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3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67" r:id="rId6"/>
    <p:sldId id="309" r:id="rId7"/>
    <p:sldId id="308" r:id="rId8"/>
    <p:sldId id="307" r:id="rId9"/>
    <p:sldId id="306" r:id="rId10"/>
    <p:sldId id="292" r:id="rId11"/>
    <p:sldId id="305" r:id="rId12"/>
    <p:sldId id="304" r:id="rId13"/>
    <p:sldId id="303" r:id="rId14"/>
    <p:sldId id="301" r:id="rId15"/>
    <p:sldId id="302" r:id="rId16"/>
    <p:sldId id="30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BC"/>
    <a:srgbClr val="D9C714"/>
    <a:srgbClr val="007F5B"/>
    <a:srgbClr val="367D5E"/>
    <a:srgbClr val="D7C845"/>
    <a:srgbClr val="2C9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5"/>
    <p:restoredTop sz="94694"/>
  </p:normalViewPr>
  <p:slideViewPr>
    <p:cSldViewPr snapToGrid="0">
      <p:cViewPr varScale="1">
        <p:scale>
          <a:sx n="86" d="100"/>
          <a:sy n="86" d="100"/>
        </p:scale>
        <p:origin x="12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F6496-67A1-AF4C-89BF-139E71D34C0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38396-3CE8-4642-A4FA-6CD659AE6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38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B2073-6620-1DE4-7E6D-0936800A6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3237D-EEE2-29A0-D93C-4C23157894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AFE932-DDB3-EB6B-F62A-89841E785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61F3BB-159C-637C-915C-9A2083DA38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41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BCCE0-DD96-AE00-8BAB-4A566778C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465F1F-A1B6-BF91-E67D-063C03F98A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ECDCCE-7296-1130-C714-5E67021A5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07FEF-F1C2-7AED-EC9F-634A10A47D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03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1A111-9774-A271-AA26-7E80EE9EC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2B4CB-340D-5F42-5BF0-B9F411EF80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680EA1-00A0-82C8-C446-9FB44D6A4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89000-47B0-DDFA-8D04-D4E8A1070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69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E5C90-29DD-4AC1-37F5-41525D4A1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D84E70-015A-0424-7BC4-557A913958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C9BF6-013F-E79D-7AB2-DAD248DDF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34731-861A-F472-5A15-CC6650D5F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11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626ED-36AF-5E7D-A967-1B6070E45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E43C4E-481F-9EDE-803B-FDC70A7A6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F0123D-E175-D5AD-39CF-B3297E8B8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0D6E49-1168-555B-7417-35429C4401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50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7ED95-E71F-60FE-E212-D578D3E72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1B80A-2238-57D7-3417-3EA4CBF58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01513C-99B1-2A1B-005F-DCD4711C7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4492E-40B6-AA9F-0C4E-3593CDC4E6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45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E0018-307E-C106-2958-6443DF827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74EFF-E803-7D8A-4DEE-F48634FE1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E6701-AEB6-6754-D102-90B4356B3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85C8F-6E86-5C9C-17AF-40B0B5310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97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BADDA-1073-C4B6-66D3-151378BFD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9E1EF4-9B1C-9FFC-D27A-85F708020C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D6E03-B9E0-15D8-D943-FEB6B12CD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8AD1A-05F0-DB3F-AD06-239F7FA35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15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78D9B-851B-C72E-9E13-4F8C96F82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500D6D-0B3A-CBB9-71AA-0F577FB36B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A70FC1-40C2-5290-73EA-B70D08027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B107B-1EFF-83BC-CCD0-5FCDD03062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04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799C8-5316-CF5E-F81A-CF138FD92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F6213A-A9C7-D0A0-76AA-8DFDECED5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520721-7235-4587-4BC5-014DF9E78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6787D-143A-A3BC-F5ED-B535482107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289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3A163-1718-C786-809C-F3228AB73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35EE86-3023-1D7A-E91E-E4ABF1A02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C677AC-3565-0205-3C83-0C5C2CD6F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09352-EAFF-D13E-92FB-F6FB5EBABD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60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8409F-59AE-A556-9E47-C2FC942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6CB681-8D17-DDD5-847E-098DE8E921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2D156D-D716-AB4F-F958-A87558AB9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3F8A8-A73A-B4C3-64C2-38A0D862E0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8396-3CE8-4642-A4FA-6CD659AE61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82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CB047-C3EB-5FC0-B4DE-43A198756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967F67-C90C-BC18-226F-898188998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E687C-DABA-8014-98D7-11A9CBF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70E3E-672F-8241-8235-D159D5ADCC6F}" type="datetime1">
              <a:rPr lang="en-GB" smtClean="0"/>
              <a:t>23/04/2026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4C9B7-68B8-FF9D-2BC6-BDE146BA2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D1756-CCE1-07EE-E25D-401226991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94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A7A3-3469-9614-ED75-8CA42D1FD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AD6BC-04E7-2FC9-50FA-B22BF15B7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82B8D-785F-0D77-12FE-2A3DE567F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772C-5AFB-B44B-9253-93B04979BFB7}" type="datetime1">
              <a:rPr lang="en-GB" smtClean="0"/>
              <a:t>23/04/2026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8D6C0-B24E-AC59-9E47-5355976D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8D88E-93CF-5BED-44B0-D32283FB9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092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89582-AA59-35CC-240A-25AB3B414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10286-09A6-16B3-C58D-2BD49779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FB359-7406-7EB8-1CDA-75FDAF70B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7007-A8F7-474A-9C6B-412664D77228}" type="datetime1">
              <a:rPr lang="en-GB" smtClean="0"/>
              <a:t>23/04/2026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FB90F-9C2F-C37A-0177-01665A3E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910D5-A919-584B-9B99-8E6DF98F4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4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5C451-3D9E-6C8A-4C72-81052AD1A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7F9DA-CE38-6468-43CD-769D4347E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DBDE7-4088-DD09-BB83-CA0209783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090C47-9D07-D157-F19D-7F729E7F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D706-3473-904B-ABA6-48F7D4A5891A}" type="datetime1">
              <a:rPr lang="en-GB" smtClean="0"/>
              <a:t>23/04/2026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7AD3B-FFA0-D4F1-3AE5-9F35AFEC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D2777-A4B8-4B6A-18D5-3E118068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4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4F8E-61A9-0B63-5015-F12BF1891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43203-5BAF-83BC-A010-0F21E25CB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6F2AA-3E09-33F4-5A44-C6FA624A4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CB564-2888-779B-8B5E-D25DA58BB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FA4068-1A1C-BF72-7418-B47D03396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45A5BE-396E-D51A-D879-92255D4CA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18A5-2E37-C641-AEC7-AEFD174F071E}" type="datetime1">
              <a:rPr lang="en-GB" smtClean="0"/>
              <a:t>23/04/2026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BC7EE-475D-A09A-7F1D-6F0D0694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3A2B67-2875-63EA-77CB-F2CDB4AB3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1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F2D58-8C3C-8E6B-969D-0C1A84DA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88CFC2-B91F-87F0-88BA-EBB1DAB7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521F9-E7F6-6445-834D-91C9FD0D6513}" type="datetime1">
              <a:rPr lang="en-GB" smtClean="0"/>
              <a:t>23/04/2026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0DA33-C667-AEB7-ECD0-C08AE9000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BCD69-8E31-331C-7F85-2B7A39E36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6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04A21D-D90C-0DD6-A3A8-23A0A0AFE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A86FA-1568-4640-82BC-4A6134B3658F}" type="datetime1">
              <a:rPr lang="en-GB" smtClean="0"/>
              <a:t>23/04/2026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B20CFF-0411-4818-1E3E-55F585589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A0984-B45F-990F-04B5-7FC79E27F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02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76C1-46AC-9321-CBC9-969841534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20A8E-96CD-94EB-2EE8-C5EAC2F09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21F4A-3F8D-89E6-F8D1-3B11B308C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84923-9941-2080-C1D4-B56D8C8C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02DB-96E9-8A4E-AFB1-FD9BF76F97C2}" type="datetime1">
              <a:rPr lang="en-GB" smtClean="0"/>
              <a:t>23/04/2026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C320E-5CBD-2D92-5513-7E58A77B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5CF7B8-FE95-3E11-E33D-21DD763C9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85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707-2461-5F0B-4862-A6E8FFB2D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4AE1EF-81B3-B5AB-8BC3-D659AF6717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2947C-8E36-DA7C-D8C6-6CAF5E6BD8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78D66B-EA62-94F7-C5E5-72976A5A8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D29C-7204-4446-9CC3-3EB82F014050}" type="datetime1">
              <a:rPr lang="en-GB" smtClean="0"/>
              <a:t>23/04/2026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F05E4-7C0C-98B1-D7BB-BA58338D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9A59B-CE71-B249-7115-0DCCA978F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22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013B9-5C7B-F76B-A763-ACAF81E0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4BD58B-5689-E944-4A4D-EB242DF21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02DB0-0F8B-29F5-C919-BA7354343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E4778-46C5-B040-BD01-302E59FAE81D}" type="datetime1">
              <a:rPr lang="en-GB" smtClean="0"/>
              <a:t>23/04/2026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64E9A-4DAA-AE77-D43D-15E8B982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8E69D-8B77-4C3F-33FF-3136D61C7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88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80472F-1431-9C26-8049-8EE2F3BB75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A8B948-2CA6-41DD-2EAC-8579937BA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8DF51-3962-6CAC-FCF2-811847C80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A29E-DA7A-9140-A206-A522464EF347}" type="datetime1">
              <a:rPr lang="en-GB" smtClean="0"/>
              <a:t>23/04/2026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7FBB5-B170-03C3-0F1A-BD7F0A12C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8ECD5-3E88-8E7E-F2AC-217B098E6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3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DAF7C4-6D22-3B3E-10E6-F0EE83A7F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B2CF2-3D3F-D8E8-5EDE-2CDA0B81A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AB269-83DE-DEB5-9AF2-FFDFA4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F6AC3-7738-674B-AE63-C0E4B8C7C58C}" type="datetime1">
              <a:rPr lang="en-GB" smtClean="0"/>
              <a:t>23/04/2026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20488-3F4C-43DA-1572-AEF5BAF96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62CDF-AF98-9193-9212-93BC323AD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37460-2256-5246-AF28-CADD5980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2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642CA8-AF52-DB25-23AF-63E0D87BDB76}"/>
              </a:ext>
            </a:extLst>
          </p:cNvPr>
          <p:cNvSpPr/>
          <p:nvPr/>
        </p:nvSpPr>
        <p:spPr>
          <a:xfrm>
            <a:off x="-73571" y="1277172"/>
            <a:ext cx="12265571" cy="5580828"/>
          </a:xfrm>
          <a:prstGeom prst="rect">
            <a:avLst/>
          </a:prstGeom>
          <a:solidFill>
            <a:srgbClr val="00A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FB9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EC4CDA-2384-ECFF-B4FF-AE99E3D2B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46" y="144868"/>
            <a:ext cx="2171015" cy="11151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FA87B8E-6C48-B766-CF7B-46DFEE8F2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0EBAD402-EB48-EC8E-BE91-A60AB35F0149}"/>
              </a:ext>
            </a:extLst>
          </p:cNvPr>
          <p:cNvSpPr txBox="1">
            <a:spLocks/>
          </p:cNvSpPr>
          <p:nvPr/>
        </p:nvSpPr>
        <p:spPr>
          <a:xfrm>
            <a:off x="1524000" y="2974533"/>
            <a:ext cx="9144000" cy="9089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600" dirty="0">
                <a:solidFill>
                  <a:schemeClr val="bg1"/>
                </a:solidFill>
              </a:rPr>
              <a:t>Narrative Intervention</a:t>
            </a:r>
            <a:endParaRPr lang="en-US" sz="17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3E34EAA-497B-305E-EFCC-B3BA02BAA847}"/>
              </a:ext>
            </a:extLst>
          </p:cNvPr>
          <p:cNvSpPr txBox="1"/>
          <p:nvPr/>
        </p:nvSpPr>
        <p:spPr>
          <a:xfrm>
            <a:off x="375331" y="6113902"/>
            <a:ext cx="3677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childrenandfamilyhealthdevon.nhs.uk</a:t>
            </a:r>
            <a:endParaRPr lang="en-GB" sz="11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31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64CCA-D171-960F-521A-F69F4639E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A00BE-37DC-E363-F00D-64DA98A7A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7" y="656236"/>
            <a:ext cx="5427480" cy="682679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Why is narrative important?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443BBA-E336-0D50-8A6D-223B89351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67" y="1442075"/>
            <a:ext cx="6269023" cy="824692"/>
          </a:xfrm>
        </p:spPr>
        <p:txBody>
          <a:bodyPr>
            <a:normAutofit lnSpcReduction="10000"/>
          </a:bodyPr>
          <a:lstStyle/>
          <a:p>
            <a:pPr algn="l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Narrative helps us ‘talk to each other, organise our thoughts about the world and establish memories’ – ASHA (2006)</a:t>
            </a:r>
          </a:p>
          <a:p>
            <a:pPr algn="l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A11073-5B89-1F6F-F43A-530595E4CB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33212" y="206331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492BCA-4ACF-DD25-770D-14095E75B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C97F67-0E6F-81F6-E706-752DFB0DD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5E5E3CEE-CC19-A735-50C2-B17C745CC192}"/>
              </a:ext>
            </a:extLst>
          </p:cNvPr>
          <p:cNvSpPr txBox="1">
            <a:spLocks/>
          </p:cNvSpPr>
          <p:nvPr/>
        </p:nvSpPr>
        <p:spPr>
          <a:xfrm>
            <a:off x="259367" y="2250334"/>
            <a:ext cx="3777374" cy="3361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We use narrative when we: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Tell friends/family what happened at school/on the weekend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Teach a lesson/topic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Tell a doctor what’s wrong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Tell a teacher what happened on the playground</a:t>
            </a:r>
          </a:p>
          <a:p>
            <a:pPr algn="l"/>
            <a:endParaRPr lang="en-GB" sz="1600" dirty="0">
              <a:solidFill>
                <a:srgbClr val="00A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7D7D5D0-80F9-E468-01A8-F80CF77056E0}"/>
              </a:ext>
            </a:extLst>
          </p:cNvPr>
          <p:cNvSpPr txBox="1">
            <a:spLocks/>
          </p:cNvSpPr>
          <p:nvPr/>
        </p:nvSpPr>
        <p:spPr>
          <a:xfrm>
            <a:off x="4207313" y="2250333"/>
            <a:ext cx="3777374" cy="3361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Have a conversation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Discuss a film/TV show/book.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Make plans/predictions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Tell/listen to a joke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Build relationships and relate to other people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Gossip!</a:t>
            </a:r>
          </a:p>
          <a:p>
            <a:pPr algn="l"/>
            <a:endParaRPr lang="en-GB" sz="1600" dirty="0">
              <a:solidFill>
                <a:srgbClr val="00A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5316AC-06E8-FC4B-686B-27DCF59A07D7}"/>
              </a:ext>
            </a:extLst>
          </p:cNvPr>
          <p:cNvSpPr txBox="1">
            <a:spLocks/>
          </p:cNvSpPr>
          <p:nvPr/>
        </p:nvSpPr>
        <p:spPr>
          <a:xfrm>
            <a:off x="236034" y="5869164"/>
            <a:ext cx="11719932" cy="665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‘…we dream in narrative, daydream in narrative, remember, anticipate, hope, despair, believe, doubt, plan, revise, criticize, construct, gossip, learn, hate and love by narrative.’- Hardy (1978)</a:t>
            </a:r>
          </a:p>
          <a:p>
            <a:pPr algn="l"/>
            <a:endParaRPr lang="en-GB" sz="1600" dirty="0">
              <a:solidFill>
                <a:srgbClr val="00A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63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0CD96-CB3B-BA7F-BADF-96BD078F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7F0CD-BF0A-7EEE-E67C-6D5F2ACB0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7" y="530190"/>
            <a:ext cx="5427480" cy="682679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Why is narrative important?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49334-F19B-1AF5-EEAA-2F459BCA0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67" y="1450156"/>
            <a:ext cx="11566873" cy="4268685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Research has shown that: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The ability to retell a simple story is one of the best predictors of a child’s overall language skills in preschool (Bishop and Edmundson, 1987).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Narrative skills contribute to a child’s social and academic success (ASHA, 2006; Spencer and Slocum, 2010)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Children who develop their narrative skills have an improved ability in participating in and benefiting from mainstream classroom activities (Shanks and Davies, 2007)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Children make progress in other aspects of language, such as grammar and vocabulary development, while working on narrative (Petersen et al, 2010; Petersen et al, 2008; Davies et al, 2004)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Narrative skills are interlinked with executive functioning skills in early development and children in preschool to Year 1 may benefit from small group interventions to support both skills (Scionti et al, 2023)</a:t>
            </a:r>
          </a:p>
          <a:p>
            <a:pPr algn="l"/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9B622C-46B7-C255-9CC6-02E1888F21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26EE40-CFD5-8813-C988-C42708A45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DB82BF-088A-6473-C7F5-1F735E242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63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ACBFA-A09C-6C13-0854-A17F670D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95F66-F9BC-C09C-755E-6EAE2D1C7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8" y="871530"/>
            <a:ext cx="5427480" cy="682679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Elements of a story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99FD66-17F8-81BD-74A7-C2CCD260B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67" y="1717786"/>
            <a:ext cx="8973843" cy="279065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parts of a story can be separated into two main categories:</a:t>
            </a:r>
          </a:p>
          <a:p>
            <a:pPr algn="l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B01FA3-D33F-800C-9BEF-F40BAF65DD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9CCBC4-DE66-D605-13F5-A7C1863F5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749B87-E924-528D-8E66-DF7DDCAA2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47A36B-7949-32B8-1B3F-8C0480148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048" y="2337143"/>
            <a:ext cx="8953904" cy="279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31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8167C-5944-2B98-4E28-5A87010A8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573E0-19BD-FCE0-6AB0-C9CB87401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8" y="871530"/>
            <a:ext cx="5427480" cy="682679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Elements of a 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FC0B7-E5E0-1074-5D7A-0021F2CB1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67" y="1717786"/>
            <a:ext cx="6966623" cy="279065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parts of a story can be separated into two main categories:</a:t>
            </a:r>
          </a:p>
          <a:p>
            <a:pPr algn="l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80278-56DA-F9B1-99AD-ACD180D3BA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C35959-A8D8-2FD8-3127-FEBBE7367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2BDB57-21EE-961B-13B9-5194769E3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B2E2C8-8AAC-6F72-5606-F32FB8DA6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397" y="2275425"/>
            <a:ext cx="8493206" cy="252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39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16B46-EACC-8F95-AEF6-B3E9798FC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9B8A600E-5141-7670-9E6F-B40D4D92F1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075"/>
          <a:stretch/>
        </p:blipFill>
        <p:spPr>
          <a:xfrm>
            <a:off x="8520265" y="288810"/>
            <a:ext cx="2265292" cy="28464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836ADF-75FE-3F35-1689-5BDCF9FDF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8" y="514308"/>
            <a:ext cx="5427480" cy="682679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Assessing narrative skills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C16C07-6155-51F4-E211-8BF78C454F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690A3F-C877-2ADE-75A1-92275E6B1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EC4707-F4FC-618F-FA6B-D6122C6F2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  <p:pic>
        <p:nvPicPr>
          <p:cNvPr id="9" name="Picture 2" descr="Image result for squirrel story black sheep press">
            <a:extLst>
              <a:ext uri="{FF2B5EF4-FFF2-40B4-BE49-F238E27FC236}">
                <a16:creationId xmlns:a16="http://schemas.microsoft.com/office/drawing/2014/main" id="{8E4338A0-C1A6-0321-5482-45CD95DCC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872" y="1304799"/>
            <a:ext cx="2816282" cy="281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5A357B-347C-3964-4031-4EA9EA188C99}"/>
              </a:ext>
            </a:extLst>
          </p:cNvPr>
          <p:cNvSpPr txBox="1"/>
          <p:nvPr/>
        </p:nvSpPr>
        <p:spPr>
          <a:xfrm>
            <a:off x="1937107" y="4228893"/>
            <a:ext cx="1289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Ages 3 - 5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628D25-1DCC-5871-D14F-FCAA12E5645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333" t="3796"/>
          <a:stretch>
            <a:fillRect/>
          </a:stretch>
        </p:blipFill>
        <p:spPr>
          <a:xfrm>
            <a:off x="4821856" y="2530186"/>
            <a:ext cx="3723858" cy="32776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93573FF-127C-6E22-A1BD-6FEF21C4C915}"/>
              </a:ext>
            </a:extLst>
          </p:cNvPr>
          <p:cNvSpPr txBox="1"/>
          <p:nvPr/>
        </p:nvSpPr>
        <p:spPr>
          <a:xfrm>
            <a:off x="5955122" y="5807818"/>
            <a:ext cx="145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Ages 5 - 11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8F0698-2C70-5035-E81A-2BBE45AFA1BA}"/>
              </a:ext>
            </a:extLst>
          </p:cNvPr>
          <p:cNvSpPr txBox="1"/>
          <p:nvPr/>
        </p:nvSpPr>
        <p:spPr>
          <a:xfrm>
            <a:off x="9271474" y="3286532"/>
            <a:ext cx="1183981" cy="40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Ages 5-9</a:t>
            </a:r>
          </a:p>
        </p:txBody>
      </p:sp>
    </p:spTree>
    <p:extLst>
      <p:ext uri="{BB962C8B-B14F-4D97-AF65-F5344CB8AC3E}">
        <p14:creationId xmlns:p14="http://schemas.microsoft.com/office/powerpoint/2010/main" val="156128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E779D-A4C6-FD05-6A98-78B1F001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C88A-1883-1F42-41E2-A88790875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8" y="871530"/>
            <a:ext cx="7278856" cy="682679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When is narrative therapy appropriate?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EDA48A-F998-D7A1-1939-A7795A56E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67" y="1717785"/>
            <a:ext cx="6475970" cy="3579043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child must: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Be able to form a sentence,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Have an understanding of language at Blanks Level 2 or higher,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Have a difficulty with more than one macro or micro element.</a:t>
            </a:r>
          </a:p>
          <a:p>
            <a:pPr algn="l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966630-B428-DEEE-6686-19067F8582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3ECD93-999D-324B-CEDE-795978A47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A034E5-E674-9F39-FB65-475A7AC70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59484D-0009-A39D-DA7A-5B83DC11E7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4455" y="2430966"/>
            <a:ext cx="4561785" cy="298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45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95E12-AA5D-3FC7-3E16-784CB681B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70A8112-11E0-09ED-FF15-60F6797D4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936" y="425953"/>
            <a:ext cx="4204216" cy="59900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EEFBAB-DF60-A2D7-FA0C-B306734303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" r="6743" b="3711"/>
          <a:stretch/>
        </p:blipFill>
        <p:spPr bwMode="auto">
          <a:xfrm>
            <a:off x="2466772" y="1206596"/>
            <a:ext cx="3549620" cy="51054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2D0579-595F-6D15-F1E7-44679F4CA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8" y="523917"/>
            <a:ext cx="5427480" cy="682679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Therapy Framework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37C6BD-C884-3115-C519-5EB18F957F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D102F8-AE2F-78A4-20B3-6123BBCB71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C46DF4-0543-E1E0-8B99-3B5D03A399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24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A7760-19EB-2946-701B-74A0E8AC8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B6B97-1C06-895F-7421-D17035437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602" y="688061"/>
            <a:ext cx="5427480" cy="505167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/>
              <a:t>Narrative Approach to Therapy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B94F82-8CC9-74D9-E776-FCEA42CC3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65" y="3128367"/>
            <a:ext cx="1803608" cy="601265"/>
          </a:xfrm>
        </p:spPr>
        <p:txBody>
          <a:bodyPr>
            <a:normAutofit/>
          </a:bodyPr>
          <a:lstStyle/>
          <a:p>
            <a:r>
              <a:rPr lang="en-GB" sz="1800" dirty="0"/>
              <a:t>Each session consists of: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BD6400-2F04-55BB-BB38-4C1A117585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ABFC8E-49BF-8DE9-1E0C-B5B45125B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39745A-DA2C-A365-2203-B0A07470D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062D79AB-8257-7BB3-5708-7170C01057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820271"/>
              </p:ext>
            </p:extLst>
          </p:nvPr>
        </p:nvGraphicFramePr>
        <p:xfrm>
          <a:off x="2497873" y="1505415"/>
          <a:ext cx="8541834" cy="477145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49075">
                  <a:extLst>
                    <a:ext uri="{9D8B030D-6E8A-4147-A177-3AD203B41FA5}">
                      <a16:colId xmlns:a16="http://schemas.microsoft.com/office/drawing/2014/main" val="4020940089"/>
                    </a:ext>
                  </a:extLst>
                </a:gridCol>
                <a:gridCol w="6492759">
                  <a:extLst>
                    <a:ext uri="{9D8B030D-6E8A-4147-A177-3AD203B41FA5}">
                      <a16:colId xmlns:a16="http://schemas.microsoft.com/office/drawing/2014/main" val="79272640"/>
                    </a:ext>
                  </a:extLst>
                </a:gridCol>
              </a:tblGrid>
              <a:tr h="674590">
                <a:tc>
                  <a:txBody>
                    <a:bodyPr/>
                    <a:lstStyle/>
                    <a:p>
                      <a:r>
                        <a:rPr lang="en-GB" b="1" dirty="0"/>
                        <a:t>1</a:t>
                      </a:r>
                    </a:p>
                    <a:p>
                      <a:r>
                        <a:rPr lang="en-GB" b="1" dirty="0"/>
                        <a:t>Introduction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GB" b="0" dirty="0"/>
                        <a:t>Familiarise child with questions on story planner, order and 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41726"/>
                  </a:ext>
                </a:extLst>
              </a:tr>
              <a:tr h="1154077">
                <a:tc>
                  <a:txBody>
                    <a:bodyPr/>
                    <a:lstStyle/>
                    <a:p>
                      <a:r>
                        <a:rPr lang="en-GB" b="1" dirty="0"/>
                        <a:t>2</a:t>
                      </a:r>
                    </a:p>
                    <a:p>
                      <a:r>
                        <a:rPr lang="en-GB" b="1" dirty="0"/>
                        <a:t>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GB" dirty="0"/>
                        <a:t>Create silly story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dirty="0"/>
                        <a:t>Recall story (prepared or made up by adult)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dirty="0"/>
                        <a:t>Sequence pictures to make a story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dirty="0"/>
                        <a:t>Create own story (real or made up)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0857"/>
                  </a:ext>
                </a:extLst>
              </a:tr>
              <a:tr h="887751">
                <a:tc>
                  <a:txBody>
                    <a:bodyPr/>
                    <a:lstStyle/>
                    <a:p>
                      <a:r>
                        <a:rPr lang="en-GB" b="1" dirty="0"/>
                        <a:t>3</a:t>
                      </a:r>
                    </a:p>
                    <a:p>
                      <a:r>
                        <a:rPr lang="en-GB" b="1" dirty="0"/>
                        <a:t>Micro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GB" dirty="0"/>
                        <a:t>Activity to target  regular and irregular tense, pronouns, verbs, word-finding, etc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94085"/>
                  </a:ext>
                </a:extLst>
              </a:tr>
              <a:tr h="887751">
                <a:tc>
                  <a:txBody>
                    <a:bodyPr/>
                    <a:lstStyle/>
                    <a:p>
                      <a:r>
                        <a:rPr lang="en-GB" b="1" dirty="0"/>
                        <a:t>4</a:t>
                      </a:r>
                    </a:p>
                    <a:p>
                      <a:r>
                        <a:rPr lang="en-GB" b="1" dirty="0"/>
                        <a:t>Story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GB" dirty="0"/>
                        <a:t>Support child to amend story to incorporate grammar/vocabulary being targeted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dirty="0"/>
                        <a:t>Child retells story again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815512"/>
                  </a:ext>
                </a:extLst>
              </a:tr>
              <a:tr h="1079344">
                <a:tc>
                  <a:txBody>
                    <a:bodyPr/>
                    <a:lstStyle/>
                    <a:p>
                      <a:r>
                        <a:rPr lang="en-GB" b="1" dirty="0"/>
                        <a:t>5</a:t>
                      </a:r>
                    </a:p>
                    <a:p>
                      <a:r>
                        <a:rPr lang="en-GB" b="1" dirty="0"/>
                        <a:t>Homework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GB" dirty="0"/>
                        <a:t>Further resources are given for the child to practice their macro and micro skills outside of session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dirty="0"/>
                        <a:t>Advice and strategies given to adult as needed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141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564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B307A-A9F2-75C6-3D05-66B0F2540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CD4E9-267E-E1ED-31A7-718408330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8" y="871530"/>
            <a:ext cx="5427480" cy="682679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Workshop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7782F3-0529-CE17-E1BB-4F4E06683B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67" y="1717786"/>
            <a:ext cx="10635374" cy="4593804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Have a go at putting together a story using the Story Planner.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Create a silly story using the Colourful Sentences pictures.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One person read the Language For Thinking story and the rest of the table retell it by filling in the planner (key words/drawings/sentences).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One person tell a story about your weekend and the rest of the table retell it by filling in the planner (key words/drawings/sentences).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Sequence the pictures into the correct order and then create the story using the planner (key words/drawings/sentences).</a:t>
            </a:r>
          </a:p>
          <a:p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3E4C5E-CA5D-20B0-DFAD-53E9C9785D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EB4432-0E9A-DA91-138E-733CF1973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F70F32-5051-356A-5D84-5707F908F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45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0C5E1-832C-4401-E851-3A95E86D1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CA9C-8AA0-178C-BE83-AB36808F9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8" y="871530"/>
            <a:ext cx="5427480" cy="682679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Generalisation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D4E300-76FF-4853-FD97-FF7DE8D9B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66" y="1717786"/>
            <a:ext cx="11673266" cy="3786818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Continue to practice with the child outside of therapy sessions.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Reduce dependency on visuals as appropriate – turn planner/pictures over when child is retelling story after filling it in.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Use planner outline to create/recall story without filling it in.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Prompt child to remember the planner when talking about their day in general conversation/in class.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Use planner to write a story.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Ask child to recall the story in their reading book.</a:t>
            </a:r>
          </a:p>
          <a:p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E59517-BC53-AA51-8C0B-108B350935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9D0CBD-EA71-C8F9-EC62-5483C472D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EDF64B-26D8-43F9-BFFC-19A1EE6F5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8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93A06-C1DE-ACF6-577F-B6758AABD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4531A-6098-1F66-92E5-753A1A55E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68" y="871530"/>
            <a:ext cx="5427480" cy="682679"/>
          </a:xfrm>
        </p:spPr>
        <p:txBody>
          <a:bodyPr>
            <a:normAutofit/>
          </a:bodyPr>
          <a:lstStyle/>
          <a:p>
            <a:pPr algn="l"/>
            <a:r>
              <a:rPr lang="en-GB" sz="3600" dirty="0"/>
              <a:t>What happens next?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F4F4E0-CFD1-5007-B1A6-9327062E6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67" y="1717785"/>
            <a:ext cx="6269023" cy="4125453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Child might be offered a block of direct therapy and/or a narrative programme will be provided to work on individually or in small groups.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Child’s current episode of care is ended while practice and generalisation continues.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If the child has not been known to the service for longer than 12 months, a new referral will be needed.</a:t>
            </a:r>
          </a:p>
          <a:p>
            <a:pPr algn="l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FC2441-FBB2-D244-2E5B-A6BAB7F3CF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10" name="Picture 9" descr="A group of people sitting in chairs&#10;&#10;AI-generated content may be incorrect.">
            <a:extLst>
              <a:ext uri="{FF2B5EF4-FFF2-40B4-BE49-F238E27FC236}">
                <a16:creationId xmlns:a16="http://schemas.microsoft.com/office/drawing/2014/main" id="{0583D6E1-D689-9345-4E66-85DB212FA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938" y="1271016"/>
            <a:ext cx="4467921" cy="29237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DCB630-E9DD-82FD-B411-D0CA546F3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FC9301-3FD4-6A0D-9E7B-5EFAB0EA1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043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0A6E8-0F3A-FE46-45A3-EC6FDAD35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982C-735E-B181-982C-E93F45EBC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2260" y="1046258"/>
            <a:ext cx="5427480" cy="682679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0334F2-0133-1CA9-3A86-8BAAF375A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1488" y="1729435"/>
            <a:ext cx="6269023" cy="2790656"/>
          </a:xfrm>
        </p:spPr>
        <p:txBody>
          <a:bodyPr>
            <a:normAutofit/>
          </a:bodyPr>
          <a:lstStyle/>
          <a:p>
            <a:r>
              <a:rPr lang="en-GB" sz="3200" dirty="0"/>
              <a:t>Any questions?</a:t>
            </a:r>
          </a:p>
          <a:p>
            <a:pPr algn="l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00" dirty="0">
              <a:solidFill>
                <a:srgbClr val="00A2B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476460-F2DA-CC52-600E-992E97ADC5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9368" y="5504604"/>
            <a:ext cx="1959603" cy="1006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17BA68-E69E-1F39-C195-0E4D0252A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35478"/>
            <a:ext cx="1151890" cy="505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FE47C8-C271-84AE-4E3B-A193DC9DD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4350" y="425953"/>
            <a:ext cx="1151890" cy="505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9A9EF6-5622-E59B-4980-8C4D4CA48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2856" y="2384029"/>
            <a:ext cx="5545547" cy="362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63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15385eb-6d9e-4e1d-8a4e-786a7608011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9E13AC9736F14096749E1B79AC3008" ma:contentTypeVersion="5" ma:contentTypeDescription="Create a new document." ma:contentTypeScope="" ma:versionID="0b08ff10fd0daa3b74c8c120fedf6c2c">
  <xsd:schema xmlns:xsd="http://www.w3.org/2001/XMLSchema" xmlns:xs="http://www.w3.org/2001/XMLSchema" xmlns:p="http://schemas.microsoft.com/office/2006/metadata/properties" xmlns:ns3="d15385eb-6d9e-4e1d-8a4e-786a76080110" targetNamespace="http://schemas.microsoft.com/office/2006/metadata/properties" ma:root="true" ma:fieldsID="a2f9f2ae0f911f6f2b6ced0e35730b9d" ns3:_="">
    <xsd:import namespace="d15385eb-6d9e-4e1d-8a4e-786a7608011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5385eb-6d9e-4e1d-8a4e-786a7608011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7AA690-BB1D-4E03-99A4-EDB8AA13CD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F8F4D8-F8D7-4BCC-BF82-DABABE3287F5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d15385eb-6d9e-4e1d-8a4e-786a76080110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A11A53F-A5FA-4B10-9F45-F2F2100AA5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5385eb-6d9e-4e1d-8a4e-786a760801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791</Words>
  <Application>Microsoft Office PowerPoint</Application>
  <PresentationFormat>Widescreen</PresentationFormat>
  <Paragraphs>124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Why is narrative important?</vt:lpstr>
      <vt:lpstr>Why is narrative important?</vt:lpstr>
      <vt:lpstr>Elements of a story</vt:lpstr>
      <vt:lpstr>Elements of a story</vt:lpstr>
      <vt:lpstr>Assessing narrative skills</vt:lpstr>
      <vt:lpstr>When is narrative therapy appropriate?</vt:lpstr>
      <vt:lpstr>Therapy Framework</vt:lpstr>
      <vt:lpstr>Narrative Approach to Therapy</vt:lpstr>
      <vt:lpstr>Workshop</vt:lpstr>
      <vt:lpstr>Generalisation</vt:lpstr>
      <vt:lpstr>What happens next?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 Boyle</dc:creator>
  <cp:lastModifiedBy>NIMMO, Jennifer (CHILDREN &amp; FAMILY HEALTH DEVON)</cp:lastModifiedBy>
  <cp:revision>16</cp:revision>
  <dcterms:created xsi:type="dcterms:W3CDTF">2023-01-12T17:25:26Z</dcterms:created>
  <dcterms:modified xsi:type="dcterms:W3CDTF">2026-04-23T14:06:08Z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0x010100AD9E13AC9736F14096749E1B79AC3008</vt:lpwstr>
  </property>
  <property fmtid="{D5CDD505-2E9C-101B-9397-08002B2CF9AE}" pid="3" name="Order">
    <vt:lpwstr>29700.0000000000</vt:lpwstr>
  </property>
</Properties>
</file>