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3" saveSubsetFonts="1" autoCompressPictures="0">
  <p:sldMasterIdLst>
    <p:sldMasterId id="2147483648" r:id="rId4"/>
  </p:sldMasterIdLst>
  <p:notesMasterIdLst>
    <p:notesMasterId r:id="rId30"/>
  </p:notesMasterIdLst>
  <p:sldIdLst>
    <p:sldId id="256" r:id="rId5"/>
    <p:sldId id="292" r:id="rId6"/>
    <p:sldId id="260" r:id="rId7"/>
    <p:sldId id="277" r:id="rId8"/>
    <p:sldId id="288" r:id="rId9"/>
    <p:sldId id="266" r:id="rId10"/>
    <p:sldId id="293" r:id="rId11"/>
    <p:sldId id="289" r:id="rId12"/>
    <p:sldId id="295" r:id="rId13"/>
    <p:sldId id="294" r:id="rId14"/>
    <p:sldId id="296" r:id="rId15"/>
    <p:sldId id="316" r:id="rId16"/>
    <p:sldId id="311" r:id="rId17"/>
    <p:sldId id="301" r:id="rId18"/>
    <p:sldId id="318" r:id="rId19"/>
    <p:sldId id="314" r:id="rId20"/>
    <p:sldId id="307" r:id="rId21"/>
    <p:sldId id="313" r:id="rId22"/>
    <p:sldId id="317" r:id="rId23"/>
    <p:sldId id="258" r:id="rId24"/>
    <p:sldId id="323" r:id="rId25"/>
    <p:sldId id="324" r:id="rId26"/>
    <p:sldId id="271" r:id="rId27"/>
    <p:sldId id="304" r:id="rId28"/>
    <p:sldId id="26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858E"/>
    <a:srgbClr val="38949E"/>
    <a:srgbClr val="DDF1F3"/>
    <a:srgbClr val="ECF7F8"/>
    <a:srgbClr val="5EBCC6"/>
    <a:srgbClr val="CEEBEE"/>
    <a:srgbClr val="A5D9DF"/>
    <a:srgbClr val="3997A1"/>
    <a:srgbClr val="D4EDF0"/>
    <a:srgbClr val="42B0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snapToGrid="0">
      <p:cViewPr varScale="1">
        <p:scale>
          <a:sx n="15" d="100"/>
          <a:sy n="15" d="100"/>
        </p:scale>
        <p:origin x="294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5F6496-67A1-AF4C-89BF-139E71D34C05}" type="datetimeFigureOut">
              <a:rPr lang="en-US" smtClean="0"/>
              <a:t>1/26/2026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938396-3CE8-4642-A4FA-6CD659AE61C9}" type="slidenum">
              <a:rPr lang="en-US" smtClean="0"/>
              <a:t>‹#›</a:t>
            </a:fld>
            <a:endParaRPr lang="en-US"/>
          </a:p>
        </p:txBody>
      </p:sp>
    </p:spTree>
    <p:extLst>
      <p:ext uri="{BB962C8B-B14F-4D97-AF65-F5344CB8AC3E}">
        <p14:creationId xmlns:p14="http://schemas.microsoft.com/office/powerpoint/2010/main" val="979538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utism.org.uk/advice-and-guidance/professional-practice/double-empathy"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thirdspace.scot/wp-content/uploads/2022/09/NAIT-Guide-to-Autistic-Masking-for-Parents-and-Carers-2022.pdf"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autisticslt.com/masking"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3</a:t>
            </a:fld>
            <a:endParaRPr lang="en-US"/>
          </a:p>
        </p:txBody>
      </p:sp>
    </p:spTree>
    <p:extLst>
      <p:ext uri="{BB962C8B-B14F-4D97-AF65-F5344CB8AC3E}">
        <p14:creationId xmlns:p14="http://schemas.microsoft.com/office/powerpoint/2010/main" val="380208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5</a:t>
            </a:fld>
            <a:endParaRPr lang="en-US"/>
          </a:p>
        </p:txBody>
      </p:sp>
    </p:spTree>
    <p:extLst>
      <p:ext uri="{BB962C8B-B14F-4D97-AF65-F5344CB8AC3E}">
        <p14:creationId xmlns:p14="http://schemas.microsoft.com/office/powerpoint/2010/main" val="1378253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6</a:t>
            </a:fld>
            <a:endParaRPr lang="en-US"/>
          </a:p>
        </p:txBody>
      </p:sp>
    </p:spTree>
    <p:extLst>
      <p:ext uri="{BB962C8B-B14F-4D97-AF65-F5344CB8AC3E}">
        <p14:creationId xmlns:p14="http://schemas.microsoft.com/office/powerpoint/2010/main" val="608585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3F3F3F"/>
                </a:solidFill>
                <a:effectLst/>
                <a:latin typeface="hero-new"/>
              </a:rPr>
              <a:t>The ‘</a:t>
            </a:r>
            <a:r>
              <a:rPr lang="en-GB" b="0" i="0">
                <a:solidFill>
                  <a:srgbClr val="3F3F3F"/>
                </a:solidFill>
                <a:effectLst/>
                <a:latin typeface="hero-new"/>
                <a:hlinkClick r:id="rId3"/>
              </a:rPr>
              <a:t>double empathy problem</a:t>
            </a:r>
            <a:r>
              <a:rPr lang="en-GB" b="0" i="0">
                <a:solidFill>
                  <a:srgbClr val="3F3F3F"/>
                </a:solidFill>
                <a:effectLst/>
                <a:latin typeface="hero-new"/>
              </a:rPr>
              <a:t>’ is a theory from the autistic autism researcher Dr Damian Milton. It tries to explain why non-autistic people can experience autistic people as lacking in communication skills, including empathy. The theory states that there is a two-way problem, and that autistic people often experience non-autistic people as lacking in these skills too.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3F3F3F"/>
                </a:solidFill>
                <a:effectLst/>
                <a:latin typeface="hero-new"/>
              </a:rPr>
              <a:t>The theory suggests that this is because the two groups of people have different experiences and their different communication styles and preferences can lead to difficulties in relating to each other. Neither is ‘correct’, nor ‘superior’ to the other, they are simply different, and effort must be made on both sides to bridge the gap.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3F3F3F"/>
                </a:solidFill>
                <a:effectLst/>
                <a:latin typeface="hero-new"/>
              </a:rPr>
              <a:t>Evidence from lived experience (from autistic people) and some research suggests the double empathy problem theory may explain the challenges of and differences in communication between autistic and non-autistic people.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a:solidFill>
                <a:srgbClr val="3F3F3F"/>
              </a:solidFill>
              <a:effectLst/>
              <a:latin typeface="hero-new"/>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a:solidFill>
                <a:srgbClr val="3F3F3F"/>
              </a:solidFill>
              <a:effectLst/>
              <a:latin typeface="hero-new"/>
            </a:endParaRPr>
          </a:p>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7</a:t>
            </a:fld>
            <a:endParaRPr lang="en-US"/>
          </a:p>
        </p:txBody>
      </p:sp>
    </p:spTree>
    <p:extLst>
      <p:ext uri="{BB962C8B-B14F-4D97-AF65-F5344CB8AC3E}">
        <p14:creationId xmlns:p14="http://schemas.microsoft.com/office/powerpoint/2010/main" val="1366038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8</a:t>
            </a:fld>
            <a:endParaRPr lang="en-US"/>
          </a:p>
        </p:txBody>
      </p:sp>
    </p:spTree>
    <p:extLst>
      <p:ext uri="{BB962C8B-B14F-4D97-AF65-F5344CB8AC3E}">
        <p14:creationId xmlns:p14="http://schemas.microsoft.com/office/powerpoint/2010/main" val="1958590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50A68-480E-A09E-4801-EB60799FE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D73AB-13D9-F861-8FB2-A230EBAC05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BA4BFC-09C0-7453-ABF8-B3B548548DC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C185B0D-5929-53C0-A496-E1FCFCD247D7}"/>
              </a:ext>
            </a:extLst>
          </p:cNvPr>
          <p:cNvSpPr>
            <a:spLocks noGrp="1"/>
          </p:cNvSpPr>
          <p:nvPr>
            <p:ph type="sldNum" sz="quarter" idx="5"/>
          </p:nvPr>
        </p:nvSpPr>
        <p:spPr/>
        <p:txBody>
          <a:bodyPr/>
          <a:lstStyle/>
          <a:p>
            <a:fld id="{D0938396-3CE8-4642-A4FA-6CD659AE61C9}" type="slidenum">
              <a:rPr lang="en-US" smtClean="0"/>
              <a:t>9</a:t>
            </a:fld>
            <a:endParaRPr lang="en-US"/>
          </a:p>
        </p:txBody>
      </p:sp>
    </p:spTree>
    <p:extLst>
      <p:ext uri="{BB962C8B-B14F-4D97-AF65-F5344CB8AC3E}">
        <p14:creationId xmlns:p14="http://schemas.microsoft.com/office/powerpoint/2010/main" val="2347192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10</a:t>
            </a:fld>
            <a:endParaRPr lang="en-US"/>
          </a:p>
        </p:txBody>
      </p:sp>
    </p:spTree>
    <p:extLst>
      <p:ext uri="{BB962C8B-B14F-4D97-AF65-F5344CB8AC3E}">
        <p14:creationId xmlns:p14="http://schemas.microsoft.com/office/powerpoint/2010/main" val="828542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9A98B-E760-6D66-38D6-6EED54B8D3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891520-38D5-EA03-33D0-8AF6BFD481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2F91E-34CE-C287-EA5E-55C7F25F68F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40685F4-5AD3-F0A9-77DF-9618CB6318A0}"/>
              </a:ext>
            </a:extLst>
          </p:cNvPr>
          <p:cNvSpPr>
            <a:spLocks noGrp="1"/>
          </p:cNvSpPr>
          <p:nvPr>
            <p:ph type="sldNum" sz="quarter" idx="5"/>
          </p:nvPr>
        </p:nvSpPr>
        <p:spPr/>
        <p:txBody>
          <a:bodyPr/>
          <a:lstStyle/>
          <a:p>
            <a:fld id="{D0938396-3CE8-4642-A4FA-6CD659AE61C9}" type="slidenum">
              <a:rPr lang="en-US" smtClean="0"/>
              <a:t>11</a:t>
            </a:fld>
            <a:endParaRPr lang="en-US"/>
          </a:p>
        </p:txBody>
      </p:sp>
    </p:spTree>
    <p:extLst>
      <p:ext uri="{BB962C8B-B14F-4D97-AF65-F5344CB8AC3E}">
        <p14:creationId xmlns:p14="http://schemas.microsoft.com/office/powerpoint/2010/main" val="2647314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1CA33-BCF7-09EE-1ACC-694C77F77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84DF10-819A-2BE6-4989-E37F9F8A90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90EE58-2D6E-EA9F-3349-8698A43CE55B}"/>
              </a:ext>
            </a:extLst>
          </p:cNvPr>
          <p:cNvSpPr>
            <a:spLocks noGrp="1"/>
          </p:cNvSpPr>
          <p:nvPr>
            <p:ph type="body" idx="1"/>
          </p:nvPr>
        </p:nvSpPr>
        <p:spPr/>
        <p:txBody>
          <a:bodyPr/>
          <a:lstStyle/>
          <a:p>
            <a:r>
              <a:rPr lang="en-GB"/>
              <a:t> </a:t>
            </a:r>
          </a:p>
        </p:txBody>
      </p:sp>
      <p:sp>
        <p:nvSpPr>
          <p:cNvPr id="4" name="Slide Number Placeholder 3">
            <a:extLst>
              <a:ext uri="{FF2B5EF4-FFF2-40B4-BE49-F238E27FC236}">
                <a16:creationId xmlns:a16="http://schemas.microsoft.com/office/drawing/2014/main" id="{6F977433-2137-EEEF-9F1E-75C8DAE79997}"/>
              </a:ext>
            </a:extLst>
          </p:cNvPr>
          <p:cNvSpPr>
            <a:spLocks noGrp="1"/>
          </p:cNvSpPr>
          <p:nvPr>
            <p:ph type="sldNum" sz="quarter" idx="5"/>
          </p:nvPr>
        </p:nvSpPr>
        <p:spPr/>
        <p:txBody>
          <a:bodyPr/>
          <a:lstStyle/>
          <a:p>
            <a:fld id="{D0938396-3CE8-4642-A4FA-6CD659AE61C9}" type="slidenum">
              <a:rPr lang="en-US" smtClean="0"/>
              <a:t>12</a:t>
            </a:fld>
            <a:endParaRPr lang="en-US"/>
          </a:p>
        </p:txBody>
      </p:sp>
    </p:spTree>
    <p:extLst>
      <p:ext uri="{BB962C8B-B14F-4D97-AF65-F5344CB8AC3E}">
        <p14:creationId xmlns:p14="http://schemas.microsoft.com/office/powerpoint/2010/main" val="1414800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EFDC4-AE90-498D-56F4-F7159F2BE8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464A5-AF58-3578-0401-496938DF5A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ED9CFF-42E9-A16A-09EF-BF6F74D4709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0CB1109-392A-1E97-3334-B83BE137A996}"/>
              </a:ext>
            </a:extLst>
          </p:cNvPr>
          <p:cNvSpPr>
            <a:spLocks noGrp="1"/>
          </p:cNvSpPr>
          <p:nvPr>
            <p:ph type="sldNum" sz="quarter" idx="5"/>
          </p:nvPr>
        </p:nvSpPr>
        <p:spPr/>
        <p:txBody>
          <a:bodyPr/>
          <a:lstStyle/>
          <a:p>
            <a:fld id="{D0938396-3CE8-4642-A4FA-6CD659AE61C9}" type="slidenum">
              <a:rPr lang="en-US" smtClean="0"/>
              <a:t>13</a:t>
            </a:fld>
            <a:endParaRPr lang="en-US"/>
          </a:p>
        </p:txBody>
      </p:sp>
    </p:spTree>
    <p:extLst>
      <p:ext uri="{BB962C8B-B14F-4D97-AF65-F5344CB8AC3E}">
        <p14:creationId xmlns:p14="http://schemas.microsoft.com/office/powerpoint/2010/main" val="2278525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F89E0-7425-3B9F-968D-F7DA18279B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D5EE4-FCC0-A189-925A-2724542FE5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1D42BF-2021-FAD0-F9C3-8CE58E33553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02865BC-6149-47E5-6EFF-A3A7524ACDA9}"/>
              </a:ext>
            </a:extLst>
          </p:cNvPr>
          <p:cNvSpPr>
            <a:spLocks noGrp="1"/>
          </p:cNvSpPr>
          <p:nvPr>
            <p:ph type="sldNum" sz="quarter" idx="5"/>
          </p:nvPr>
        </p:nvSpPr>
        <p:spPr/>
        <p:txBody>
          <a:bodyPr/>
          <a:lstStyle/>
          <a:p>
            <a:fld id="{D0938396-3CE8-4642-A4FA-6CD659AE61C9}" type="slidenum">
              <a:rPr lang="en-US" smtClean="0"/>
              <a:t>14</a:t>
            </a:fld>
            <a:endParaRPr lang="en-US"/>
          </a:p>
        </p:txBody>
      </p:sp>
    </p:spTree>
    <p:extLst>
      <p:ext uri="{BB962C8B-B14F-4D97-AF65-F5344CB8AC3E}">
        <p14:creationId xmlns:p14="http://schemas.microsoft.com/office/powerpoint/2010/main" val="2279378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15</a:t>
            </a:fld>
            <a:endParaRPr lang="en-US"/>
          </a:p>
        </p:txBody>
      </p:sp>
    </p:spTree>
    <p:extLst>
      <p:ext uri="{BB962C8B-B14F-4D97-AF65-F5344CB8AC3E}">
        <p14:creationId xmlns:p14="http://schemas.microsoft.com/office/powerpoint/2010/main" val="2587327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Microsoft Word - NAIT Guide to Autistic Masking for Parents and Carers 2022.docx</a:t>
            </a:r>
            <a:endParaRPr lang="en-GB"/>
          </a:p>
          <a:p>
            <a:r>
              <a:rPr lang="en-GB">
                <a:hlinkClick r:id="rId4"/>
              </a:rPr>
              <a:t>Masking | </a:t>
            </a:r>
            <a:r>
              <a:rPr lang="en-GB" err="1">
                <a:hlinkClick r:id="rId4"/>
              </a:rPr>
              <a:t>AutisticSLT</a:t>
            </a:r>
            <a:r>
              <a:rPr lang="en-GB"/>
              <a:t> - </a:t>
            </a:r>
            <a:r>
              <a:rPr lang="en-GB" sz="1200" b="0" i="0" kern="1200">
                <a:solidFill>
                  <a:schemeClr val="tx1"/>
                </a:solidFill>
                <a:effectLst/>
                <a:latin typeface="+mn-lt"/>
                <a:ea typeface="+mn-ea"/>
                <a:cs typeface="+mn-cs"/>
              </a:rPr>
              <a:t>2021-25 </a:t>
            </a:r>
            <a:r>
              <a:rPr lang="en-GB" sz="1200" b="0" i="0" kern="1200" err="1">
                <a:solidFill>
                  <a:schemeClr val="tx1"/>
                </a:solidFill>
                <a:effectLst/>
                <a:latin typeface="+mn-lt"/>
                <a:ea typeface="+mn-ea"/>
                <a:cs typeface="+mn-cs"/>
              </a:rPr>
              <a:t>AutisticSLT</a:t>
            </a:r>
            <a:r>
              <a:rPr lang="en-GB" sz="1200" b="0" i="0" kern="1200">
                <a:solidFill>
                  <a:schemeClr val="tx1"/>
                </a:solidFill>
                <a:effectLst/>
                <a:latin typeface="+mn-lt"/>
                <a:ea typeface="+mn-ea"/>
                <a:cs typeface="+mn-cs"/>
              </a:rPr>
              <a:t>.</a:t>
            </a:r>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16</a:t>
            </a:fld>
            <a:endParaRPr lang="en-US"/>
          </a:p>
        </p:txBody>
      </p:sp>
    </p:spTree>
    <p:extLst>
      <p:ext uri="{BB962C8B-B14F-4D97-AF65-F5344CB8AC3E}">
        <p14:creationId xmlns:p14="http://schemas.microsoft.com/office/powerpoint/2010/main" val="3053563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17</a:t>
            </a:fld>
            <a:endParaRPr lang="en-US"/>
          </a:p>
        </p:txBody>
      </p:sp>
    </p:spTree>
    <p:extLst>
      <p:ext uri="{BB962C8B-B14F-4D97-AF65-F5344CB8AC3E}">
        <p14:creationId xmlns:p14="http://schemas.microsoft.com/office/powerpoint/2010/main" val="3903205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19</a:t>
            </a:fld>
            <a:endParaRPr lang="en-US"/>
          </a:p>
        </p:txBody>
      </p:sp>
    </p:spTree>
    <p:extLst>
      <p:ext uri="{BB962C8B-B14F-4D97-AF65-F5344CB8AC3E}">
        <p14:creationId xmlns:p14="http://schemas.microsoft.com/office/powerpoint/2010/main" val="3560524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ea typeface="Calibri"/>
                <a:cs typeface="Calibri"/>
              </a:rPr>
              <a:t>Source: </a:t>
            </a:r>
            <a:r>
              <a:rPr lang="en-GB" sz="1200" b="1" err="1">
                <a:ea typeface="Calibri"/>
                <a:cs typeface="Calibri"/>
              </a:rPr>
              <a:t>Neurowild</a:t>
            </a:r>
            <a:endParaRPr lang="en-GB" sz="1200"/>
          </a:p>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20</a:t>
            </a:fld>
            <a:endParaRPr lang="en-US"/>
          </a:p>
        </p:txBody>
      </p:sp>
    </p:spTree>
    <p:extLst>
      <p:ext uri="{BB962C8B-B14F-4D97-AF65-F5344CB8AC3E}">
        <p14:creationId xmlns:p14="http://schemas.microsoft.com/office/powerpoint/2010/main" val="1814950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134DE-09B1-FBD6-A5FE-481E4C5CBF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12914-81BA-7C90-8B62-4D8535D407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797F9F-67BA-19FA-B5B5-7747D0B3FC1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0F9B30B-A4AB-B413-3369-249F8A89A956}"/>
              </a:ext>
            </a:extLst>
          </p:cNvPr>
          <p:cNvSpPr>
            <a:spLocks noGrp="1"/>
          </p:cNvSpPr>
          <p:nvPr>
            <p:ph type="sldNum" sz="quarter" idx="5"/>
          </p:nvPr>
        </p:nvSpPr>
        <p:spPr/>
        <p:txBody>
          <a:bodyPr/>
          <a:lstStyle/>
          <a:p>
            <a:fld id="{D0938396-3CE8-4642-A4FA-6CD659AE61C9}" type="slidenum">
              <a:rPr lang="en-US" smtClean="0"/>
              <a:t>23</a:t>
            </a:fld>
            <a:endParaRPr lang="en-US"/>
          </a:p>
        </p:txBody>
      </p:sp>
    </p:spTree>
    <p:extLst>
      <p:ext uri="{BB962C8B-B14F-4D97-AF65-F5344CB8AC3E}">
        <p14:creationId xmlns:p14="http://schemas.microsoft.com/office/powerpoint/2010/main" val="657320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6EEBC-962A-85A1-1C33-9CB02FD8AB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B8632-6514-718E-A0EB-58CEDC4C4D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E6A4B-B5EE-577B-D3FB-7CE4AC30A78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9CC0E4-6C64-3B74-03B3-C75E1960971A}"/>
              </a:ext>
            </a:extLst>
          </p:cNvPr>
          <p:cNvSpPr>
            <a:spLocks noGrp="1"/>
          </p:cNvSpPr>
          <p:nvPr>
            <p:ph type="sldNum" sz="quarter" idx="5"/>
          </p:nvPr>
        </p:nvSpPr>
        <p:spPr/>
        <p:txBody>
          <a:bodyPr/>
          <a:lstStyle/>
          <a:p>
            <a:fld id="{D0938396-3CE8-4642-A4FA-6CD659AE61C9}" type="slidenum">
              <a:rPr lang="en-US" smtClean="0"/>
              <a:t>24</a:t>
            </a:fld>
            <a:endParaRPr lang="en-US"/>
          </a:p>
        </p:txBody>
      </p:sp>
    </p:spTree>
    <p:extLst>
      <p:ext uri="{BB962C8B-B14F-4D97-AF65-F5344CB8AC3E}">
        <p14:creationId xmlns:p14="http://schemas.microsoft.com/office/powerpoint/2010/main" val="3982272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25</a:t>
            </a:fld>
            <a:endParaRPr lang="en-US"/>
          </a:p>
        </p:txBody>
      </p:sp>
    </p:spTree>
    <p:extLst>
      <p:ext uri="{BB962C8B-B14F-4D97-AF65-F5344CB8AC3E}">
        <p14:creationId xmlns:p14="http://schemas.microsoft.com/office/powerpoint/2010/main" val="650776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938396-3CE8-4642-A4FA-6CD659AE61C9}" type="slidenum">
              <a:rPr lang="en-US" smtClean="0"/>
              <a:t>27</a:t>
            </a:fld>
            <a:endParaRPr lang="en-US"/>
          </a:p>
        </p:txBody>
      </p:sp>
    </p:spTree>
    <p:extLst>
      <p:ext uri="{BB962C8B-B14F-4D97-AF65-F5344CB8AC3E}">
        <p14:creationId xmlns:p14="http://schemas.microsoft.com/office/powerpoint/2010/main" val="3912461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CB047-C3EB-5FC0-B4DE-43A19875616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1967F67-C90C-BC18-226F-8981889988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F7E687C-DABA-8014-98D7-11A9CBFF16CF}"/>
              </a:ext>
            </a:extLst>
          </p:cNvPr>
          <p:cNvSpPr>
            <a:spLocks noGrp="1"/>
          </p:cNvSpPr>
          <p:nvPr>
            <p:ph type="dt" sz="half" idx="10"/>
          </p:nvPr>
        </p:nvSpPr>
        <p:spPr/>
        <p:txBody>
          <a:bodyPr/>
          <a:lstStyle/>
          <a:p>
            <a:fld id="{C5270E3E-672F-8241-8235-D159D5ADCC6F}" type="datetime1">
              <a:rPr lang="en-GB" smtClean="0"/>
              <a:t>26/01/2026</a:t>
            </a:fld>
            <a:endParaRPr lang="en-US"/>
          </a:p>
        </p:txBody>
      </p:sp>
      <p:sp>
        <p:nvSpPr>
          <p:cNvPr id="5" name="Footer Placeholder 4">
            <a:extLst>
              <a:ext uri="{FF2B5EF4-FFF2-40B4-BE49-F238E27FC236}">
                <a16:creationId xmlns:a16="http://schemas.microsoft.com/office/drawing/2014/main" id="{2F64C9B7-68B8-FF9D-2BC6-BDE146BA25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AD1756-CCE1-07EE-E25D-40122699189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3246694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8A7A3-3469-9614-ED75-8CA42D1FD0F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ABAD6BC-04E7-2FC9-50FA-B22BF15B782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3482B8D-785F-0D77-12FE-2A3DE567F3DC}"/>
              </a:ext>
            </a:extLst>
          </p:cNvPr>
          <p:cNvSpPr>
            <a:spLocks noGrp="1"/>
          </p:cNvSpPr>
          <p:nvPr>
            <p:ph type="dt" sz="half" idx="10"/>
          </p:nvPr>
        </p:nvSpPr>
        <p:spPr/>
        <p:txBody>
          <a:bodyPr/>
          <a:lstStyle/>
          <a:p>
            <a:fld id="{96A7772C-5AFB-B44B-9253-93B04979BFB7}" type="datetime1">
              <a:rPr lang="en-GB" smtClean="0"/>
              <a:t>26/01/2026</a:t>
            </a:fld>
            <a:endParaRPr lang="en-US"/>
          </a:p>
        </p:txBody>
      </p:sp>
      <p:sp>
        <p:nvSpPr>
          <p:cNvPr id="5" name="Footer Placeholder 4">
            <a:extLst>
              <a:ext uri="{FF2B5EF4-FFF2-40B4-BE49-F238E27FC236}">
                <a16:creationId xmlns:a16="http://schemas.microsoft.com/office/drawing/2014/main" id="{D298D6C0-B24E-AC59-9E47-5355976D3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88D88E-93CF-5BED-44B0-D32283FB9F3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71309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89582-AA59-35CC-240A-25AB3B4141A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4510286-09A6-16B3-C58D-2BD4977970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6FB359-7406-7EB8-1CDA-75FDAF70B6E6}"/>
              </a:ext>
            </a:extLst>
          </p:cNvPr>
          <p:cNvSpPr>
            <a:spLocks noGrp="1"/>
          </p:cNvSpPr>
          <p:nvPr>
            <p:ph type="dt" sz="half" idx="10"/>
          </p:nvPr>
        </p:nvSpPr>
        <p:spPr/>
        <p:txBody>
          <a:bodyPr/>
          <a:lstStyle/>
          <a:p>
            <a:fld id="{636D7007-A8F7-474A-9C6B-412664D77228}" type="datetime1">
              <a:rPr lang="en-GB" smtClean="0"/>
              <a:t>26/01/2026</a:t>
            </a:fld>
            <a:endParaRPr lang="en-US"/>
          </a:p>
        </p:txBody>
      </p:sp>
      <p:sp>
        <p:nvSpPr>
          <p:cNvPr id="5" name="Footer Placeholder 4">
            <a:extLst>
              <a:ext uri="{FF2B5EF4-FFF2-40B4-BE49-F238E27FC236}">
                <a16:creationId xmlns:a16="http://schemas.microsoft.com/office/drawing/2014/main" id="{2D7FB90F-9C2F-C37A-0177-01665A3E09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F910D5-A919-584B-9B99-8E6DF98F4B63}"/>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76334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5C451-3D9E-6C8A-4C72-81052AD1A86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97F9DA-CE38-6468-43CD-769D4347E14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54DBDE7-4088-DD09-BB83-CA020978399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3090C47-9D07-D157-F19D-7F729E7F9797}"/>
              </a:ext>
            </a:extLst>
          </p:cNvPr>
          <p:cNvSpPr>
            <a:spLocks noGrp="1"/>
          </p:cNvSpPr>
          <p:nvPr>
            <p:ph type="dt" sz="half" idx="10"/>
          </p:nvPr>
        </p:nvSpPr>
        <p:spPr/>
        <p:txBody>
          <a:bodyPr/>
          <a:lstStyle/>
          <a:p>
            <a:fld id="{D997D706-3473-904B-ABA6-48F7D4A5891A}" type="datetime1">
              <a:rPr lang="en-GB" smtClean="0"/>
              <a:t>26/01/2026</a:t>
            </a:fld>
            <a:endParaRPr lang="en-US"/>
          </a:p>
        </p:txBody>
      </p:sp>
      <p:sp>
        <p:nvSpPr>
          <p:cNvPr id="6" name="Footer Placeholder 5">
            <a:extLst>
              <a:ext uri="{FF2B5EF4-FFF2-40B4-BE49-F238E27FC236}">
                <a16:creationId xmlns:a16="http://schemas.microsoft.com/office/drawing/2014/main" id="{26D7AD3B-FFA0-D4F1-3AE5-9F35AFEC98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6D2777-A4B8-4B6A-18D5-3E1180686D17}"/>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3740049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4F8E-61A9-0B63-5015-F12BF1891FB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1643203-5BAF-83BC-A010-0F21E25CB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336F2AA-3E09-33F4-5A44-C6FA624A42B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F0CB564-2888-779B-8B5E-D25DA58BB5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7FA4068-1A1C-BF72-7418-B47D033962D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745A5BE-396E-D51A-D879-92255D4CA68F}"/>
              </a:ext>
            </a:extLst>
          </p:cNvPr>
          <p:cNvSpPr>
            <a:spLocks noGrp="1"/>
          </p:cNvSpPr>
          <p:nvPr>
            <p:ph type="dt" sz="half" idx="10"/>
          </p:nvPr>
        </p:nvSpPr>
        <p:spPr/>
        <p:txBody>
          <a:bodyPr/>
          <a:lstStyle/>
          <a:p>
            <a:fld id="{3EAE18A5-2E37-C641-AEC7-AEFD174F071E}" type="datetime1">
              <a:rPr lang="en-GB" smtClean="0"/>
              <a:t>26/01/2026</a:t>
            </a:fld>
            <a:endParaRPr lang="en-US"/>
          </a:p>
        </p:txBody>
      </p:sp>
      <p:sp>
        <p:nvSpPr>
          <p:cNvPr id="8" name="Footer Placeholder 7">
            <a:extLst>
              <a:ext uri="{FF2B5EF4-FFF2-40B4-BE49-F238E27FC236}">
                <a16:creationId xmlns:a16="http://schemas.microsoft.com/office/drawing/2014/main" id="{440BC7EE-475D-A09A-7F1D-6F0D069462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3A2B67-2875-63EA-77CB-F2CDB4AB3294}"/>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959617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F2D58-8C3C-8E6B-969D-0C1A84DAC70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788CFC2-B91F-87F0-88BA-EBB1DAB7A467}"/>
              </a:ext>
            </a:extLst>
          </p:cNvPr>
          <p:cNvSpPr>
            <a:spLocks noGrp="1"/>
          </p:cNvSpPr>
          <p:nvPr>
            <p:ph type="dt" sz="half" idx="10"/>
          </p:nvPr>
        </p:nvSpPr>
        <p:spPr/>
        <p:txBody>
          <a:bodyPr/>
          <a:lstStyle/>
          <a:p>
            <a:fld id="{252521F9-E7F6-6445-834D-91C9FD0D6513}" type="datetime1">
              <a:rPr lang="en-GB" smtClean="0"/>
              <a:t>26/01/2026</a:t>
            </a:fld>
            <a:endParaRPr lang="en-US"/>
          </a:p>
        </p:txBody>
      </p:sp>
      <p:sp>
        <p:nvSpPr>
          <p:cNvPr id="4" name="Footer Placeholder 3">
            <a:extLst>
              <a:ext uri="{FF2B5EF4-FFF2-40B4-BE49-F238E27FC236}">
                <a16:creationId xmlns:a16="http://schemas.microsoft.com/office/drawing/2014/main" id="{89C0DA33-C667-AEB7-ECD0-C08AE90000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FBCD69-8E31-331C-7F85-2B7A39E36385}"/>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505465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04A21D-D90C-0DD6-A3A8-23A0A0AFEF0C}"/>
              </a:ext>
            </a:extLst>
          </p:cNvPr>
          <p:cNvSpPr>
            <a:spLocks noGrp="1"/>
          </p:cNvSpPr>
          <p:nvPr>
            <p:ph type="dt" sz="half" idx="10"/>
          </p:nvPr>
        </p:nvSpPr>
        <p:spPr/>
        <p:txBody>
          <a:bodyPr/>
          <a:lstStyle/>
          <a:p>
            <a:fld id="{26AA86FA-1568-4640-82BC-4A6134B3658F}" type="datetime1">
              <a:rPr lang="en-GB" smtClean="0"/>
              <a:t>26/01/2026</a:t>
            </a:fld>
            <a:endParaRPr lang="en-US"/>
          </a:p>
        </p:txBody>
      </p:sp>
      <p:sp>
        <p:nvSpPr>
          <p:cNvPr id="3" name="Footer Placeholder 2">
            <a:extLst>
              <a:ext uri="{FF2B5EF4-FFF2-40B4-BE49-F238E27FC236}">
                <a16:creationId xmlns:a16="http://schemas.microsoft.com/office/drawing/2014/main" id="{9AB20CFF-0411-4818-1E3E-55F5855897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6A0984-B45F-990F-04B5-7FC79E27F22A}"/>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856402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976C1-46AC-9321-CBC9-969841534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8E20A8E-96CD-94EB-2EE8-C5EAC2F09A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8721F4A-3F8D-89E6-F8D1-3B11B308CD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F884923-9941-2080-C1D4-B56D8C8C641B}"/>
              </a:ext>
            </a:extLst>
          </p:cNvPr>
          <p:cNvSpPr>
            <a:spLocks noGrp="1"/>
          </p:cNvSpPr>
          <p:nvPr>
            <p:ph type="dt" sz="half" idx="10"/>
          </p:nvPr>
        </p:nvSpPr>
        <p:spPr/>
        <p:txBody>
          <a:bodyPr/>
          <a:lstStyle/>
          <a:p>
            <a:fld id="{D18402DB-96E9-8A4E-AFB1-FD9BF76F97C2}" type="datetime1">
              <a:rPr lang="en-GB" smtClean="0"/>
              <a:t>26/01/2026</a:t>
            </a:fld>
            <a:endParaRPr lang="en-US"/>
          </a:p>
        </p:txBody>
      </p:sp>
      <p:sp>
        <p:nvSpPr>
          <p:cNvPr id="6" name="Footer Placeholder 5">
            <a:extLst>
              <a:ext uri="{FF2B5EF4-FFF2-40B4-BE49-F238E27FC236}">
                <a16:creationId xmlns:a16="http://schemas.microsoft.com/office/drawing/2014/main" id="{28EC320E-5CBD-2D92-5513-7E58A77B7A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5CF7B8-FE95-3E11-E33D-21DD763C97F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700485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707-2461-5F0B-4862-A6E8FFB2D2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F4AE1EF-81B3-B5AB-8BC3-D659AF6717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52947C-8E36-DA7C-D8C6-6CAF5E6BD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E78D66B-EA62-94F7-C5E5-72976A5A8350}"/>
              </a:ext>
            </a:extLst>
          </p:cNvPr>
          <p:cNvSpPr>
            <a:spLocks noGrp="1"/>
          </p:cNvSpPr>
          <p:nvPr>
            <p:ph type="dt" sz="half" idx="10"/>
          </p:nvPr>
        </p:nvSpPr>
        <p:spPr/>
        <p:txBody>
          <a:bodyPr/>
          <a:lstStyle/>
          <a:p>
            <a:fld id="{7595D29C-7204-4446-9CC3-3EB82F014050}" type="datetime1">
              <a:rPr lang="en-GB" smtClean="0"/>
              <a:t>26/01/2026</a:t>
            </a:fld>
            <a:endParaRPr lang="en-US"/>
          </a:p>
        </p:txBody>
      </p:sp>
      <p:sp>
        <p:nvSpPr>
          <p:cNvPr id="6" name="Footer Placeholder 5">
            <a:extLst>
              <a:ext uri="{FF2B5EF4-FFF2-40B4-BE49-F238E27FC236}">
                <a16:creationId xmlns:a16="http://schemas.microsoft.com/office/drawing/2014/main" id="{163F05E4-7C0C-98B1-D7BB-BA58338DE4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C9A59B-CE71-B249-7115-0DCCA978F2B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965222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013B9-5C7B-F76B-A763-ACAF81E0D2E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64BD58B-5689-E944-4A4D-EB242DF21A3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3A02DB0-0F8B-29F5-C919-BA73543432E9}"/>
              </a:ext>
            </a:extLst>
          </p:cNvPr>
          <p:cNvSpPr>
            <a:spLocks noGrp="1"/>
          </p:cNvSpPr>
          <p:nvPr>
            <p:ph type="dt" sz="half" idx="10"/>
          </p:nvPr>
        </p:nvSpPr>
        <p:spPr/>
        <p:txBody>
          <a:bodyPr/>
          <a:lstStyle/>
          <a:p>
            <a:fld id="{283E4778-46C5-B040-BD01-302E59FAE81D}" type="datetime1">
              <a:rPr lang="en-GB" smtClean="0"/>
              <a:t>26/01/2026</a:t>
            </a:fld>
            <a:endParaRPr lang="en-US"/>
          </a:p>
        </p:txBody>
      </p:sp>
      <p:sp>
        <p:nvSpPr>
          <p:cNvPr id="5" name="Footer Placeholder 4">
            <a:extLst>
              <a:ext uri="{FF2B5EF4-FFF2-40B4-BE49-F238E27FC236}">
                <a16:creationId xmlns:a16="http://schemas.microsoft.com/office/drawing/2014/main" id="{35D64E9A-4DAA-AE77-D43D-15E8B982F3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98E69D-8B77-4C3F-33FF-3136D61C7FEC}"/>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2330488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80472F-1431-9C26-8049-8EE2F3BB750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DA8B948-2CA6-41DD-2EAC-8579937BA3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678DF51-3962-6CAC-FCF2-811847C8055A}"/>
              </a:ext>
            </a:extLst>
          </p:cNvPr>
          <p:cNvSpPr>
            <a:spLocks noGrp="1"/>
          </p:cNvSpPr>
          <p:nvPr>
            <p:ph type="dt" sz="half" idx="10"/>
          </p:nvPr>
        </p:nvSpPr>
        <p:spPr/>
        <p:txBody>
          <a:bodyPr/>
          <a:lstStyle/>
          <a:p>
            <a:fld id="{1620A29E-DA7A-9140-A206-A522464EF347}" type="datetime1">
              <a:rPr lang="en-GB" smtClean="0"/>
              <a:t>26/01/2026</a:t>
            </a:fld>
            <a:endParaRPr lang="en-US"/>
          </a:p>
        </p:txBody>
      </p:sp>
      <p:sp>
        <p:nvSpPr>
          <p:cNvPr id="5" name="Footer Placeholder 4">
            <a:extLst>
              <a:ext uri="{FF2B5EF4-FFF2-40B4-BE49-F238E27FC236}">
                <a16:creationId xmlns:a16="http://schemas.microsoft.com/office/drawing/2014/main" id="{7527FBB5-B170-03C3-0F1A-BD7F0A12C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8ECD5-3E88-8E7E-F2AC-217B098E6780}"/>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14023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AF7C4-6D22-3B3E-10E6-F0EE83A7F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E1B2CF2-3D3F-D8E8-5EDE-2CDA0B81A1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6AB269-83DE-DEB5-9AF2-FFDFA4DBA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FF6AC3-7738-674B-AE63-C0E4B8C7C58C}" type="datetime1">
              <a:rPr lang="en-GB" smtClean="0"/>
              <a:t>26/01/2026</a:t>
            </a:fld>
            <a:endParaRPr lang="en-US"/>
          </a:p>
        </p:txBody>
      </p:sp>
      <p:sp>
        <p:nvSpPr>
          <p:cNvPr id="5" name="Footer Placeholder 4">
            <a:extLst>
              <a:ext uri="{FF2B5EF4-FFF2-40B4-BE49-F238E27FC236}">
                <a16:creationId xmlns:a16="http://schemas.microsoft.com/office/drawing/2014/main" id="{40A20488-3F4C-43DA-1572-AEF5BAF967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D62CDF-AF98-9193-9212-93BC323AD8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C37460-2256-5246-AF28-CADD598097C5}" type="slidenum">
              <a:rPr lang="en-US" smtClean="0"/>
              <a:t>‹#›</a:t>
            </a:fld>
            <a:endParaRPr lang="en-US"/>
          </a:p>
        </p:txBody>
      </p:sp>
    </p:spTree>
    <p:extLst>
      <p:ext uri="{BB962C8B-B14F-4D97-AF65-F5344CB8AC3E}">
        <p14:creationId xmlns:p14="http://schemas.microsoft.com/office/powerpoint/2010/main" val="902128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www.autism.org.uk/advice-and-guidance/professional-practice/embracing-neurodiversity-affirmative-practice" TargetMode="Externa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www.autisticslt.com/professional-language" TargetMode="External"/><Relationship Id="rId5" Type="http://schemas.openxmlformats.org/officeDocument/2006/relationships/hyperlink" Target="https://nait.scot/#about" TargetMode="Externa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www.leicspart.nhs.uk/autism-space/education/communication-in-school/" TargetMode="Externa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jpe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childrenandfamilyhealthdevon.nhs.uk/resources/masking-and-camouflaging-a-1-minute-guide-about-autism/" TargetMode="External"/><Relationship Id="rId7"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neurowild.com.au/" TargetMode="Externa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29.png"/><Relationship Id="rId3" Type="http://schemas.openxmlformats.org/officeDocument/2006/relationships/image" Target="../media/image2.jpeg"/><Relationship Id="rId7" Type="http://schemas.openxmlformats.org/officeDocument/2006/relationships/image" Target="../media/image24.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15.xml"/><Relationship Id="rId16"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23.svg"/><Relationship Id="rId11" Type="http://schemas.openxmlformats.org/officeDocument/2006/relationships/image" Target="../media/image27.svg"/><Relationship Id="rId5" Type="http://schemas.openxmlformats.org/officeDocument/2006/relationships/image" Target="../media/image22.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1.png"/><Relationship Id="rId9" Type="http://schemas.openxmlformats.org/officeDocument/2006/relationships/image" Target="../media/image7.png"/><Relationship Id="rId14" Type="http://schemas.openxmlformats.org/officeDocument/2006/relationships/image" Target="../media/image30.sv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18" Type="http://schemas.openxmlformats.org/officeDocument/2006/relationships/image" Target="../media/image50.png"/><Relationship Id="rId3" Type="http://schemas.openxmlformats.org/officeDocument/2006/relationships/image" Target="../media/image35.png"/><Relationship Id="rId21" Type="http://schemas.openxmlformats.org/officeDocument/2006/relationships/image" Target="../media/image2.jpeg"/><Relationship Id="rId7" Type="http://schemas.openxmlformats.org/officeDocument/2006/relationships/image" Target="../media/image39.png"/><Relationship Id="rId12" Type="http://schemas.openxmlformats.org/officeDocument/2006/relationships/image" Target="../media/image44.png"/><Relationship Id="rId17" Type="http://schemas.openxmlformats.org/officeDocument/2006/relationships/image" Target="../media/image49.png"/><Relationship Id="rId2" Type="http://schemas.openxmlformats.org/officeDocument/2006/relationships/image" Target="../media/image34.png"/><Relationship Id="rId16" Type="http://schemas.openxmlformats.org/officeDocument/2006/relationships/image" Target="../media/image48.png"/><Relationship Id="rId20"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47.png"/><Relationship Id="rId23" Type="http://schemas.openxmlformats.org/officeDocument/2006/relationships/image" Target="../media/image33.png"/><Relationship Id="rId10" Type="http://schemas.openxmlformats.org/officeDocument/2006/relationships/image" Target="../media/image42.png"/><Relationship Id="rId19" Type="http://schemas.openxmlformats.org/officeDocument/2006/relationships/image" Target="../media/image51.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8" Type="http://schemas.openxmlformats.org/officeDocument/2006/relationships/hyperlink" Target="https://www.autism.org.uk/advice-and-guidance/topics/resources-for-autistic-teenagers" TargetMode="External"/><Relationship Id="rId13" Type="http://schemas.openxmlformats.org/officeDocument/2006/relationships/image" Target="../media/image58.png"/><Relationship Id="rId3" Type="http://schemas.openxmlformats.org/officeDocument/2006/relationships/notesSlide" Target="../notesSlides/notesSlide18.xml"/><Relationship Id="rId7" Type="http://schemas.openxmlformats.org/officeDocument/2006/relationships/image" Target="../media/image1.png"/><Relationship Id="rId12" Type="http://schemas.openxmlformats.org/officeDocument/2006/relationships/image" Target="../media/image57.png"/><Relationship Id="rId2" Type="http://schemas.openxmlformats.org/officeDocument/2006/relationships/slideLayout" Target="../slideLayouts/slideLayout1.xml"/><Relationship Id="rId1" Type="http://schemas.openxmlformats.org/officeDocument/2006/relationships/video" Target="https://www.youtube.com/embed/tWyceElvnPI?feature=oembed" TargetMode="External"/><Relationship Id="rId6" Type="http://schemas.openxmlformats.org/officeDocument/2006/relationships/image" Target="../media/image55.jpeg"/><Relationship Id="rId11" Type="http://schemas.openxmlformats.org/officeDocument/2006/relationships/image" Target="../media/image56.jpeg"/><Relationship Id="rId5" Type="http://schemas.openxmlformats.org/officeDocument/2006/relationships/image" Target="../media/image2.jpeg"/><Relationship Id="rId10" Type="http://schemas.openxmlformats.org/officeDocument/2006/relationships/hyperlink" Target="http://www.alertprogram.com/" TargetMode="External"/><Relationship Id="rId4" Type="http://schemas.openxmlformats.org/officeDocument/2006/relationships/hyperlink" Target="https://www.teacherspayteachers.com/Product/Self-Advocacy-Support-10735636" TargetMode="External"/><Relationship Id="rId9" Type="http://schemas.openxmlformats.org/officeDocument/2006/relationships/hyperlink" Target="http://www.autismlevelup.com/" TargetMode="External"/><Relationship Id="rId1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hyperlink" Target="https://www.autisticslt.com/autism-trauma" TargetMode="External"/><Relationship Id="rId3" Type="http://schemas.openxmlformats.org/officeDocument/2006/relationships/image" Target="../media/image1.png"/><Relationship Id="rId7" Type="http://schemas.openxmlformats.org/officeDocument/2006/relationships/hyperlink" Target="https://www.autism.org.uk/advice-and-guidance/professional-practice/anxiety-classroom"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hyperlink" Target="https://www.ambitiousaboutautism.org.uk/understanding-autism/health-and-wellbeing/physical-mental-wellbeing/how-support-positive-mental-wellbeing" TargetMode="External"/><Relationship Id="rId5" Type="http://schemas.openxmlformats.org/officeDocument/2006/relationships/hyperlink" Target="https://www.falkirk.gov.uk/media/9892c1e1-a778-483c-b70f-4bc6601aa2cc" TargetMode="External"/><Relationship Id="rId10" Type="http://schemas.openxmlformats.org/officeDocument/2006/relationships/hyperlink" Target="mailto:ndht.communitypaeds@nhs.net" TargetMode="External"/><Relationship Id="rId4" Type="http://schemas.openxmlformats.org/officeDocument/2006/relationships/image" Target="../media/image2.jpeg"/><Relationship Id="rId9" Type="http://schemas.openxmlformats.org/officeDocument/2006/relationships/hyperlink" Target="https://www.autism.org.uk/advice-and-guidance/topics/autism-friendly-guide/accessible-environment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childrenandfamilyhealthdevon.nhs.uk/requesting-help-from-cfhd/"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hyperlink" Target="https://www.autism.org.uk/advice-and-guidance/professional-practice/embracing-neurodiversity-affirmative-practice"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www.neurowild.com.au/" TargetMode="External"/><Relationship Id="rId5" Type="http://schemas.openxmlformats.org/officeDocument/2006/relationships/hyperlink" Target="https://www.autisticslt.com/nd-affirmingslt" TargetMode="External"/><Relationship Id="rId4" Type="http://schemas.openxmlformats.org/officeDocument/2006/relationships/hyperlink" Target="https://nait.scot/#abou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642CA8-AF52-DB25-23AF-63E0D87BDB76}"/>
              </a:ext>
            </a:extLst>
          </p:cNvPr>
          <p:cNvSpPr/>
          <p:nvPr/>
        </p:nvSpPr>
        <p:spPr>
          <a:xfrm>
            <a:off x="-21020" y="1334814"/>
            <a:ext cx="12265571" cy="5580828"/>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7" name="Picture 6">
            <a:extLst>
              <a:ext uri="{FF2B5EF4-FFF2-40B4-BE49-F238E27FC236}">
                <a16:creationId xmlns:a16="http://schemas.microsoft.com/office/drawing/2014/main" id="{AEEC4CDA-2384-ECFF-B4FF-AE99E3D2B609}"/>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5" name="Picture 24">
            <a:extLst>
              <a:ext uri="{FF2B5EF4-FFF2-40B4-BE49-F238E27FC236}">
                <a16:creationId xmlns:a16="http://schemas.microsoft.com/office/drawing/2014/main" id="{DFA87B8E-6C48-B766-CF7B-46DFEE8F228C}"/>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30" name="Title 1">
            <a:extLst>
              <a:ext uri="{FF2B5EF4-FFF2-40B4-BE49-F238E27FC236}">
                <a16:creationId xmlns:a16="http://schemas.microsoft.com/office/drawing/2014/main" id="{0EBAD402-EB48-EC8E-BE91-A60AB35F0149}"/>
              </a:ext>
            </a:extLst>
          </p:cNvPr>
          <p:cNvSpPr txBox="1">
            <a:spLocks/>
          </p:cNvSpPr>
          <p:nvPr/>
        </p:nvSpPr>
        <p:spPr>
          <a:xfrm>
            <a:off x="1539765" y="2492847"/>
            <a:ext cx="9144000" cy="2067577"/>
          </a:xfrm>
          <a:prstGeom prst="rect">
            <a:avLst/>
          </a:prstGeom>
        </p:spPr>
        <p:txBody>
          <a:bodyPr vert="horz" lIns="91440" tIns="45720" rIns="91440" bIns="45720" rtlCol="0" anchor="b">
            <a:normAutofit fontScale="8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GB" sz="4800" b="1">
                <a:solidFill>
                  <a:schemeClr val="bg1"/>
                </a:solidFill>
                <a:latin typeface="Aptos" panose="020B0004020202020204" pitchFamily="34" charset="0"/>
                <a:cs typeface="Arial" panose="020B0604020202020204" pitchFamily="34" charset="0"/>
              </a:rPr>
              <a:t>Honouring Autistic Communication Styles and supporting Self-Advocacy</a:t>
            </a:r>
          </a:p>
          <a:p>
            <a:pPr>
              <a:lnSpc>
                <a:spcPct val="110000"/>
              </a:lnSpc>
            </a:pPr>
            <a:r>
              <a:rPr lang="en-US" sz="2900" b="1">
                <a:solidFill>
                  <a:schemeClr val="bg1"/>
                </a:solidFill>
                <a:latin typeface="Aptos" panose="020B0004020202020204" pitchFamily="34" charset="0"/>
                <a:cs typeface="Arial"/>
              </a:rPr>
              <a:t>In Autistic Children and Young People</a:t>
            </a:r>
            <a:endParaRPr lang="en-US" sz="2900" b="1">
              <a:solidFill>
                <a:schemeClr val="bg1"/>
              </a:solidFill>
              <a:latin typeface="Aptos" panose="020B00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23E34EAA-497B-305E-EFCC-B3BA02BAA847}"/>
              </a:ext>
            </a:extLst>
          </p:cNvPr>
          <p:cNvSpPr txBox="1"/>
          <p:nvPr/>
        </p:nvSpPr>
        <p:spPr>
          <a:xfrm>
            <a:off x="375331" y="6113902"/>
            <a:ext cx="3677920" cy="553998"/>
          </a:xfrm>
          <a:prstGeom prst="rect">
            <a:avLst/>
          </a:prstGeom>
          <a:noFill/>
        </p:spPr>
        <p:txBody>
          <a:bodyPr wrap="square" rtlCol="0">
            <a:spAutoFit/>
          </a:bodyPr>
          <a:lstStyle/>
          <a:p>
            <a:r>
              <a:rPr lang="en-GB" sz="1100" b="1">
                <a:solidFill>
                  <a:schemeClr val="bg1"/>
                </a:solidFill>
                <a:effectLst/>
                <a:latin typeface="Arial" panose="020B0604020202020204" pitchFamily="34" charset="0"/>
                <a:cs typeface="Arial" panose="020B0604020202020204" pitchFamily="34" charset="0"/>
              </a:rPr>
              <a:t>childrenandfamilyhealthdevon.nhs.uk</a:t>
            </a:r>
          </a:p>
          <a:p>
            <a:endParaRPr lang="en-US"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131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60F04-369C-E0C3-F2E1-D7902A4F2D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FCA33FA-C965-FC4E-90F2-5434F1BA29D8}"/>
              </a:ext>
            </a:extLst>
          </p:cNvPr>
          <p:cNvSpPr/>
          <p:nvPr/>
        </p:nvSpPr>
        <p:spPr>
          <a:xfrm>
            <a:off x="0" y="0"/>
            <a:ext cx="10058400" cy="6858000"/>
          </a:xfrm>
          <a:prstGeom prst="rect">
            <a:avLst/>
          </a:prstGeom>
          <a:solidFill>
            <a:srgbClr val="ECF7F8"/>
          </a:solidFill>
          <a:ln>
            <a:solidFill>
              <a:srgbClr val="CEEBE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C4FDAD47-321D-C2B4-803E-628CBD1EBF67}"/>
              </a:ext>
            </a:extLst>
          </p:cNvPr>
          <p:cNvPicPr>
            <a:picLocks noChangeAspect="1"/>
          </p:cNvPicPr>
          <p:nvPr/>
        </p:nvPicPr>
        <p:blipFill>
          <a:blip r:embed="rId2"/>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8F0D7BDA-BCA9-7B99-8719-428A8CAE0991}"/>
              </a:ext>
            </a:extLst>
          </p:cNvPr>
          <p:cNvSpPr txBox="1"/>
          <p:nvPr/>
        </p:nvSpPr>
        <p:spPr>
          <a:xfrm>
            <a:off x="375331" y="6113902"/>
            <a:ext cx="3677920" cy="553998"/>
          </a:xfrm>
          <a:prstGeom prst="rect">
            <a:avLst/>
          </a:prstGeom>
          <a:noFill/>
        </p:spPr>
        <p:txBody>
          <a:bodyPr wrap="square" rtlCol="0">
            <a:spAutoFit/>
          </a:bodyPr>
          <a:lstStyle/>
          <a:p>
            <a:r>
              <a:rPr lang="en-GB" sz="1100" b="1">
                <a:solidFill>
                  <a:srgbClr val="00A2BC"/>
                </a:solidFill>
                <a:effectLst/>
                <a:latin typeface="Arial" panose="020B0604020202020204" pitchFamily="34" charset="0"/>
                <a:cs typeface="Arial" panose="020B0604020202020204" pitchFamily="34" charset="0"/>
              </a:rPr>
              <a:t>childrenandfamilyhealthdevon.nhs.uk</a:t>
            </a: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8144EE9D-9C27-3359-3081-4CF2E6E04DED}"/>
              </a:ext>
            </a:extLst>
          </p:cNvPr>
          <p:cNvPicPr>
            <a:picLocks noChangeAspect="1"/>
          </p:cNvPicPr>
          <p:nvPr/>
        </p:nvPicPr>
        <p:blipFill>
          <a:blip r:embed="rId3"/>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BD446F20-5B49-1319-8023-0373DC87BA4A}"/>
              </a:ext>
            </a:extLst>
          </p:cNvPr>
          <p:cNvSpPr txBox="1"/>
          <p:nvPr/>
        </p:nvSpPr>
        <p:spPr>
          <a:xfrm>
            <a:off x="641394" y="1997839"/>
            <a:ext cx="941700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GB">
                <a:latin typeface="Aptos" panose="020B0004020202020204" pitchFamily="34" charset="0"/>
                <a:cs typeface="Arial" panose="020B0604020202020204" pitchFamily="34" charset="0"/>
              </a:rPr>
              <a:t>To introduce </a:t>
            </a:r>
            <a:r>
              <a:rPr lang="en-GB" b="1">
                <a:latin typeface="Aptos" panose="020B0004020202020204" pitchFamily="34" charset="0"/>
                <a:cs typeface="Arial" panose="020B0604020202020204" pitchFamily="34" charset="0"/>
              </a:rPr>
              <a:t>autistic styles of communication</a:t>
            </a:r>
          </a:p>
          <a:p>
            <a:pPr marL="285750" indent="-285750">
              <a:buFont typeface="Arial" panose="020B0604020202020204" pitchFamily="34" charset="0"/>
              <a:buChar char="•"/>
            </a:pPr>
            <a:endParaRPr lang="en-GB" b="1">
              <a:latin typeface="Aptos" panose="020B0004020202020204" pitchFamily="34" charset="0"/>
              <a:cs typeface="Arial" panose="020B0604020202020204" pitchFamily="34" charset="0"/>
            </a:endParaRPr>
          </a:p>
          <a:p>
            <a:pPr marL="285750" indent="-285750">
              <a:buFont typeface="Arial" panose="020B0604020202020204" pitchFamily="34" charset="0"/>
              <a:buChar char="•"/>
            </a:pPr>
            <a:r>
              <a:rPr lang="en-GB" b="1">
                <a:latin typeface="Aptos" panose="020B0004020202020204" pitchFamily="34" charset="0"/>
                <a:cs typeface="Arial" panose="020B0604020202020204" pitchFamily="34" charset="0"/>
              </a:rPr>
              <a:t>Explore strategies we can use to honour, respect and support</a:t>
            </a:r>
            <a:r>
              <a:rPr lang="en-GB">
                <a:latin typeface="Aptos" panose="020B0004020202020204" pitchFamily="34" charset="0"/>
                <a:cs typeface="Arial" panose="020B0604020202020204" pitchFamily="34" charset="0"/>
              </a:rPr>
              <a:t> autistic styles of communication</a:t>
            </a:r>
          </a:p>
          <a:p>
            <a:pPr marL="285750" indent="-285750">
              <a:buFont typeface="Arial" panose="020B0604020202020204" pitchFamily="34" charset="0"/>
              <a:buChar char="•"/>
            </a:pPr>
            <a:endParaRPr lang="en-GB">
              <a:latin typeface="Aptos" panose="020B0004020202020204" pitchFamily="34" charset="0"/>
              <a:cs typeface="Arial" panose="020B0604020202020204" pitchFamily="34" charset="0"/>
            </a:endParaRPr>
          </a:p>
          <a:p>
            <a:pPr marL="285750" indent="-285750">
              <a:buFont typeface="Arial" panose="020B0604020202020204" pitchFamily="34" charset="0"/>
              <a:buChar char="•"/>
            </a:pPr>
            <a:r>
              <a:rPr lang="en-GB">
                <a:latin typeface="Aptos" panose="020B0004020202020204" pitchFamily="34" charset="0"/>
                <a:cs typeface="Arial" panose="020B0604020202020204" pitchFamily="34" charset="0"/>
              </a:rPr>
              <a:t>How you can support Children and Young People to </a:t>
            </a:r>
            <a:r>
              <a:rPr lang="en-GB" b="1">
                <a:latin typeface="Aptos" panose="020B0004020202020204" pitchFamily="34" charset="0"/>
                <a:cs typeface="Arial" panose="020B0604020202020204" pitchFamily="34" charset="0"/>
              </a:rPr>
              <a:t>explore their own autistic communication </a:t>
            </a:r>
            <a:r>
              <a:rPr lang="en-GB">
                <a:latin typeface="Aptos" panose="020B0004020202020204" pitchFamily="34" charset="0"/>
                <a:cs typeface="Arial" panose="020B0604020202020204" pitchFamily="34" charset="0"/>
              </a:rPr>
              <a:t>profiles </a:t>
            </a:r>
          </a:p>
          <a:p>
            <a:pPr marL="285750" indent="-285750">
              <a:buFont typeface="Arial" panose="020B0604020202020204" pitchFamily="34" charset="0"/>
              <a:buChar char="•"/>
            </a:pPr>
            <a:endParaRPr lang="en-GB">
              <a:latin typeface="Aptos" panose="020B0004020202020204" pitchFamily="34" charset="0"/>
              <a:cs typeface="Arial" panose="020B0604020202020204" pitchFamily="34" charset="0"/>
            </a:endParaRPr>
          </a:p>
          <a:p>
            <a:pPr marL="285750" indent="-285750">
              <a:buFont typeface="Arial" panose="020B0604020202020204" pitchFamily="34" charset="0"/>
              <a:buChar char="•"/>
            </a:pPr>
            <a:r>
              <a:rPr lang="en-GB">
                <a:latin typeface="Aptos" panose="020B0004020202020204" pitchFamily="34" charset="0"/>
                <a:cs typeface="Arial" panose="020B0604020202020204" pitchFamily="34" charset="0"/>
              </a:rPr>
              <a:t>How you can support our CYP to </a:t>
            </a:r>
            <a:r>
              <a:rPr lang="en-GB" b="1">
                <a:latin typeface="Aptos" panose="020B0004020202020204" pitchFamily="34" charset="0"/>
                <a:cs typeface="Arial" panose="020B0604020202020204" pitchFamily="34" charset="0"/>
              </a:rPr>
              <a:t>advocate</a:t>
            </a:r>
            <a:r>
              <a:rPr lang="en-GB">
                <a:latin typeface="Aptos" panose="020B0004020202020204" pitchFamily="34" charset="0"/>
                <a:cs typeface="Arial" panose="020B0604020202020204" pitchFamily="34" charset="0"/>
              </a:rPr>
              <a:t> their needs and preferences to others within the school environment.</a:t>
            </a:r>
            <a:endParaRPr lang="en-GB">
              <a:highlight>
                <a:srgbClr val="FFFF00"/>
              </a:highlight>
              <a:latin typeface="Aptos" panose="020B00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3FAB0BC0-D3F3-0E32-044D-5552E14243ED}"/>
              </a:ext>
            </a:extLst>
          </p:cNvPr>
          <p:cNvSpPr txBox="1">
            <a:spLocks/>
          </p:cNvSpPr>
          <p:nvPr/>
        </p:nvSpPr>
        <p:spPr>
          <a:xfrm>
            <a:off x="1931246" y="425953"/>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b="1">
                <a:solidFill>
                  <a:srgbClr val="00A2BC"/>
                </a:solidFill>
                <a:latin typeface="Aptos" panose="020B0004020202020204" pitchFamily="34" charset="0"/>
              </a:rPr>
              <a:t>Aims of Presentation</a:t>
            </a:r>
          </a:p>
        </p:txBody>
      </p:sp>
    </p:spTree>
    <p:extLst>
      <p:ext uri="{BB962C8B-B14F-4D97-AF65-F5344CB8AC3E}">
        <p14:creationId xmlns:p14="http://schemas.microsoft.com/office/powerpoint/2010/main" val="308231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EC4CDA-2384-ECFF-B4FF-AE99E3D2B609}"/>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 name="Picture 1">
            <a:extLst>
              <a:ext uri="{FF2B5EF4-FFF2-40B4-BE49-F238E27FC236}">
                <a16:creationId xmlns:a16="http://schemas.microsoft.com/office/drawing/2014/main" id="{C1AE2F9E-A872-4398-F1EB-71FA88E1B896}"/>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4" name="Title 1">
            <a:extLst>
              <a:ext uri="{FF2B5EF4-FFF2-40B4-BE49-F238E27FC236}">
                <a16:creationId xmlns:a16="http://schemas.microsoft.com/office/drawing/2014/main" id="{51937A47-DD58-B092-2DC5-3A63386B6D4A}"/>
              </a:ext>
            </a:extLst>
          </p:cNvPr>
          <p:cNvSpPr txBox="1">
            <a:spLocks/>
          </p:cNvSpPr>
          <p:nvPr/>
        </p:nvSpPr>
        <p:spPr>
          <a:xfrm>
            <a:off x="1919523" y="3922"/>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b="1">
                <a:solidFill>
                  <a:srgbClr val="00A2BC"/>
                </a:solidFill>
                <a:latin typeface="Aptos" panose="020B0004020202020204" pitchFamily="34" charset="0"/>
              </a:rPr>
              <a:t>What does it mean?</a:t>
            </a:r>
          </a:p>
        </p:txBody>
      </p:sp>
      <p:sp>
        <p:nvSpPr>
          <p:cNvPr id="3" name="Rectangle: Rounded Corners 2">
            <a:extLst>
              <a:ext uri="{FF2B5EF4-FFF2-40B4-BE49-F238E27FC236}">
                <a16:creationId xmlns:a16="http://schemas.microsoft.com/office/drawing/2014/main" id="{5F3433BD-D208-17CA-132F-28AE360D38DF}"/>
              </a:ext>
            </a:extLst>
          </p:cNvPr>
          <p:cNvSpPr/>
          <p:nvPr/>
        </p:nvSpPr>
        <p:spPr>
          <a:xfrm>
            <a:off x="8388524" y="2082737"/>
            <a:ext cx="3022387" cy="4595494"/>
          </a:xfrm>
          <a:prstGeom prst="roundRect">
            <a:avLst/>
          </a:prstGeom>
          <a:solidFill>
            <a:srgbClr val="A5D9D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Aptos"/>
              </a:rPr>
              <a:t>Self-Advocacy</a:t>
            </a:r>
            <a:endParaRPr lang="en-GB" b="1">
              <a:latin typeface="Aptos" panose="020B0004020202020204" pitchFamily="34" charset="0"/>
            </a:endParaRPr>
          </a:p>
          <a:p>
            <a:pPr algn="ctr"/>
            <a:endParaRPr lang="en-GB" b="1">
              <a:latin typeface="Aptos" panose="020B0004020202020204" pitchFamily="34" charset="0"/>
            </a:endParaRPr>
          </a:p>
          <a:p>
            <a:pPr algn="ctr"/>
            <a:r>
              <a:rPr lang="en-GB" sz="1600">
                <a:latin typeface="Aptos"/>
              </a:rPr>
              <a:t>Self-Advocacy is the ability to communicate our needs, preferences and what is important to us.</a:t>
            </a:r>
          </a:p>
          <a:p>
            <a:pPr algn="ctr"/>
            <a:endParaRPr lang="en-GB" sz="1600">
              <a:latin typeface="Aptos" panose="020B0004020202020204" pitchFamily="34" charset="0"/>
            </a:endParaRPr>
          </a:p>
          <a:p>
            <a:pPr algn="ctr"/>
            <a:r>
              <a:rPr lang="en-GB" sz="1600">
                <a:latin typeface="Aptos" panose="020B0004020202020204" pitchFamily="34" charset="0"/>
              </a:rPr>
              <a:t>As supporting adults, (parents, teachers, clinicians), it is our role to create the right conditions for CYP to feel that their safety, comfort and preferences are acknowledged and respected. </a:t>
            </a:r>
          </a:p>
        </p:txBody>
      </p:sp>
      <p:sp>
        <p:nvSpPr>
          <p:cNvPr id="6" name="Rectangle: Rounded Corners 5">
            <a:extLst>
              <a:ext uri="{FF2B5EF4-FFF2-40B4-BE49-F238E27FC236}">
                <a16:creationId xmlns:a16="http://schemas.microsoft.com/office/drawing/2014/main" id="{8E779D50-040D-4D9A-DB96-B58B2DD72422}"/>
              </a:ext>
            </a:extLst>
          </p:cNvPr>
          <p:cNvSpPr/>
          <p:nvPr/>
        </p:nvSpPr>
        <p:spPr>
          <a:xfrm>
            <a:off x="4433306" y="2096223"/>
            <a:ext cx="3202661" cy="4582008"/>
          </a:xfrm>
          <a:prstGeom prst="roundRect">
            <a:avLst/>
          </a:prstGeom>
          <a:solidFill>
            <a:srgbClr val="42B0B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chemeClr val="bg1"/>
                </a:solidFill>
                <a:latin typeface="Aptos"/>
              </a:rPr>
              <a:t>Neurodiversity Affirmative Perspective (NAP)</a:t>
            </a:r>
            <a:endParaRPr lang="en-GB" b="1">
              <a:solidFill>
                <a:schemeClr val="bg1"/>
              </a:solidFill>
              <a:latin typeface="Aptos" panose="020B0004020202020204" pitchFamily="34" charset="0"/>
            </a:endParaRPr>
          </a:p>
          <a:p>
            <a:pPr algn="ctr"/>
            <a:r>
              <a:rPr lang="en-GB">
                <a:solidFill>
                  <a:schemeClr val="bg1"/>
                </a:solidFill>
                <a:latin typeface="Aptos"/>
              </a:rPr>
              <a:t>This is the importance of autism being considered a difference that should be supported, rather than a disorder, or something to be fixed. </a:t>
            </a:r>
          </a:p>
          <a:p>
            <a:pPr algn="ctr"/>
            <a:endParaRPr lang="en-GB" sz="800">
              <a:solidFill>
                <a:schemeClr val="bg1"/>
              </a:solidFill>
              <a:latin typeface="Aptos"/>
              <a:ea typeface="Calibri"/>
              <a:cs typeface="Calibri"/>
            </a:endParaRPr>
          </a:p>
          <a:p>
            <a:pPr algn="ctr"/>
            <a:r>
              <a:rPr lang="en-GB" sz="1600">
                <a:solidFill>
                  <a:schemeClr val="bg1"/>
                </a:solidFill>
                <a:latin typeface="Aptos"/>
                <a:ea typeface="Calibri"/>
                <a:cs typeface="Calibri"/>
              </a:rPr>
              <a:t>Focus on understanding and supporting the CYP's unique strengths and needs. NAP fosters inclusive, adaptable environments where all can thrive.</a:t>
            </a:r>
            <a:endParaRPr lang="en-GB" sz="1600">
              <a:solidFill>
                <a:schemeClr val="bg1"/>
              </a:solidFill>
              <a:latin typeface="Aptos" panose="020B0004020202020204" pitchFamily="34" charset="0"/>
              <a:ea typeface="Calibri"/>
              <a:cs typeface="Calibri"/>
            </a:endParaRPr>
          </a:p>
          <a:p>
            <a:pPr algn="ctr"/>
            <a:r>
              <a:rPr lang="en-GB">
                <a:solidFill>
                  <a:schemeClr val="bg1"/>
                </a:solidFill>
                <a:latin typeface="Aptos"/>
                <a:ea typeface="Calibri"/>
                <a:cs typeface="Calibri"/>
              </a:rPr>
              <a:t> </a:t>
            </a:r>
            <a:r>
              <a:rPr lang="en-GB" sz="1000">
                <a:solidFill>
                  <a:schemeClr val="bg1"/>
                </a:solidFill>
                <a:ea typeface="+mn-lt"/>
                <a:cs typeface="+mn-lt"/>
                <a:hlinkClick r:id="rId5">
                  <a:extLst>
                    <a:ext uri="{A12FA001-AC4F-418D-AE19-62706E023703}">
                      <ahyp:hlinkClr xmlns:ahyp="http://schemas.microsoft.com/office/drawing/2018/hyperlinkcolor" val="tx"/>
                    </a:ext>
                  </a:extLst>
                </a:hlinkClick>
              </a:rPr>
              <a:t>Embracing neurodiversity affirmative practice: A path to inclusive support for autistic people</a:t>
            </a:r>
            <a:endParaRPr lang="en-GB" sz="1000">
              <a:solidFill>
                <a:schemeClr val="bg1"/>
              </a:solidFill>
              <a:latin typeface="Aptos" panose="020B0004020202020204" pitchFamily="34" charset="0"/>
              <a:ea typeface="Calibri"/>
              <a:cs typeface="Calibri"/>
            </a:endParaRPr>
          </a:p>
        </p:txBody>
      </p:sp>
      <p:sp>
        <p:nvSpPr>
          <p:cNvPr id="10" name="Rectangle: Rounded Corners 9">
            <a:extLst>
              <a:ext uri="{FF2B5EF4-FFF2-40B4-BE49-F238E27FC236}">
                <a16:creationId xmlns:a16="http://schemas.microsoft.com/office/drawing/2014/main" id="{8D349F30-B9FA-77E4-9136-3038D011136A}"/>
              </a:ext>
            </a:extLst>
          </p:cNvPr>
          <p:cNvSpPr/>
          <p:nvPr/>
        </p:nvSpPr>
        <p:spPr>
          <a:xfrm>
            <a:off x="489811" y="2096222"/>
            <a:ext cx="3202661" cy="4582009"/>
          </a:xfrm>
          <a:prstGeom prst="roundRect">
            <a:avLst/>
          </a:prstGeom>
          <a:solidFill>
            <a:srgbClr val="32858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chemeClr val="bg1"/>
                </a:solidFill>
                <a:latin typeface="Aptos"/>
              </a:rPr>
              <a:t>Autistic Communication Styles</a:t>
            </a:r>
          </a:p>
          <a:p>
            <a:pPr algn="ctr"/>
            <a:endParaRPr lang="en-GB" b="1">
              <a:solidFill>
                <a:schemeClr val="bg1"/>
              </a:solidFill>
              <a:latin typeface="Aptos"/>
            </a:endParaRPr>
          </a:p>
          <a:p>
            <a:pPr algn="ctr"/>
            <a:r>
              <a:rPr lang="en-GB">
                <a:latin typeface="Aptos"/>
              </a:rPr>
              <a:t>All autistic CYP are different and will have different communication profiles.  However, there are patterns associated with autism in relation to:</a:t>
            </a:r>
            <a:endParaRPr lang="en-GB" b="1">
              <a:latin typeface="Aptos"/>
            </a:endParaRPr>
          </a:p>
          <a:p>
            <a:pPr algn="ctr"/>
            <a:endParaRPr lang="en-GB">
              <a:latin typeface="Aptos" panose="020B0004020202020204" pitchFamily="34" charset="0"/>
            </a:endParaRPr>
          </a:p>
          <a:p>
            <a:pPr marL="285750" indent="-285750">
              <a:buFont typeface="Arial" panose="020B0604020202020204" pitchFamily="34" charset="0"/>
              <a:buChar char="•"/>
            </a:pPr>
            <a:r>
              <a:rPr lang="en-GB" sz="1600">
                <a:latin typeface="Aptos"/>
              </a:rPr>
              <a:t>Understanding of Language </a:t>
            </a:r>
          </a:p>
          <a:p>
            <a:pPr marL="285750" indent="-285750">
              <a:buFont typeface="Arial" panose="020B0604020202020204" pitchFamily="34" charset="0"/>
              <a:buChar char="•"/>
            </a:pPr>
            <a:r>
              <a:rPr lang="en-GB" sz="1600">
                <a:latin typeface="Aptos"/>
              </a:rPr>
              <a:t>Use of language</a:t>
            </a:r>
          </a:p>
          <a:p>
            <a:pPr marL="285750" indent="-285750">
              <a:buFont typeface="Arial" panose="020B0604020202020204" pitchFamily="34" charset="0"/>
              <a:buChar char="•"/>
            </a:pPr>
            <a:r>
              <a:rPr lang="en-GB" sz="1600">
                <a:latin typeface="Aptos"/>
              </a:rPr>
              <a:t>Non-verbal communication</a:t>
            </a:r>
          </a:p>
          <a:p>
            <a:pPr marL="285750" indent="-285750">
              <a:buFont typeface="Arial" panose="020B0604020202020204" pitchFamily="34" charset="0"/>
              <a:buChar char="•"/>
            </a:pPr>
            <a:r>
              <a:rPr lang="en-GB" sz="1600">
                <a:latin typeface="Aptos"/>
              </a:rPr>
              <a:t>Social Communication and Reciprocity</a:t>
            </a:r>
          </a:p>
        </p:txBody>
      </p:sp>
      <p:pic>
        <p:nvPicPr>
          <p:cNvPr id="8" name="Picture 7" descr="A cartoon of a person&#10;&#10;AI-generated content may be incorrect.">
            <a:extLst>
              <a:ext uri="{FF2B5EF4-FFF2-40B4-BE49-F238E27FC236}">
                <a16:creationId xmlns:a16="http://schemas.microsoft.com/office/drawing/2014/main" id="{D37BB98B-D7A9-4A45-BA0B-5D2A0BA13517}"/>
              </a:ext>
            </a:extLst>
          </p:cNvPr>
          <p:cNvPicPr>
            <a:picLocks noChangeAspect="1"/>
          </p:cNvPicPr>
          <p:nvPr/>
        </p:nvPicPr>
        <p:blipFill>
          <a:blip r:embed="rId6"/>
          <a:stretch>
            <a:fillRect/>
          </a:stretch>
        </p:blipFill>
        <p:spPr>
          <a:xfrm>
            <a:off x="-177473" y="4901784"/>
            <a:ext cx="958562" cy="1956216"/>
          </a:xfrm>
          <a:prstGeom prst="rect">
            <a:avLst/>
          </a:prstGeom>
        </p:spPr>
      </p:pic>
      <p:pic>
        <p:nvPicPr>
          <p:cNvPr id="9" name="Picture 8" descr="A cartoon of a person with a backpack&#10;&#10;AI-generated content may be incorrect.">
            <a:extLst>
              <a:ext uri="{FF2B5EF4-FFF2-40B4-BE49-F238E27FC236}">
                <a16:creationId xmlns:a16="http://schemas.microsoft.com/office/drawing/2014/main" id="{CBF98027-B8BE-5AEA-46B4-705CB4F10A43}"/>
              </a:ext>
            </a:extLst>
          </p:cNvPr>
          <p:cNvPicPr>
            <a:picLocks noChangeAspect="1"/>
          </p:cNvPicPr>
          <p:nvPr/>
        </p:nvPicPr>
        <p:blipFill>
          <a:blip r:embed="rId7"/>
          <a:stretch>
            <a:fillRect/>
          </a:stretch>
        </p:blipFill>
        <p:spPr>
          <a:xfrm>
            <a:off x="10967942" y="4389120"/>
            <a:ext cx="1211744" cy="2468880"/>
          </a:xfrm>
          <a:prstGeom prst="rect">
            <a:avLst/>
          </a:prstGeom>
        </p:spPr>
      </p:pic>
      <p:sp>
        <p:nvSpPr>
          <p:cNvPr id="11" name="Rectangle: Rounded Corners 10">
            <a:extLst>
              <a:ext uri="{FF2B5EF4-FFF2-40B4-BE49-F238E27FC236}">
                <a16:creationId xmlns:a16="http://schemas.microsoft.com/office/drawing/2014/main" id="{C25BCAA2-7946-223B-83B3-A071E090F30F}"/>
              </a:ext>
            </a:extLst>
          </p:cNvPr>
          <p:cNvSpPr/>
          <p:nvPr/>
        </p:nvSpPr>
        <p:spPr>
          <a:xfrm>
            <a:off x="3476554" y="1156613"/>
            <a:ext cx="5132540" cy="691710"/>
          </a:xfrm>
          <a:prstGeom prst="roundRect">
            <a:avLst/>
          </a:prstGeom>
          <a:solidFill>
            <a:srgbClr val="A5D9D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rgbClr val="32858E"/>
                </a:solidFill>
                <a:latin typeface="Aptos"/>
              </a:rPr>
              <a:t>Neurodiversity</a:t>
            </a:r>
            <a:endParaRPr lang="en-GB" b="1" dirty="0">
              <a:solidFill>
                <a:srgbClr val="32858E"/>
              </a:solidFill>
              <a:latin typeface="Aptos" panose="020B0004020202020204" pitchFamily="34" charset="0"/>
            </a:endParaRPr>
          </a:p>
          <a:p>
            <a:pPr algn="ctr"/>
            <a:r>
              <a:rPr lang="en-GB" sz="1200" dirty="0">
                <a:solidFill>
                  <a:srgbClr val="32858E"/>
                </a:solidFill>
                <a:latin typeface="Aptos"/>
              </a:rPr>
              <a:t>Refers to the natural diversity in human brains, such as, Autism, ADHD, Language Disorder, Dyslexia, Tics and Tourette's. </a:t>
            </a:r>
            <a:endParaRPr lang="en-GB" sz="1200" dirty="0">
              <a:solidFill>
                <a:srgbClr val="32858E"/>
              </a:solidFill>
              <a:latin typeface="Aptos" panose="020B0004020202020204" pitchFamily="34" charset="0"/>
            </a:endParaRPr>
          </a:p>
        </p:txBody>
      </p:sp>
    </p:spTree>
    <p:extLst>
      <p:ext uri="{BB962C8B-B14F-4D97-AF65-F5344CB8AC3E}">
        <p14:creationId xmlns:p14="http://schemas.microsoft.com/office/powerpoint/2010/main" val="2749003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910FD-5871-A696-37DC-02567A1A9A9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BECF36D-010B-413A-A401-10B91D1111F1}"/>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 name="Picture 1">
            <a:extLst>
              <a:ext uri="{FF2B5EF4-FFF2-40B4-BE49-F238E27FC236}">
                <a16:creationId xmlns:a16="http://schemas.microsoft.com/office/drawing/2014/main" id="{A2E3CD24-8B97-E1DF-56F3-139E58414498}"/>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6" name="Title 1">
            <a:extLst>
              <a:ext uri="{FF2B5EF4-FFF2-40B4-BE49-F238E27FC236}">
                <a16:creationId xmlns:a16="http://schemas.microsoft.com/office/drawing/2014/main" id="{60FE5C7A-57BA-CA3A-0598-C78A10219CB8}"/>
              </a:ext>
            </a:extLst>
          </p:cNvPr>
          <p:cNvSpPr txBox="1">
            <a:spLocks/>
          </p:cNvSpPr>
          <p:nvPr/>
        </p:nvSpPr>
        <p:spPr>
          <a:xfrm>
            <a:off x="1981200" y="322370"/>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a:solidFill>
                <a:srgbClr val="32858E"/>
              </a:solidFill>
              <a:latin typeface="Aptos" panose="020B0004020202020204" pitchFamily="34" charset="0"/>
            </a:endParaRPr>
          </a:p>
        </p:txBody>
      </p:sp>
      <p:sp>
        <p:nvSpPr>
          <p:cNvPr id="9" name="Title 1">
            <a:extLst>
              <a:ext uri="{FF2B5EF4-FFF2-40B4-BE49-F238E27FC236}">
                <a16:creationId xmlns:a16="http://schemas.microsoft.com/office/drawing/2014/main" id="{4D1E12AA-805B-6CDB-0232-24181B7C26A3}"/>
              </a:ext>
            </a:extLst>
          </p:cNvPr>
          <p:cNvSpPr txBox="1">
            <a:spLocks/>
          </p:cNvSpPr>
          <p:nvPr/>
        </p:nvSpPr>
        <p:spPr>
          <a:xfrm>
            <a:off x="2349661" y="552429"/>
            <a:ext cx="6914606" cy="1143000"/>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b="1">
                <a:solidFill>
                  <a:srgbClr val="00A2BC"/>
                </a:solidFill>
                <a:latin typeface="Aptos" panose="020B0004020202020204" pitchFamily="34" charset="0"/>
              </a:rPr>
              <a:t>How we are using neuro affirmative language to reflect autistic communication styles</a:t>
            </a:r>
          </a:p>
        </p:txBody>
      </p:sp>
      <p:sp>
        <p:nvSpPr>
          <p:cNvPr id="10" name="Rectangle: Rounded Corners 9">
            <a:extLst>
              <a:ext uri="{FF2B5EF4-FFF2-40B4-BE49-F238E27FC236}">
                <a16:creationId xmlns:a16="http://schemas.microsoft.com/office/drawing/2014/main" id="{68ACF4FA-7AF2-4064-1BB6-F5D7A916BDB6}"/>
              </a:ext>
            </a:extLst>
          </p:cNvPr>
          <p:cNvSpPr/>
          <p:nvPr/>
        </p:nvSpPr>
        <p:spPr>
          <a:xfrm>
            <a:off x="850711" y="2875324"/>
            <a:ext cx="3264061" cy="894144"/>
          </a:xfrm>
          <a:prstGeom prst="roundRect">
            <a:avLst/>
          </a:prstGeom>
          <a:solidFill>
            <a:srgbClr val="FF0000">
              <a:tint val="66000"/>
              <a:satMod val="16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Aptos" panose="020B0004020202020204" pitchFamily="34" charset="0"/>
              </a:rPr>
              <a:t>“CYP has poorly modulated eye contact”</a:t>
            </a:r>
          </a:p>
        </p:txBody>
      </p:sp>
      <p:cxnSp>
        <p:nvCxnSpPr>
          <p:cNvPr id="12" name="Straight Arrow Connector 11">
            <a:extLst>
              <a:ext uri="{FF2B5EF4-FFF2-40B4-BE49-F238E27FC236}">
                <a16:creationId xmlns:a16="http://schemas.microsoft.com/office/drawing/2014/main" id="{FAFC2E93-6E6A-79F6-C845-46CBB7A32E33}"/>
              </a:ext>
            </a:extLst>
          </p:cNvPr>
          <p:cNvCxnSpPr/>
          <p:nvPr/>
        </p:nvCxnSpPr>
        <p:spPr>
          <a:xfrm>
            <a:off x="4724372" y="3302141"/>
            <a:ext cx="2002420" cy="0"/>
          </a:xfrm>
          <a:prstGeom prst="straightConnector1">
            <a:avLst/>
          </a:prstGeom>
          <a:ln w="38100">
            <a:solidFill>
              <a:srgbClr val="38949E"/>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F77EFC7E-C2BE-3D46-8139-362B362A6983}"/>
              </a:ext>
            </a:extLst>
          </p:cNvPr>
          <p:cNvSpPr/>
          <p:nvPr/>
        </p:nvSpPr>
        <p:spPr>
          <a:xfrm>
            <a:off x="7172980" y="2875324"/>
            <a:ext cx="4324511" cy="894144"/>
          </a:xfrm>
          <a:prstGeom prst="roundRect">
            <a:avLst/>
          </a:prstGeom>
          <a:solidFill>
            <a:schemeClr val="accent6">
              <a:tint val="66000"/>
              <a:satMod val="16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latin typeface="Aptos" panose="020B0004020202020204" pitchFamily="34" charset="0"/>
              </a:rPr>
              <a:t>“CYP finds eye contact uncomfortable, particularly when communicating with people less familiar to them.”</a:t>
            </a:r>
          </a:p>
        </p:txBody>
      </p:sp>
      <p:sp>
        <p:nvSpPr>
          <p:cNvPr id="17" name="Rectangle: Rounded Corners 16">
            <a:extLst>
              <a:ext uri="{FF2B5EF4-FFF2-40B4-BE49-F238E27FC236}">
                <a16:creationId xmlns:a16="http://schemas.microsoft.com/office/drawing/2014/main" id="{215B9086-3552-A8F6-41D3-4DBFCFD3D38F}"/>
              </a:ext>
            </a:extLst>
          </p:cNvPr>
          <p:cNvSpPr/>
          <p:nvPr/>
        </p:nvSpPr>
        <p:spPr>
          <a:xfrm>
            <a:off x="850711" y="4092115"/>
            <a:ext cx="3264061" cy="894144"/>
          </a:xfrm>
          <a:prstGeom prst="roundRect">
            <a:avLst/>
          </a:prstGeom>
          <a:solidFill>
            <a:srgbClr val="FF0000">
              <a:tint val="66000"/>
              <a:satMod val="16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Aptos" panose="020B0004020202020204" pitchFamily="34" charset="0"/>
              </a:rPr>
              <a:t>“Doesn’t show empathy.”</a:t>
            </a:r>
          </a:p>
        </p:txBody>
      </p:sp>
      <p:cxnSp>
        <p:nvCxnSpPr>
          <p:cNvPr id="18" name="Straight Arrow Connector 17">
            <a:extLst>
              <a:ext uri="{FF2B5EF4-FFF2-40B4-BE49-F238E27FC236}">
                <a16:creationId xmlns:a16="http://schemas.microsoft.com/office/drawing/2014/main" id="{5FDE80EB-09CE-D144-9425-E852EA24A706}"/>
              </a:ext>
            </a:extLst>
          </p:cNvPr>
          <p:cNvCxnSpPr/>
          <p:nvPr/>
        </p:nvCxnSpPr>
        <p:spPr>
          <a:xfrm>
            <a:off x="4724372" y="4518932"/>
            <a:ext cx="2002420" cy="0"/>
          </a:xfrm>
          <a:prstGeom prst="straightConnector1">
            <a:avLst/>
          </a:prstGeom>
          <a:ln w="38100">
            <a:solidFill>
              <a:srgbClr val="38949E"/>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8BC8CD93-8466-9D09-DCAB-6A9B53D57B69}"/>
              </a:ext>
            </a:extLst>
          </p:cNvPr>
          <p:cNvSpPr/>
          <p:nvPr/>
        </p:nvSpPr>
        <p:spPr>
          <a:xfrm>
            <a:off x="7172980" y="4092115"/>
            <a:ext cx="4324511" cy="894144"/>
          </a:xfrm>
          <a:prstGeom prst="roundRect">
            <a:avLst/>
          </a:prstGeom>
          <a:solidFill>
            <a:schemeClr val="accent6">
              <a:tint val="66000"/>
              <a:satMod val="16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latin typeface="Aptos" panose="020B0004020202020204" pitchFamily="34" charset="0"/>
              </a:rPr>
              <a:t>“It can be tricky for X to know how others are feeling, or why they behave in a certain way. X needs adults to support you with this.” </a:t>
            </a:r>
          </a:p>
        </p:txBody>
      </p:sp>
      <p:sp>
        <p:nvSpPr>
          <p:cNvPr id="20" name="Rectangle: Rounded Corners 19">
            <a:extLst>
              <a:ext uri="{FF2B5EF4-FFF2-40B4-BE49-F238E27FC236}">
                <a16:creationId xmlns:a16="http://schemas.microsoft.com/office/drawing/2014/main" id="{F587CD2F-AC73-008B-011C-DCA54DE581F6}"/>
              </a:ext>
            </a:extLst>
          </p:cNvPr>
          <p:cNvSpPr/>
          <p:nvPr/>
        </p:nvSpPr>
        <p:spPr>
          <a:xfrm>
            <a:off x="850711" y="5231350"/>
            <a:ext cx="3264061" cy="894144"/>
          </a:xfrm>
          <a:prstGeom prst="roundRect">
            <a:avLst/>
          </a:prstGeom>
          <a:solidFill>
            <a:srgbClr val="FF0000">
              <a:tint val="66000"/>
              <a:satMod val="16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Aptos" panose="020B0004020202020204" pitchFamily="34" charset="0"/>
              </a:rPr>
              <a:t>“…defiant…” or “doesn’t follow adult instruction”</a:t>
            </a:r>
          </a:p>
        </p:txBody>
      </p:sp>
      <p:cxnSp>
        <p:nvCxnSpPr>
          <p:cNvPr id="21" name="Straight Arrow Connector 20">
            <a:extLst>
              <a:ext uri="{FF2B5EF4-FFF2-40B4-BE49-F238E27FC236}">
                <a16:creationId xmlns:a16="http://schemas.microsoft.com/office/drawing/2014/main" id="{7E50E292-F0AE-B34E-692B-4019BAFFC4ED}"/>
              </a:ext>
            </a:extLst>
          </p:cNvPr>
          <p:cNvCxnSpPr/>
          <p:nvPr/>
        </p:nvCxnSpPr>
        <p:spPr>
          <a:xfrm>
            <a:off x="4724372" y="5658167"/>
            <a:ext cx="2002420" cy="0"/>
          </a:xfrm>
          <a:prstGeom prst="straightConnector1">
            <a:avLst/>
          </a:prstGeom>
          <a:ln w="38100">
            <a:solidFill>
              <a:srgbClr val="38949E"/>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85A40F3C-794C-846D-3AD7-B3CF55B645A1}"/>
              </a:ext>
            </a:extLst>
          </p:cNvPr>
          <p:cNvSpPr/>
          <p:nvPr/>
        </p:nvSpPr>
        <p:spPr>
          <a:xfrm>
            <a:off x="7172980" y="5231350"/>
            <a:ext cx="4324511" cy="894144"/>
          </a:xfrm>
          <a:prstGeom prst="roundRect">
            <a:avLst/>
          </a:prstGeom>
          <a:solidFill>
            <a:schemeClr val="accent6">
              <a:tint val="66000"/>
              <a:satMod val="16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latin typeface="Aptos" panose="020B0004020202020204" pitchFamily="34" charset="0"/>
              </a:rPr>
              <a:t>“Direct demands can make X feel anxious, X learns best when they are given different choices around tasks.”</a:t>
            </a:r>
          </a:p>
        </p:txBody>
      </p:sp>
      <p:sp>
        <p:nvSpPr>
          <p:cNvPr id="4" name="TextBox 3">
            <a:extLst>
              <a:ext uri="{FF2B5EF4-FFF2-40B4-BE49-F238E27FC236}">
                <a16:creationId xmlns:a16="http://schemas.microsoft.com/office/drawing/2014/main" id="{17946528-21ED-7E3D-2011-6FB85F48F511}"/>
              </a:ext>
            </a:extLst>
          </p:cNvPr>
          <p:cNvSpPr txBox="1"/>
          <p:nvPr/>
        </p:nvSpPr>
        <p:spPr>
          <a:xfrm>
            <a:off x="7271795" y="6488668"/>
            <a:ext cx="6094070" cy="369332"/>
          </a:xfrm>
          <a:prstGeom prst="rect">
            <a:avLst/>
          </a:prstGeom>
          <a:noFill/>
        </p:spPr>
        <p:txBody>
          <a:bodyPr wrap="square">
            <a:spAutoFit/>
          </a:bodyPr>
          <a:lstStyle/>
          <a:p>
            <a:r>
              <a:rPr lang="en-GB">
                <a:solidFill>
                  <a:srgbClr val="32858E"/>
                </a:solidFill>
                <a:hlinkClick r:id="rId5">
                  <a:extLst>
                    <a:ext uri="{A12FA001-AC4F-418D-AE19-62706E023703}">
                      <ahyp:hlinkClr xmlns:ahyp="http://schemas.microsoft.com/office/drawing/2018/hyperlinkcolor" val="tx"/>
                    </a:ext>
                  </a:extLst>
                </a:hlinkClick>
              </a:rPr>
              <a:t>NAIT | Evidence Informed Neuro-affirming Practice</a:t>
            </a:r>
            <a:endParaRPr lang="en-GB">
              <a:solidFill>
                <a:srgbClr val="32858E"/>
              </a:solidFill>
            </a:endParaRPr>
          </a:p>
        </p:txBody>
      </p:sp>
      <p:sp>
        <p:nvSpPr>
          <p:cNvPr id="16" name="TextBox 15">
            <a:extLst>
              <a:ext uri="{FF2B5EF4-FFF2-40B4-BE49-F238E27FC236}">
                <a16:creationId xmlns:a16="http://schemas.microsoft.com/office/drawing/2014/main" id="{6106CF78-DCF1-D347-74B7-E6FE03D9168D}"/>
              </a:ext>
            </a:extLst>
          </p:cNvPr>
          <p:cNvSpPr txBox="1"/>
          <p:nvPr/>
        </p:nvSpPr>
        <p:spPr>
          <a:xfrm>
            <a:off x="1279686" y="1877403"/>
            <a:ext cx="9054556" cy="923330"/>
          </a:xfrm>
          <a:prstGeom prst="rect">
            <a:avLst/>
          </a:prstGeom>
          <a:noFill/>
        </p:spPr>
        <p:txBody>
          <a:bodyPr wrap="square" lIns="91440" tIns="45720" rIns="91440" bIns="45720" anchor="t">
            <a:spAutoFit/>
          </a:bodyPr>
          <a:lstStyle/>
          <a:p>
            <a:pPr algn="ctr"/>
            <a:r>
              <a:rPr lang="en-GB" i="1">
                <a:solidFill>
                  <a:srgbClr val="3997A1"/>
                </a:solidFill>
                <a:latin typeface="Aptos"/>
              </a:rPr>
              <a:t>Rationale: it's important to avoid judgemental language.</a:t>
            </a:r>
          </a:p>
          <a:p>
            <a:pPr algn="ctr"/>
            <a:r>
              <a:rPr lang="en-GB" u="sng">
                <a:solidFill>
                  <a:srgbClr val="3997A1"/>
                </a:solidFill>
                <a:latin typeface="Aptos"/>
                <a:ea typeface="+mn-lt"/>
                <a:cs typeface="+mn-lt"/>
                <a:hlinkClick r:id="rId6"/>
              </a:rPr>
              <a:t>Useful</a:t>
            </a:r>
            <a:r>
              <a:rPr lang="en-GB" u="sng">
                <a:solidFill>
                  <a:srgbClr val="3997A1"/>
                </a:solidFill>
                <a:latin typeface="Aptos"/>
                <a:ea typeface="+mn-lt"/>
                <a:cs typeface="+mn-lt"/>
                <a:hlinkClick r:id="rId6">
                  <a:extLst>
                    <a:ext uri="{A12FA001-AC4F-418D-AE19-62706E023703}">
                      <ahyp:hlinkClr xmlns:ahyp="http://schemas.microsoft.com/office/drawing/2018/hyperlinkcolor" val="tx"/>
                    </a:ext>
                  </a:extLst>
                </a:hlinkClick>
              </a:rPr>
              <a:t> information about language/goals - </a:t>
            </a:r>
            <a:r>
              <a:rPr lang="en-GB">
                <a:solidFill>
                  <a:srgbClr val="3997A1"/>
                </a:solidFill>
                <a:latin typeface="Aptos"/>
                <a:ea typeface="+mn-lt"/>
                <a:cs typeface="+mn-lt"/>
                <a:hlinkClick r:id="rId6">
                  <a:extLst>
                    <a:ext uri="{A12FA001-AC4F-418D-AE19-62706E023703}">
                      <ahyp:hlinkClr xmlns:ahyp="http://schemas.microsoft.com/office/drawing/2018/hyperlinkcolor" val="tx"/>
                    </a:ext>
                  </a:extLst>
                </a:hlinkClick>
              </a:rPr>
              <a:t>Report Writing &amp; Language | AutisticSLT</a:t>
            </a:r>
            <a:endParaRPr lang="en-GB">
              <a:latin typeface="Aptos"/>
            </a:endParaRPr>
          </a:p>
          <a:p>
            <a:pPr algn="ctr"/>
            <a:endParaRPr lang="en-GB" i="1">
              <a:solidFill>
                <a:srgbClr val="3997A1"/>
              </a:solidFill>
              <a:latin typeface="Aptos" panose="020B0004020202020204" pitchFamily="34" charset="0"/>
            </a:endParaRPr>
          </a:p>
        </p:txBody>
      </p:sp>
    </p:spTree>
    <p:extLst>
      <p:ext uri="{BB962C8B-B14F-4D97-AF65-F5344CB8AC3E}">
        <p14:creationId xmlns:p14="http://schemas.microsoft.com/office/powerpoint/2010/main" val="2149054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19603-C381-19D2-2D13-CA8631F5ED2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4F18E05-1F91-16F7-2704-BCF967C4D9B3}"/>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 name="Picture 1">
            <a:extLst>
              <a:ext uri="{FF2B5EF4-FFF2-40B4-BE49-F238E27FC236}">
                <a16:creationId xmlns:a16="http://schemas.microsoft.com/office/drawing/2014/main" id="{95EF469C-5573-24DF-A0EA-5E1107396E8E}"/>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5" name="TextBox 4">
            <a:extLst>
              <a:ext uri="{FF2B5EF4-FFF2-40B4-BE49-F238E27FC236}">
                <a16:creationId xmlns:a16="http://schemas.microsoft.com/office/drawing/2014/main" id="{52417C0C-6EC3-9871-E42A-291AB408B8BF}"/>
              </a:ext>
            </a:extLst>
          </p:cNvPr>
          <p:cNvSpPr txBox="1"/>
          <p:nvPr/>
        </p:nvSpPr>
        <p:spPr>
          <a:xfrm>
            <a:off x="833298" y="2301622"/>
            <a:ext cx="9237619" cy="1200329"/>
          </a:xfrm>
          <a:prstGeom prst="rect">
            <a:avLst/>
          </a:prstGeom>
          <a:noFill/>
        </p:spPr>
        <p:txBody>
          <a:bodyPr wrap="square">
            <a:spAutoFit/>
          </a:bodyPr>
          <a:lstStyle/>
          <a:p>
            <a:pPr marL="342900" indent="-342900" algn="l">
              <a:buFont typeface="Arial" panose="020B0604020202020204" pitchFamily="34" charset="0"/>
              <a:buChar char="•"/>
            </a:pPr>
            <a:r>
              <a:rPr lang="en-GB">
                <a:solidFill>
                  <a:srgbClr val="3F3F3F"/>
                </a:solidFill>
                <a:latin typeface="Aptos" panose="020B0004020202020204" pitchFamily="34" charset="0"/>
              </a:rPr>
              <a:t>The different experiences, communication styles and preferences leads to difficulties reading each other.</a:t>
            </a:r>
          </a:p>
          <a:p>
            <a:pPr marL="342900" indent="-342900" algn="l">
              <a:buFont typeface="Arial" panose="020B0604020202020204" pitchFamily="34" charset="0"/>
              <a:buChar char="•"/>
            </a:pPr>
            <a:r>
              <a:rPr lang="en-GB">
                <a:solidFill>
                  <a:srgbClr val="3F3F3F"/>
                </a:solidFill>
                <a:latin typeface="Aptos" panose="020B0004020202020204" pitchFamily="34" charset="0"/>
              </a:rPr>
              <a:t>Neither is ‘correct’ nor ‘superior’ – just different.</a:t>
            </a:r>
          </a:p>
          <a:p>
            <a:pPr marL="342900" indent="-342900" algn="l">
              <a:buFont typeface="Arial" panose="020B0604020202020204" pitchFamily="34" charset="0"/>
              <a:buChar char="•"/>
            </a:pPr>
            <a:r>
              <a:rPr lang="en-GB">
                <a:solidFill>
                  <a:srgbClr val="3F3F3F"/>
                </a:solidFill>
                <a:latin typeface="Aptos" panose="020B0004020202020204" pitchFamily="34" charset="0"/>
              </a:rPr>
              <a:t>Effort must be made on both sides to bridge the gap</a:t>
            </a:r>
          </a:p>
        </p:txBody>
      </p:sp>
      <p:sp>
        <p:nvSpPr>
          <p:cNvPr id="6" name="Title 1">
            <a:extLst>
              <a:ext uri="{FF2B5EF4-FFF2-40B4-BE49-F238E27FC236}">
                <a16:creationId xmlns:a16="http://schemas.microsoft.com/office/drawing/2014/main" id="{AA4064F8-7D3B-ADDD-EF44-94DD1E197212}"/>
              </a:ext>
            </a:extLst>
          </p:cNvPr>
          <p:cNvSpPr txBox="1">
            <a:spLocks/>
          </p:cNvSpPr>
          <p:nvPr/>
        </p:nvSpPr>
        <p:spPr>
          <a:xfrm>
            <a:off x="2095500" y="536329"/>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b="1">
                <a:solidFill>
                  <a:srgbClr val="00A2BC"/>
                </a:solidFill>
                <a:latin typeface="Aptos" panose="020B0004020202020204" pitchFamily="34" charset="0"/>
              </a:rPr>
              <a:t>The ‘Double Empathy Problem’</a:t>
            </a:r>
          </a:p>
        </p:txBody>
      </p:sp>
      <p:sp>
        <p:nvSpPr>
          <p:cNvPr id="12" name="TextBox 11">
            <a:extLst>
              <a:ext uri="{FF2B5EF4-FFF2-40B4-BE49-F238E27FC236}">
                <a16:creationId xmlns:a16="http://schemas.microsoft.com/office/drawing/2014/main" id="{4788F833-C7BE-4F8D-84A8-D1C210B739EB}"/>
              </a:ext>
            </a:extLst>
          </p:cNvPr>
          <p:cNvSpPr txBox="1"/>
          <p:nvPr/>
        </p:nvSpPr>
        <p:spPr>
          <a:xfrm>
            <a:off x="833298" y="1655291"/>
            <a:ext cx="10577322" cy="646331"/>
          </a:xfrm>
          <a:prstGeom prst="rect">
            <a:avLst/>
          </a:prstGeom>
          <a:noFill/>
        </p:spPr>
        <p:txBody>
          <a:bodyPr wrap="square">
            <a:spAutoFit/>
          </a:bodyPr>
          <a:lstStyle/>
          <a:p>
            <a:r>
              <a:rPr lang="en-GB" b="0" i="0">
                <a:solidFill>
                  <a:srgbClr val="3F3F3F"/>
                </a:solidFill>
                <a:effectLst/>
                <a:latin typeface="Aptos" panose="020B0004020202020204" pitchFamily="34" charset="0"/>
              </a:rPr>
              <a:t>Theory by Dr Damian Milton explains a two</a:t>
            </a:r>
            <a:r>
              <a:rPr lang="en-GB">
                <a:solidFill>
                  <a:srgbClr val="3F3F3F"/>
                </a:solidFill>
                <a:latin typeface="Aptos" panose="020B0004020202020204" pitchFamily="34" charset="0"/>
              </a:rPr>
              <a:t>-</a:t>
            </a:r>
            <a:r>
              <a:rPr lang="en-GB" b="0" i="0">
                <a:solidFill>
                  <a:srgbClr val="3F3F3F"/>
                </a:solidFill>
                <a:effectLst/>
                <a:latin typeface="Aptos" panose="020B0004020202020204" pitchFamily="34" charset="0"/>
              </a:rPr>
              <a:t>way problem</a:t>
            </a:r>
            <a:r>
              <a:rPr lang="en-GB">
                <a:solidFill>
                  <a:srgbClr val="3F3F3F"/>
                </a:solidFill>
                <a:latin typeface="Aptos" panose="020B0004020202020204" pitchFamily="34" charset="0"/>
              </a:rPr>
              <a:t>.  Both Autistic and non-autistic people find the other as lacking in communication skills, including empathy.</a:t>
            </a:r>
          </a:p>
        </p:txBody>
      </p:sp>
      <p:sp>
        <p:nvSpPr>
          <p:cNvPr id="4" name="TextBox 3">
            <a:extLst>
              <a:ext uri="{FF2B5EF4-FFF2-40B4-BE49-F238E27FC236}">
                <a16:creationId xmlns:a16="http://schemas.microsoft.com/office/drawing/2014/main" id="{3A9FC856-A6BE-E4CD-3D59-18BD917DAB20}"/>
              </a:ext>
            </a:extLst>
          </p:cNvPr>
          <p:cNvSpPr txBox="1"/>
          <p:nvPr/>
        </p:nvSpPr>
        <p:spPr>
          <a:xfrm>
            <a:off x="1076446" y="3770301"/>
            <a:ext cx="9742134" cy="892552"/>
          </a:xfrm>
          <a:prstGeom prst="rect">
            <a:avLst/>
          </a:prstGeom>
          <a:noFill/>
        </p:spPr>
        <p:txBody>
          <a:bodyPr wrap="square">
            <a:spAutoFit/>
          </a:bodyPr>
          <a:lstStyle/>
          <a:p>
            <a:pPr algn="ctr"/>
            <a:r>
              <a:rPr lang="en-GB" b="1">
                <a:solidFill>
                  <a:srgbClr val="3997A1"/>
                </a:solidFill>
                <a:latin typeface="Aptos" panose="020B0004020202020204" pitchFamily="34" charset="0"/>
              </a:rPr>
              <a:t>YP Report Example:</a:t>
            </a:r>
          </a:p>
          <a:p>
            <a:pPr algn="ctr"/>
            <a:r>
              <a:rPr lang="en-GB" sz="1600" i="1">
                <a:solidFill>
                  <a:srgbClr val="3997A1"/>
                </a:solidFill>
                <a:latin typeface="Aptos" panose="020B0004020202020204" pitchFamily="34" charset="0"/>
              </a:rPr>
              <a:t>“You shared that you often make ‘mistakes’ in your friendships that aren’t clear to you. It is important to understand that this is a result of you, </a:t>
            </a:r>
            <a:r>
              <a:rPr lang="en-GB" sz="1600" b="1" i="1">
                <a:solidFill>
                  <a:srgbClr val="3997A1"/>
                </a:solidFill>
                <a:latin typeface="Aptos" panose="020B0004020202020204" pitchFamily="34" charset="0"/>
              </a:rPr>
              <a:t>and them</a:t>
            </a:r>
            <a:r>
              <a:rPr lang="en-GB" sz="1600" i="1">
                <a:solidFill>
                  <a:srgbClr val="3997A1"/>
                </a:solidFill>
                <a:latin typeface="Aptos" panose="020B0004020202020204" pitchFamily="34" charset="0"/>
              </a:rPr>
              <a:t>, misunderstanding each others’ communication styles.”</a:t>
            </a:r>
          </a:p>
        </p:txBody>
      </p:sp>
      <p:pic>
        <p:nvPicPr>
          <p:cNvPr id="9" name="Picture 8" descr="A person and person sitting on a couch&#10;&#10;AI-generated content may be incorrect.">
            <a:extLst>
              <a:ext uri="{FF2B5EF4-FFF2-40B4-BE49-F238E27FC236}">
                <a16:creationId xmlns:a16="http://schemas.microsoft.com/office/drawing/2014/main" id="{37B08878-E789-4AA1-2E27-46DA332F77F4}"/>
              </a:ext>
            </a:extLst>
          </p:cNvPr>
          <p:cNvPicPr>
            <a:picLocks noChangeAspect="1"/>
          </p:cNvPicPr>
          <p:nvPr/>
        </p:nvPicPr>
        <p:blipFill>
          <a:blip r:embed="rId5"/>
          <a:stretch>
            <a:fillRect/>
          </a:stretch>
        </p:blipFill>
        <p:spPr>
          <a:xfrm>
            <a:off x="4558276" y="4761467"/>
            <a:ext cx="3075447" cy="2010128"/>
          </a:xfrm>
          <a:prstGeom prst="rect">
            <a:avLst/>
          </a:prstGeom>
        </p:spPr>
      </p:pic>
    </p:spTree>
    <p:extLst>
      <p:ext uri="{BB962C8B-B14F-4D97-AF65-F5344CB8AC3E}">
        <p14:creationId xmlns:p14="http://schemas.microsoft.com/office/powerpoint/2010/main" val="1774950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B7F73-633E-2465-8205-5AC4DAA021E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B98E4C-DDC0-6181-73CE-47B01606DF6B}"/>
              </a:ext>
            </a:extLst>
          </p:cNvPr>
          <p:cNvSpPr/>
          <p:nvPr/>
        </p:nvSpPr>
        <p:spPr>
          <a:xfrm>
            <a:off x="-63610" y="0"/>
            <a:ext cx="8826500" cy="6858000"/>
          </a:xfrm>
          <a:prstGeom prst="rect">
            <a:avLst/>
          </a:prstGeom>
          <a:solidFill>
            <a:srgbClr val="D4EDF0"/>
          </a:solidFill>
          <a:ln>
            <a:solidFill>
              <a:srgbClr val="ECF7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0E0323B8-4BF5-EE64-888D-542804D9B9BA}"/>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 name="Picture 1">
            <a:extLst>
              <a:ext uri="{FF2B5EF4-FFF2-40B4-BE49-F238E27FC236}">
                <a16:creationId xmlns:a16="http://schemas.microsoft.com/office/drawing/2014/main" id="{29896DBE-4F55-F271-CC5B-D1F904BB95F4}"/>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4" name="Title 1">
            <a:extLst>
              <a:ext uri="{FF2B5EF4-FFF2-40B4-BE49-F238E27FC236}">
                <a16:creationId xmlns:a16="http://schemas.microsoft.com/office/drawing/2014/main" id="{D95969A2-562A-D985-47F9-56F28A93C709}"/>
              </a:ext>
            </a:extLst>
          </p:cNvPr>
          <p:cNvSpPr txBox="1">
            <a:spLocks/>
          </p:cNvSpPr>
          <p:nvPr/>
        </p:nvSpPr>
        <p:spPr>
          <a:xfrm>
            <a:off x="1792480" y="952657"/>
            <a:ext cx="5130834" cy="902269"/>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b="1">
                <a:solidFill>
                  <a:srgbClr val="32858E"/>
                </a:solidFill>
                <a:latin typeface="Aptos" panose="020B0004020202020204" pitchFamily="34" charset="0"/>
              </a:rPr>
              <a:t>Differences in </a:t>
            </a:r>
            <a:r>
              <a:rPr lang="en-GB" sz="4000" b="1" u="sng">
                <a:solidFill>
                  <a:srgbClr val="32858E"/>
                </a:solidFill>
                <a:latin typeface="Aptos" panose="020B0004020202020204" pitchFamily="34" charset="0"/>
              </a:rPr>
              <a:t>Understanding</a:t>
            </a:r>
            <a:r>
              <a:rPr lang="en-GB" sz="4000" b="1">
                <a:solidFill>
                  <a:srgbClr val="32858E"/>
                </a:solidFill>
                <a:latin typeface="Aptos" panose="020B0004020202020204" pitchFamily="34" charset="0"/>
              </a:rPr>
              <a:t> of Language</a:t>
            </a:r>
          </a:p>
        </p:txBody>
      </p:sp>
      <p:sp>
        <p:nvSpPr>
          <p:cNvPr id="9" name="TextBox 8">
            <a:extLst>
              <a:ext uri="{FF2B5EF4-FFF2-40B4-BE49-F238E27FC236}">
                <a16:creationId xmlns:a16="http://schemas.microsoft.com/office/drawing/2014/main" id="{2C974A6D-D512-E743-F9E3-EEAC2E0440BF}"/>
              </a:ext>
            </a:extLst>
          </p:cNvPr>
          <p:cNvSpPr txBox="1"/>
          <p:nvPr/>
        </p:nvSpPr>
        <p:spPr>
          <a:xfrm>
            <a:off x="155160" y="2123595"/>
            <a:ext cx="8451169" cy="3970318"/>
          </a:xfrm>
          <a:prstGeom prst="rect">
            <a:avLst/>
          </a:prstGeom>
          <a:noFill/>
        </p:spPr>
        <p:txBody>
          <a:bodyPr wrap="square">
            <a:spAutoFit/>
          </a:bodyPr>
          <a:lstStyle/>
          <a:p>
            <a:r>
              <a:rPr lang="en-GB">
                <a:latin typeface="Aptos" panose="020B0004020202020204" pitchFamily="34" charset="0"/>
              </a:rPr>
              <a:t>May need additional time to process verbal language and  to formulate their response.</a:t>
            </a:r>
          </a:p>
          <a:p>
            <a:endParaRPr lang="en-GB" sz="1800">
              <a:latin typeface="Aptos" panose="020B0004020202020204" pitchFamily="34" charset="0"/>
            </a:endParaRPr>
          </a:p>
          <a:p>
            <a:r>
              <a:rPr lang="en-GB" sz="1800">
                <a:latin typeface="Aptos" panose="020B0004020202020204" pitchFamily="34" charset="0"/>
              </a:rPr>
              <a:t>Are </a:t>
            </a:r>
            <a:r>
              <a:rPr lang="en-GB">
                <a:latin typeface="Aptos" panose="020B0004020202020204" pitchFamily="34" charset="0"/>
              </a:rPr>
              <a:t>more likely to </a:t>
            </a:r>
            <a:r>
              <a:rPr lang="en-GB" sz="1800">
                <a:latin typeface="Aptos" panose="020B0004020202020204" pitchFamily="34" charset="0"/>
              </a:rPr>
              <a:t>have a literal understanding of language used by others.</a:t>
            </a:r>
          </a:p>
          <a:p>
            <a:endParaRPr lang="en-GB">
              <a:latin typeface="Aptos" panose="020B0004020202020204" pitchFamily="34" charset="0"/>
            </a:endParaRPr>
          </a:p>
          <a:p>
            <a:r>
              <a:rPr lang="en-GB" sz="1800">
                <a:latin typeface="Aptos" panose="020B0004020202020204" pitchFamily="34" charset="0"/>
              </a:rPr>
              <a:t>Might find topics like English difficult, as interpreting abstract meaning and identifying characters’ perspectives can be challenging.</a:t>
            </a:r>
          </a:p>
          <a:p>
            <a:endParaRPr lang="en-GB">
              <a:latin typeface="Aptos" panose="020B0004020202020204" pitchFamily="34" charset="0"/>
            </a:endParaRPr>
          </a:p>
          <a:p>
            <a:r>
              <a:rPr lang="en-GB" sz="1800">
                <a:latin typeface="Aptos" panose="020B0004020202020204" pitchFamily="34" charset="0"/>
              </a:rPr>
              <a:t>Hints </a:t>
            </a:r>
            <a:r>
              <a:rPr lang="en-GB">
                <a:latin typeface="Aptos" panose="020B0004020202020204" pitchFamily="34" charset="0"/>
              </a:rPr>
              <a:t>and indirect instructions might be harder to pick up on.</a:t>
            </a:r>
          </a:p>
          <a:p>
            <a:endParaRPr lang="en-GB" sz="1800">
              <a:latin typeface="Aptos" panose="020B0004020202020204" pitchFamily="34" charset="0"/>
            </a:endParaRPr>
          </a:p>
          <a:p>
            <a:endParaRPr lang="en-GB">
              <a:latin typeface="Aptos" panose="020B0004020202020204" pitchFamily="34" charset="0"/>
            </a:endParaRPr>
          </a:p>
          <a:p>
            <a:pPr algn="ctr"/>
            <a:r>
              <a:rPr lang="en-GB" b="1" i="1">
                <a:solidFill>
                  <a:srgbClr val="32858E"/>
                </a:solidFill>
                <a:latin typeface="Aptos" panose="020B0004020202020204" pitchFamily="34" charset="0"/>
              </a:rPr>
              <a:t>YP Report Examples: </a:t>
            </a:r>
          </a:p>
          <a:p>
            <a:pPr algn="ctr"/>
            <a:r>
              <a:rPr lang="en-GB" i="1">
                <a:solidFill>
                  <a:srgbClr val="32858E"/>
                </a:solidFill>
                <a:latin typeface="Aptos" panose="020B0004020202020204" pitchFamily="34" charset="0"/>
              </a:rPr>
              <a:t>“It is easier when people are direct and say what they mean, instead of using hints, jokes, sarcasm and subtleties, which are harder to understand.”</a:t>
            </a:r>
          </a:p>
        </p:txBody>
      </p:sp>
      <p:sp>
        <p:nvSpPr>
          <p:cNvPr id="10" name="Thought Bubble: Cloud 9">
            <a:extLst>
              <a:ext uri="{FF2B5EF4-FFF2-40B4-BE49-F238E27FC236}">
                <a16:creationId xmlns:a16="http://schemas.microsoft.com/office/drawing/2014/main" id="{3DA4A629-5940-4282-843A-7D32D458D279}"/>
              </a:ext>
            </a:extLst>
          </p:cNvPr>
          <p:cNvSpPr/>
          <p:nvPr/>
        </p:nvSpPr>
        <p:spPr>
          <a:xfrm>
            <a:off x="9862187" y="1165720"/>
            <a:ext cx="1964053" cy="1234036"/>
          </a:xfrm>
          <a:prstGeom prst="cloudCallout">
            <a:avLst>
              <a:gd name="adj1" fmla="val -54914"/>
              <a:gd name="adj2" fmla="val 96805"/>
            </a:avLst>
          </a:prstGeom>
          <a:ln>
            <a:solidFill>
              <a:srgbClr val="38949E"/>
            </a:solidFill>
          </a:ln>
        </p:spPr>
        <p:style>
          <a:lnRef idx="2">
            <a:schemeClr val="accent6"/>
          </a:lnRef>
          <a:fillRef idx="1001">
            <a:schemeClr val="lt2"/>
          </a:fillRef>
          <a:effectRef idx="0">
            <a:schemeClr val="accent6"/>
          </a:effectRef>
          <a:fontRef idx="minor">
            <a:schemeClr val="dk1"/>
          </a:fontRef>
        </p:style>
        <p:txBody>
          <a:bodyPr rtlCol="0" anchor="ctr"/>
          <a:lstStyle/>
          <a:p>
            <a:pPr algn="ctr"/>
            <a:r>
              <a:rPr lang="en-GB" sz="4800" b="1">
                <a:solidFill>
                  <a:srgbClr val="32858E"/>
                </a:solidFill>
                <a:latin typeface="Aptos" panose="020B0004020202020204" pitchFamily="34" charset="0"/>
              </a:rPr>
              <a:t>!?</a:t>
            </a:r>
            <a:endParaRPr lang="en-GB" b="1">
              <a:solidFill>
                <a:srgbClr val="32858E"/>
              </a:solidFill>
              <a:latin typeface="Aptos" panose="020B0004020202020204" pitchFamily="34" charset="0"/>
            </a:endParaRPr>
          </a:p>
        </p:txBody>
      </p:sp>
      <p:pic>
        <p:nvPicPr>
          <p:cNvPr id="12" name="Picture 11" descr="A cartoon of a person touching a child's head&#10;&#10;AI-generated content may be incorrect.">
            <a:extLst>
              <a:ext uri="{FF2B5EF4-FFF2-40B4-BE49-F238E27FC236}">
                <a16:creationId xmlns:a16="http://schemas.microsoft.com/office/drawing/2014/main" id="{FA5030BC-8242-D8A4-6FD3-8DA3F1CACF5F}"/>
              </a:ext>
            </a:extLst>
          </p:cNvPr>
          <p:cNvPicPr>
            <a:picLocks noChangeAspect="1"/>
          </p:cNvPicPr>
          <p:nvPr/>
        </p:nvPicPr>
        <p:blipFill>
          <a:blip r:embed="rId5"/>
          <a:stretch>
            <a:fillRect/>
          </a:stretch>
        </p:blipFill>
        <p:spPr>
          <a:xfrm>
            <a:off x="8979644" y="2621656"/>
            <a:ext cx="1964053" cy="4008205"/>
          </a:xfrm>
          <a:prstGeom prst="rect">
            <a:avLst/>
          </a:prstGeom>
        </p:spPr>
      </p:pic>
    </p:spTree>
    <p:extLst>
      <p:ext uri="{BB962C8B-B14F-4D97-AF65-F5344CB8AC3E}">
        <p14:creationId xmlns:p14="http://schemas.microsoft.com/office/powerpoint/2010/main" val="3311075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B7777-7912-3F5B-1292-E743FF137E3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63694FF-52C2-38BB-8678-0D8B3F839744}"/>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 name="Picture 1">
            <a:extLst>
              <a:ext uri="{FF2B5EF4-FFF2-40B4-BE49-F238E27FC236}">
                <a16:creationId xmlns:a16="http://schemas.microsoft.com/office/drawing/2014/main" id="{4E85426E-80A3-D59F-9C37-20AC9D6A6F0B}"/>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4" name="Title 1">
            <a:extLst>
              <a:ext uri="{FF2B5EF4-FFF2-40B4-BE49-F238E27FC236}">
                <a16:creationId xmlns:a16="http://schemas.microsoft.com/office/drawing/2014/main" id="{FB8B9141-22A3-DFB6-A648-055B669F3039}"/>
              </a:ext>
            </a:extLst>
          </p:cNvPr>
          <p:cNvSpPr txBox="1">
            <a:spLocks/>
          </p:cNvSpPr>
          <p:nvPr/>
        </p:nvSpPr>
        <p:spPr>
          <a:xfrm>
            <a:off x="2845223" y="843594"/>
            <a:ext cx="8229600" cy="114300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b="1">
                <a:solidFill>
                  <a:srgbClr val="00A2BC"/>
                </a:solidFill>
                <a:latin typeface="Aptos" panose="020B0004020202020204" pitchFamily="34" charset="0"/>
              </a:rPr>
              <a:t>Strategies to Support Understanding of Language</a:t>
            </a:r>
          </a:p>
        </p:txBody>
      </p:sp>
      <p:sp>
        <p:nvSpPr>
          <p:cNvPr id="10" name="TextBox 9">
            <a:extLst>
              <a:ext uri="{FF2B5EF4-FFF2-40B4-BE49-F238E27FC236}">
                <a16:creationId xmlns:a16="http://schemas.microsoft.com/office/drawing/2014/main" id="{C46A29B0-AED5-9977-2E9C-BE274358170D}"/>
              </a:ext>
            </a:extLst>
          </p:cNvPr>
          <p:cNvSpPr txBox="1"/>
          <p:nvPr/>
        </p:nvSpPr>
        <p:spPr>
          <a:xfrm>
            <a:off x="3519814" y="2530258"/>
            <a:ext cx="7555009" cy="3693319"/>
          </a:xfrm>
          <a:prstGeom prst="rect">
            <a:avLst/>
          </a:prstGeom>
          <a:noFill/>
        </p:spPr>
        <p:txBody>
          <a:bodyPr wrap="square">
            <a:spAutoFit/>
          </a:bodyPr>
          <a:lstStyle/>
          <a:p>
            <a:r>
              <a:rPr lang="en-GB">
                <a:latin typeface="Aptos" panose="020B0004020202020204" pitchFamily="34" charset="0"/>
              </a:rPr>
              <a:t>Be aware of the CYP’s specific communication profile of strengths, needs and differences (e.g. Language Disorder, Selective </a:t>
            </a:r>
            <a:r>
              <a:rPr lang="en-GB" err="1">
                <a:latin typeface="Aptos" panose="020B0004020202020204" pitchFamily="34" charset="0"/>
              </a:rPr>
              <a:t>Mustism</a:t>
            </a:r>
            <a:r>
              <a:rPr lang="en-GB">
                <a:latin typeface="Aptos" panose="020B0004020202020204" pitchFamily="34" charset="0"/>
              </a:rPr>
              <a:t>, EAL)</a:t>
            </a:r>
          </a:p>
          <a:p>
            <a:endParaRPr lang="en-GB">
              <a:latin typeface="Aptos" panose="020B0004020202020204" pitchFamily="34" charset="0"/>
            </a:endParaRPr>
          </a:p>
          <a:p>
            <a:r>
              <a:rPr lang="en-GB">
                <a:latin typeface="Aptos" panose="020B0004020202020204" pitchFamily="34" charset="0"/>
              </a:rPr>
              <a:t>Allow additional time to process and regulate when communicating. </a:t>
            </a:r>
          </a:p>
          <a:p>
            <a:r>
              <a:rPr lang="en-GB">
                <a:latin typeface="Aptos" panose="020B0004020202020204" pitchFamily="34" charset="0"/>
              </a:rPr>
              <a:t>Give clear instructions, broken down into simple steps.</a:t>
            </a:r>
          </a:p>
          <a:p>
            <a:endParaRPr lang="en-GB">
              <a:latin typeface="Aptos" panose="020B0004020202020204" pitchFamily="34" charset="0"/>
            </a:endParaRPr>
          </a:p>
          <a:p>
            <a:r>
              <a:rPr lang="en-GB">
                <a:latin typeface="Aptos" panose="020B0004020202020204" pitchFamily="34" charset="0"/>
              </a:rPr>
              <a:t>Use total communication methods to support CYP, such as objects, visuals, photos, text (adapted to their needs) to support with processing information and instructions. </a:t>
            </a:r>
          </a:p>
          <a:p>
            <a:r>
              <a:rPr lang="en-GB">
                <a:latin typeface="Aptos" panose="020B0004020202020204" pitchFamily="34" charset="0"/>
                <a:hlinkClick r:id="rId5"/>
              </a:rPr>
              <a:t>Autistic children and communication in school | Autism Space | Leicestershire Partnership NHS Trust</a:t>
            </a:r>
            <a:r>
              <a:rPr lang="en-GB">
                <a:latin typeface="Aptos" panose="020B0004020202020204" pitchFamily="34" charset="0"/>
              </a:rPr>
              <a:t> – more examples and recs on here</a:t>
            </a:r>
          </a:p>
          <a:p>
            <a:endParaRPr lang="en-GB">
              <a:latin typeface="Aptos" panose="020B0004020202020204" pitchFamily="34" charset="0"/>
            </a:endParaRPr>
          </a:p>
          <a:p>
            <a:r>
              <a:rPr lang="en-GB">
                <a:latin typeface="Aptos" panose="020B0004020202020204" pitchFamily="34" charset="0"/>
              </a:rPr>
              <a:t>Regularly checking in for misunderstandings.</a:t>
            </a:r>
          </a:p>
        </p:txBody>
      </p:sp>
      <p:pic>
        <p:nvPicPr>
          <p:cNvPr id="5" name="Picture 4" descr="A cartoon of a person touching a child's head&#10;&#10;AI-generated content may be incorrect.">
            <a:extLst>
              <a:ext uri="{FF2B5EF4-FFF2-40B4-BE49-F238E27FC236}">
                <a16:creationId xmlns:a16="http://schemas.microsoft.com/office/drawing/2014/main" id="{D895EB42-C564-DCB3-058F-3A588E9E30DB}"/>
              </a:ext>
            </a:extLst>
          </p:cNvPr>
          <p:cNvPicPr>
            <a:picLocks noChangeAspect="1"/>
          </p:cNvPicPr>
          <p:nvPr/>
        </p:nvPicPr>
        <p:blipFill>
          <a:blip r:embed="rId6"/>
          <a:stretch>
            <a:fillRect/>
          </a:stretch>
        </p:blipFill>
        <p:spPr>
          <a:xfrm>
            <a:off x="154660" y="2713192"/>
            <a:ext cx="1964053" cy="4008205"/>
          </a:xfrm>
          <a:prstGeom prst="rect">
            <a:avLst/>
          </a:prstGeom>
        </p:spPr>
      </p:pic>
      <p:sp>
        <p:nvSpPr>
          <p:cNvPr id="6" name="Thought Bubble: Cloud 5">
            <a:extLst>
              <a:ext uri="{FF2B5EF4-FFF2-40B4-BE49-F238E27FC236}">
                <a16:creationId xmlns:a16="http://schemas.microsoft.com/office/drawing/2014/main" id="{8A9D9E73-D1C7-B95B-9642-F0EAED8996D1}"/>
              </a:ext>
            </a:extLst>
          </p:cNvPr>
          <p:cNvSpPr/>
          <p:nvPr/>
        </p:nvSpPr>
        <p:spPr>
          <a:xfrm>
            <a:off x="1264153" y="1369576"/>
            <a:ext cx="1964053" cy="1234036"/>
          </a:xfrm>
          <a:prstGeom prst="cloudCallout">
            <a:avLst>
              <a:gd name="adj1" fmla="val -54914"/>
              <a:gd name="adj2" fmla="val 96805"/>
            </a:avLst>
          </a:prstGeom>
          <a:ln>
            <a:solidFill>
              <a:srgbClr val="38949E"/>
            </a:solidFill>
          </a:ln>
        </p:spPr>
        <p:style>
          <a:lnRef idx="2">
            <a:schemeClr val="accent6"/>
          </a:lnRef>
          <a:fillRef idx="1001">
            <a:schemeClr val="lt2"/>
          </a:fillRef>
          <a:effectRef idx="0">
            <a:schemeClr val="accent6"/>
          </a:effectRef>
          <a:fontRef idx="minor">
            <a:schemeClr val="dk1"/>
          </a:fontRef>
        </p:style>
        <p:txBody>
          <a:bodyPr rtlCol="0" anchor="ctr"/>
          <a:lstStyle/>
          <a:p>
            <a:pPr marL="285750" indent="-285750" algn="ctr">
              <a:buFont typeface="Wingdings" panose="05000000000000000000" pitchFamily="2" charset="2"/>
              <a:buChar char="ü"/>
            </a:pPr>
            <a:endParaRPr lang="en-GB" b="1">
              <a:solidFill>
                <a:srgbClr val="32858E"/>
              </a:solidFill>
              <a:latin typeface="Aptos" panose="020B0004020202020204" pitchFamily="34" charset="0"/>
            </a:endParaRPr>
          </a:p>
        </p:txBody>
      </p:sp>
    </p:spTree>
    <p:extLst>
      <p:ext uri="{BB962C8B-B14F-4D97-AF65-F5344CB8AC3E}">
        <p14:creationId xmlns:p14="http://schemas.microsoft.com/office/powerpoint/2010/main" val="2760729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71D14-6EBF-D63F-3924-25234222138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39A6F9A-B0B4-0932-C309-814A8124A082}"/>
              </a:ext>
            </a:extLst>
          </p:cNvPr>
          <p:cNvSpPr/>
          <p:nvPr/>
        </p:nvSpPr>
        <p:spPr>
          <a:xfrm>
            <a:off x="10223340" y="0"/>
            <a:ext cx="1968660" cy="6858000"/>
          </a:xfrm>
          <a:prstGeom prst="rect">
            <a:avLst/>
          </a:prstGeom>
          <a:solidFill>
            <a:srgbClr val="D4EDF0"/>
          </a:solidFill>
          <a:ln>
            <a:solidFill>
              <a:srgbClr val="ECF7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941C849B-511F-9C06-5CBA-51F9CC27989F}"/>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 name="Picture 1">
            <a:extLst>
              <a:ext uri="{FF2B5EF4-FFF2-40B4-BE49-F238E27FC236}">
                <a16:creationId xmlns:a16="http://schemas.microsoft.com/office/drawing/2014/main" id="{E1928071-1E67-C1A0-FB0D-3C0DE4C32C55}"/>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4" name="Title 1">
            <a:extLst>
              <a:ext uri="{FF2B5EF4-FFF2-40B4-BE49-F238E27FC236}">
                <a16:creationId xmlns:a16="http://schemas.microsoft.com/office/drawing/2014/main" id="{94D3A0B4-5095-D53B-CEA8-0C22FEF8E5A5}"/>
              </a:ext>
            </a:extLst>
          </p:cNvPr>
          <p:cNvSpPr txBox="1">
            <a:spLocks/>
          </p:cNvSpPr>
          <p:nvPr/>
        </p:nvSpPr>
        <p:spPr>
          <a:xfrm>
            <a:off x="2590800" y="678536"/>
            <a:ext cx="7206343" cy="114300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rgbClr val="00A2BC"/>
                </a:solidFill>
                <a:latin typeface="Aptos" panose="020B0004020202020204" pitchFamily="34" charset="0"/>
              </a:rPr>
              <a:t>Differences in </a:t>
            </a:r>
            <a:r>
              <a:rPr lang="en-GB" b="1" u="sng">
                <a:solidFill>
                  <a:srgbClr val="00A2BC"/>
                </a:solidFill>
                <a:latin typeface="Aptos" panose="020B0004020202020204" pitchFamily="34" charset="0"/>
              </a:rPr>
              <a:t>Use</a:t>
            </a:r>
            <a:r>
              <a:rPr lang="en-GB" b="1">
                <a:solidFill>
                  <a:srgbClr val="00A2BC"/>
                </a:solidFill>
                <a:latin typeface="Aptos" panose="020B0004020202020204" pitchFamily="34" charset="0"/>
              </a:rPr>
              <a:t> of Language</a:t>
            </a:r>
          </a:p>
        </p:txBody>
      </p:sp>
      <p:sp>
        <p:nvSpPr>
          <p:cNvPr id="8" name="Content Placeholder 2">
            <a:extLst>
              <a:ext uri="{FF2B5EF4-FFF2-40B4-BE49-F238E27FC236}">
                <a16:creationId xmlns:a16="http://schemas.microsoft.com/office/drawing/2014/main" id="{127202C4-8C69-8CC8-EC7F-BA3B28A460BD}"/>
              </a:ext>
            </a:extLst>
          </p:cNvPr>
          <p:cNvSpPr txBox="1">
            <a:spLocks/>
          </p:cNvSpPr>
          <p:nvPr/>
        </p:nvSpPr>
        <p:spPr>
          <a:xfrm>
            <a:off x="178647" y="1825625"/>
            <a:ext cx="9803554" cy="4887507"/>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600" dirty="0">
                <a:latin typeface="Aptos"/>
              </a:rPr>
              <a:t>Autistic CYP might show differences in tone of </a:t>
            </a:r>
            <a:r>
              <a:rPr lang="en-GB" sz="1600" b="1" dirty="0">
                <a:latin typeface="Aptos"/>
              </a:rPr>
              <a:t>voice, volume or speed of speech</a:t>
            </a:r>
            <a:r>
              <a:rPr lang="en-GB" sz="1600" dirty="0">
                <a:latin typeface="Aptos"/>
              </a:rPr>
              <a:t>. They may use an </a:t>
            </a:r>
            <a:r>
              <a:rPr lang="en-GB" sz="1600" b="1" dirty="0">
                <a:latin typeface="Aptos"/>
              </a:rPr>
              <a:t>accent</a:t>
            </a:r>
            <a:r>
              <a:rPr lang="en-GB" sz="1600" dirty="0">
                <a:latin typeface="Aptos"/>
              </a:rPr>
              <a:t> or have a </a:t>
            </a:r>
            <a:r>
              <a:rPr lang="en-GB" sz="1600" b="1" dirty="0">
                <a:latin typeface="Aptos"/>
              </a:rPr>
              <a:t>formal quality</a:t>
            </a:r>
            <a:r>
              <a:rPr lang="en-GB" sz="1600" dirty="0">
                <a:latin typeface="Aptos"/>
              </a:rPr>
              <a:t> to their voice.</a:t>
            </a:r>
          </a:p>
          <a:p>
            <a:pPr algn="l"/>
            <a:r>
              <a:rPr lang="en-GB" sz="1600" dirty="0">
                <a:latin typeface="Aptos"/>
              </a:rPr>
              <a:t>Autistic CYP use ‘stock’ or ‘learnt’ words and </a:t>
            </a:r>
            <a:r>
              <a:rPr lang="en-GB" sz="1600" b="1" dirty="0">
                <a:latin typeface="Aptos"/>
              </a:rPr>
              <a:t>phrases repetitively</a:t>
            </a:r>
            <a:r>
              <a:rPr lang="en-GB" sz="1600" dirty="0">
                <a:latin typeface="Aptos"/>
              </a:rPr>
              <a:t>. This might be because they enjoy the sound of these words, or, they may carry meaning. For example, they may use the same word or phrase/es when they are experiencing a particular emotion.</a:t>
            </a:r>
            <a:endParaRPr lang="en-GB" sz="1600" dirty="0">
              <a:latin typeface="Aptos" panose="020B0004020202020204" pitchFamily="34" charset="0"/>
            </a:endParaRPr>
          </a:p>
          <a:p>
            <a:pPr algn="l"/>
            <a:r>
              <a:rPr lang="en-GB" sz="1600" dirty="0">
                <a:latin typeface="Aptos"/>
              </a:rPr>
              <a:t>Autistic CYP may use less social ‘small talk’ and their language may come across as more direct.</a:t>
            </a:r>
          </a:p>
          <a:p>
            <a:pPr algn="l"/>
            <a:r>
              <a:rPr lang="en-GB" sz="1600" dirty="0">
                <a:latin typeface="Aptos"/>
              </a:rPr>
              <a:t>Autistic CYP may develop language skills in different way to neurotypical children e.g. gestalt language processing – this means they might find it easier to learn words and phrases in whole chunks or sentences, rather than breaking words down into individual sounds.</a:t>
            </a:r>
          </a:p>
          <a:p>
            <a:pPr algn="l"/>
            <a:r>
              <a:rPr lang="en-GB" sz="1600" dirty="0">
                <a:latin typeface="Aptos"/>
              </a:rPr>
              <a:t>They might find it </a:t>
            </a:r>
            <a:r>
              <a:rPr lang="en-GB" sz="1600" b="1" dirty="0">
                <a:latin typeface="Aptos"/>
              </a:rPr>
              <a:t>difficult to share their experiences verbally and </a:t>
            </a:r>
            <a:r>
              <a:rPr lang="en-GB" sz="1600" dirty="0">
                <a:latin typeface="Aptos"/>
              </a:rPr>
              <a:t>may prefer written or alternative communication methods.</a:t>
            </a:r>
          </a:p>
          <a:p>
            <a:r>
              <a:rPr lang="en-GB" sz="1600" b="1" dirty="0">
                <a:solidFill>
                  <a:srgbClr val="32858E"/>
                </a:solidFill>
                <a:latin typeface="Aptos"/>
              </a:rPr>
              <a:t>YP Report Examples</a:t>
            </a:r>
            <a:r>
              <a:rPr lang="en-GB" sz="1600" dirty="0">
                <a:solidFill>
                  <a:srgbClr val="32858E"/>
                </a:solidFill>
                <a:latin typeface="Aptos"/>
              </a:rPr>
              <a:t>:</a:t>
            </a:r>
          </a:p>
          <a:p>
            <a:r>
              <a:rPr lang="en-GB" sz="1600" i="1" dirty="0">
                <a:solidFill>
                  <a:srgbClr val="32858E"/>
                </a:solidFill>
                <a:latin typeface="Aptos"/>
              </a:rPr>
              <a:t>“You have a passion for X and Y, and can talk at length about these topics when you’re given the opportunity to.”</a:t>
            </a:r>
            <a:endParaRPr lang="en-GB" sz="1600" b="1">
              <a:solidFill>
                <a:srgbClr val="32858E"/>
              </a:solidFill>
              <a:latin typeface="Aptos"/>
            </a:endParaRPr>
          </a:p>
          <a:p>
            <a:r>
              <a:rPr lang="en-GB" sz="1600" i="1" dirty="0">
                <a:solidFill>
                  <a:srgbClr val="32858E"/>
                </a:solidFill>
                <a:latin typeface="Aptos"/>
              </a:rPr>
              <a:t>“It is important to you that others know what you mean when you are sharing information or your views, so you may give more details than people expect at times.”</a:t>
            </a:r>
          </a:p>
          <a:p>
            <a:r>
              <a:rPr lang="en-GB" sz="1600" i="1" dirty="0">
                <a:solidFill>
                  <a:srgbClr val="32858E"/>
                </a:solidFill>
                <a:latin typeface="Aptos"/>
              </a:rPr>
              <a:t>“At times, it is hard for you to stay calm when you are feeling difficult or unwanted emotions. In these moments, it is also hard for you to tell others how you are feeling”</a:t>
            </a:r>
            <a:endParaRPr lang="en-GB" sz="1600" b="1">
              <a:solidFill>
                <a:srgbClr val="32858E"/>
              </a:solidFill>
              <a:latin typeface="Aptos"/>
            </a:endParaRPr>
          </a:p>
        </p:txBody>
      </p:sp>
      <p:pic>
        <p:nvPicPr>
          <p:cNvPr id="3" name="Picture 2" descr="A couple of boys wearing blue and yellow jackets&#10;&#10;AI-generated content may be incorrect.">
            <a:extLst>
              <a:ext uri="{FF2B5EF4-FFF2-40B4-BE49-F238E27FC236}">
                <a16:creationId xmlns:a16="http://schemas.microsoft.com/office/drawing/2014/main" id="{476FC087-5D28-1C43-1472-C7B59249D553}"/>
              </a:ext>
            </a:extLst>
          </p:cNvPr>
          <p:cNvPicPr>
            <a:picLocks noChangeAspect="1"/>
          </p:cNvPicPr>
          <p:nvPr/>
        </p:nvPicPr>
        <p:blipFill>
          <a:blip r:embed="rId5"/>
          <a:stretch>
            <a:fillRect/>
          </a:stretch>
        </p:blipFill>
        <p:spPr>
          <a:xfrm>
            <a:off x="10411918" y="1496749"/>
            <a:ext cx="1676754" cy="3416320"/>
          </a:xfrm>
          <a:prstGeom prst="rect">
            <a:avLst/>
          </a:prstGeom>
        </p:spPr>
      </p:pic>
    </p:spTree>
    <p:extLst>
      <p:ext uri="{BB962C8B-B14F-4D97-AF65-F5344CB8AC3E}">
        <p14:creationId xmlns:p14="http://schemas.microsoft.com/office/powerpoint/2010/main" val="2257518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A9154-7C58-ABC8-81A0-32A77694E6E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33515F4-07EB-77C1-E013-D1D4A0CC2DF5}"/>
              </a:ext>
            </a:extLst>
          </p:cNvPr>
          <p:cNvSpPr/>
          <p:nvPr/>
        </p:nvSpPr>
        <p:spPr>
          <a:xfrm>
            <a:off x="0" y="0"/>
            <a:ext cx="4281114" cy="6857999"/>
          </a:xfrm>
          <a:prstGeom prst="rect">
            <a:avLst/>
          </a:prstGeom>
          <a:solidFill>
            <a:srgbClr val="A5D9DF"/>
          </a:solidFill>
          <a:ln>
            <a:solidFill>
              <a:srgbClr val="ECF7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1CF64FF2-F8E3-3E6A-2A1D-987D6E4F7640}"/>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 name="Picture 1">
            <a:extLst>
              <a:ext uri="{FF2B5EF4-FFF2-40B4-BE49-F238E27FC236}">
                <a16:creationId xmlns:a16="http://schemas.microsoft.com/office/drawing/2014/main" id="{3B8EE74C-1249-D7EA-3F7E-4E0786A1C1A6}"/>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4" name="Title 1">
            <a:extLst>
              <a:ext uri="{FF2B5EF4-FFF2-40B4-BE49-F238E27FC236}">
                <a16:creationId xmlns:a16="http://schemas.microsoft.com/office/drawing/2014/main" id="{609B7F35-CA2E-F459-9A88-1A30315C7CDB}"/>
              </a:ext>
            </a:extLst>
          </p:cNvPr>
          <p:cNvSpPr txBox="1">
            <a:spLocks/>
          </p:cNvSpPr>
          <p:nvPr/>
        </p:nvSpPr>
        <p:spPr>
          <a:xfrm>
            <a:off x="5120899" y="97190"/>
            <a:ext cx="4738864" cy="1143000"/>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rgbClr val="00A2BC"/>
                </a:solidFill>
                <a:latin typeface="Aptos" panose="020B0004020202020204" pitchFamily="34" charset="0"/>
              </a:rPr>
              <a:t>Strategies to support </a:t>
            </a:r>
            <a:r>
              <a:rPr lang="en-GB" b="1" u="sng">
                <a:solidFill>
                  <a:srgbClr val="00A2BC"/>
                </a:solidFill>
                <a:latin typeface="Aptos" panose="020B0004020202020204" pitchFamily="34" charset="0"/>
              </a:rPr>
              <a:t>Use</a:t>
            </a:r>
            <a:r>
              <a:rPr lang="en-GB" b="1">
                <a:solidFill>
                  <a:srgbClr val="00A2BC"/>
                </a:solidFill>
                <a:latin typeface="Aptos" panose="020B0004020202020204" pitchFamily="34" charset="0"/>
              </a:rPr>
              <a:t> of Language</a:t>
            </a:r>
          </a:p>
        </p:txBody>
      </p:sp>
      <p:sp>
        <p:nvSpPr>
          <p:cNvPr id="5" name="TextBox 4">
            <a:extLst>
              <a:ext uri="{FF2B5EF4-FFF2-40B4-BE49-F238E27FC236}">
                <a16:creationId xmlns:a16="http://schemas.microsoft.com/office/drawing/2014/main" id="{BA96D9D2-313B-8211-C705-F56E79FEBD5E}"/>
              </a:ext>
            </a:extLst>
          </p:cNvPr>
          <p:cNvSpPr txBox="1"/>
          <p:nvPr/>
        </p:nvSpPr>
        <p:spPr>
          <a:xfrm>
            <a:off x="4994843" y="1572496"/>
            <a:ext cx="4990976" cy="4524315"/>
          </a:xfrm>
          <a:prstGeom prst="rect">
            <a:avLst/>
          </a:prstGeom>
          <a:noFill/>
          <a:ln w="76200">
            <a:noFill/>
          </a:ln>
        </p:spPr>
        <p:txBody>
          <a:bodyPr wrap="square">
            <a:spAutoFit/>
          </a:bodyPr>
          <a:lstStyle/>
          <a:p>
            <a:pPr algn="ctr"/>
            <a:r>
              <a:rPr lang="en-GB">
                <a:latin typeface="Aptos" panose="020B0004020202020204" pitchFamily="34" charset="0"/>
              </a:rPr>
              <a:t>Allow extra time for CYP to formulate their response.</a:t>
            </a:r>
          </a:p>
          <a:p>
            <a:pPr algn="ctr"/>
            <a:endParaRPr lang="en-GB">
              <a:latin typeface="Aptos" panose="020B0004020202020204" pitchFamily="34" charset="0"/>
            </a:endParaRPr>
          </a:p>
          <a:p>
            <a:pPr algn="ctr"/>
            <a:r>
              <a:rPr lang="en-GB">
                <a:latin typeface="Aptos" panose="020B0004020202020204" pitchFamily="34" charset="0"/>
              </a:rPr>
              <a:t>Offer different means of communication, especially at times when CYP is experiencing overwhelm.</a:t>
            </a:r>
          </a:p>
          <a:p>
            <a:pPr algn="ctr"/>
            <a:endParaRPr lang="en-GB">
              <a:latin typeface="Aptos" panose="020B0004020202020204" pitchFamily="34" charset="0"/>
            </a:endParaRPr>
          </a:p>
          <a:p>
            <a:pPr algn="ctr"/>
            <a:r>
              <a:rPr lang="en-GB">
                <a:latin typeface="Aptos" panose="020B0004020202020204" pitchFamily="34" charset="0"/>
              </a:rPr>
              <a:t>Appreciate that autistic CYP may find talking in front of groups/whole class more difficult than 1:1/small group setting.</a:t>
            </a:r>
          </a:p>
          <a:p>
            <a:pPr algn="ctr"/>
            <a:endParaRPr lang="en-GB">
              <a:latin typeface="Aptos" panose="020B0004020202020204" pitchFamily="34" charset="0"/>
            </a:endParaRPr>
          </a:p>
          <a:p>
            <a:pPr algn="ctr"/>
            <a:r>
              <a:rPr lang="en-GB" b="1">
                <a:latin typeface="Aptos" panose="020B0004020202020204" pitchFamily="34" charset="0"/>
              </a:rPr>
              <a:t>For CYP who experience demand-based anxieties, or a strong sense of autonomy, keep all interactions with CYP as low demand as possible and pressure to communicate should be avoided as b</a:t>
            </a:r>
            <a:r>
              <a:rPr lang="en-GB">
                <a:latin typeface="Aptos" panose="020B0004020202020204" pitchFamily="34" charset="0"/>
              </a:rPr>
              <a:t>eing ‘put on the spot’.</a:t>
            </a:r>
          </a:p>
        </p:txBody>
      </p:sp>
      <p:pic>
        <p:nvPicPr>
          <p:cNvPr id="3" name="Picture 2">
            <a:extLst>
              <a:ext uri="{FF2B5EF4-FFF2-40B4-BE49-F238E27FC236}">
                <a16:creationId xmlns:a16="http://schemas.microsoft.com/office/drawing/2014/main" id="{AF40C45A-370B-87E6-4C13-189649D12E74}"/>
              </a:ext>
            </a:extLst>
          </p:cNvPr>
          <p:cNvPicPr>
            <a:picLocks noChangeAspect="1"/>
          </p:cNvPicPr>
          <p:nvPr/>
        </p:nvPicPr>
        <p:blipFill>
          <a:blip r:embed="rId5"/>
          <a:srcRect r="80403"/>
          <a:stretch>
            <a:fillRect/>
          </a:stretch>
        </p:blipFill>
        <p:spPr>
          <a:xfrm>
            <a:off x="726303" y="1602599"/>
            <a:ext cx="2920664" cy="2570881"/>
          </a:xfrm>
          <a:prstGeom prst="rect">
            <a:avLst/>
          </a:prstGeom>
        </p:spPr>
      </p:pic>
      <p:pic>
        <p:nvPicPr>
          <p:cNvPr id="6" name="Picture 5">
            <a:extLst>
              <a:ext uri="{FF2B5EF4-FFF2-40B4-BE49-F238E27FC236}">
                <a16:creationId xmlns:a16="http://schemas.microsoft.com/office/drawing/2014/main" id="{83D3846D-0908-1620-7D49-28EECFE26293}"/>
              </a:ext>
            </a:extLst>
          </p:cNvPr>
          <p:cNvPicPr>
            <a:picLocks noChangeAspect="1"/>
          </p:cNvPicPr>
          <p:nvPr/>
        </p:nvPicPr>
        <p:blipFill>
          <a:blip r:embed="rId6"/>
          <a:stretch>
            <a:fillRect/>
          </a:stretch>
        </p:blipFill>
        <p:spPr>
          <a:xfrm>
            <a:off x="726303" y="4413991"/>
            <a:ext cx="2920664" cy="1682820"/>
          </a:xfrm>
          <a:prstGeom prst="rect">
            <a:avLst/>
          </a:prstGeom>
        </p:spPr>
      </p:pic>
    </p:spTree>
    <p:extLst>
      <p:ext uri="{BB962C8B-B14F-4D97-AF65-F5344CB8AC3E}">
        <p14:creationId xmlns:p14="http://schemas.microsoft.com/office/powerpoint/2010/main" val="701817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2BF61-1146-C467-F71D-CE5ED4C45AF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A77A603-3156-8A8A-F0DB-864936D29D8C}"/>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 name="Picture 1">
            <a:extLst>
              <a:ext uri="{FF2B5EF4-FFF2-40B4-BE49-F238E27FC236}">
                <a16:creationId xmlns:a16="http://schemas.microsoft.com/office/drawing/2014/main" id="{DAA5AC18-9AB9-1B7B-C775-66E7BFF42E6E}"/>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4" name="Title 1">
            <a:extLst>
              <a:ext uri="{FF2B5EF4-FFF2-40B4-BE49-F238E27FC236}">
                <a16:creationId xmlns:a16="http://schemas.microsoft.com/office/drawing/2014/main" id="{89C01C08-0DEF-451E-4202-51A90CAEA963}"/>
              </a:ext>
            </a:extLst>
          </p:cNvPr>
          <p:cNvSpPr txBox="1">
            <a:spLocks/>
          </p:cNvSpPr>
          <p:nvPr/>
        </p:nvSpPr>
        <p:spPr>
          <a:xfrm>
            <a:off x="2528382" y="422897"/>
            <a:ext cx="7135236" cy="837099"/>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u="sng">
                <a:solidFill>
                  <a:srgbClr val="00A2BC"/>
                </a:solidFill>
                <a:latin typeface="Aptos" panose="020B0004020202020204" pitchFamily="34" charset="0"/>
              </a:rPr>
              <a:t>Non-verbal </a:t>
            </a:r>
            <a:r>
              <a:rPr lang="en-GB" b="1">
                <a:solidFill>
                  <a:srgbClr val="00A2BC"/>
                </a:solidFill>
                <a:latin typeface="Aptos" panose="020B0004020202020204" pitchFamily="34" charset="0"/>
              </a:rPr>
              <a:t>Communication</a:t>
            </a:r>
          </a:p>
        </p:txBody>
      </p:sp>
      <p:sp>
        <p:nvSpPr>
          <p:cNvPr id="3" name="Content Placeholder 2">
            <a:extLst>
              <a:ext uri="{FF2B5EF4-FFF2-40B4-BE49-F238E27FC236}">
                <a16:creationId xmlns:a16="http://schemas.microsoft.com/office/drawing/2014/main" id="{DE51C7B6-440D-B4DF-83D9-117C20C8713E}"/>
              </a:ext>
            </a:extLst>
          </p:cNvPr>
          <p:cNvSpPr txBox="1">
            <a:spLocks/>
          </p:cNvSpPr>
          <p:nvPr/>
        </p:nvSpPr>
        <p:spPr>
          <a:xfrm>
            <a:off x="841273" y="5837222"/>
            <a:ext cx="10515600" cy="1115128"/>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900" b="1">
                <a:solidFill>
                  <a:srgbClr val="3997A1"/>
                </a:solidFill>
                <a:latin typeface="Aptos" panose="020B0004020202020204" pitchFamily="34" charset="0"/>
              </a:rPr>
              <a:t>YP Report Examples:</a:t>
            </a:r>
          </a:p>
          <a:p>
            <a:r>
              <a:rPr lang="en-GB" sz="1900" i="1">
                <a:solidFill>
                  <a:srgbClr val="3997A1"/>
                </a:solidFill>
                <a:latin typeface="Aptos" panose="020B0004020202020204" pitchFamily="34" charset="0"/>
              </a:rPr>
              <a:t>“When you are talking or listening to others, you find it easier or more comfortable to look away rather than making direct eye contact.</a:t>
            </a:r>
          </a:p>
          <a:p>
            <a:r>
              <a:rPr lang="en-GB" sz="1900" i="1">
                <a:solidFill>
                  <a:srgbClr val="3997A1"/>
                </a:solidFill>
                <a:latin typeface="Aptos" panose="020B0004020202020204" pitchFamily="34" charset="0"/>
              </a:rPr>
              <a:t>“You are observed to communicate with others mostly by using your words, and less so by using your facial expressions and gestures.’</a:t>
            </a:r>
          </a:p>
        </p:txBody>
      </p:sp>
      <p:sp>
        <p:nvSpPr>
          <p:cNvPr id="5" name="Rectangle: Rounded Corners 4">
            <a:extLst>
              <a:ext uri="{FF2B5EF4-FFF2-40B4-BE49-F238E27FC236}">
                <a16:creationId xmlns:a16="http://schemas.microsoft.com/office/drawing/2014/main" id="{F13F833A-ECE0-23F8-8419-A037002922E4}"/>
              </a:ext>
            </a:extLst>
          </p:cNvPr>
          <p:cNvSpPr/>
          <p:nvPr/>
        </p:nvSpPr>
        <p:spPr>
          <a:xfrm>
            <a:off x="967092" y="1608506"/>
            <a:ext cx="4774490" cy="4107197"/>
          </a:xfrm>
          <a:prstGeom prst="roundRect">
            <a:avLst/>
          </a:prstGeom>
          <a:solidFill>
            <a:srgbClr val="42B0B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chemeClr val="bg1"/>
                </a:solidFill>
                <a:latin typeface="Aptos" panose="020B0004020202020204" pitchFamily="34" charset="0"/>
              </a:rPr>
              <a:t>Differences in Non-verbal Communication </a:t>
            </a:r>
          </a:p>
          <a:p>
            <a:pPr algn="ctr"/>
            <a:endParaRPr lang="en-GB" sz="2400" b="1">
              <a:solidFill>
                <a:schemeClr val="bg1"/>
              </a:solidFill>
              <a:latin typeface="Aptos" panose="020B0004020202020204" pitchFamily="34" charset="0"/>
            </a:endParaRPr>
          </a:p>
          <a:p>
            <a:pPr algn="ctr">
              <a:lnSpc>
                <a:spcPct val="120000"/>
              </a:lnSpc>
            </a:pPr>
            <a:r>
              <a:rPr lang="en-GB" sz="1600" b="1" u="sng">
                <a:latin typeface="Aptos" panose="020B0004020202020204" pitchFamily="34" charset="0"/>
              </a:rPr>
              <a:t>Eye contact: </a:t>
            </a:r>
            <a:r>
              <a:rPr lang="en-GB" sz="1600">
                <a:latin typeface="Aptos" panose="020B0004020202020204" pitchFamily="34" charset="0"/>
              </a:rPr>
              <a:t>For some autistic CYP, eye contact may be difficult or uncomfortable. Other autistic CYP may make a conscious effort to engage in eye contact, and this can appear as ‘fixed’ or slightly more ‘intense’ than expected.</a:t>
            </a:r>
          </a:p>
          <a:p>
            <a:pPr algn="ctr">
              <a:lnSpc>
                <a:spcPct val="120000"/>
              </a:lnSpc>
            </a:pPr>
            <a:endParaRPr lang="en-GB" sz="1600">
              <a:latin typeface="Aptos" panose="020B0004020202020204" pitchFamily="34" charset="0"/>
            </a:endParaRPr>
          </a:p>
          <a:p>
            <a:pPr algn="ctr"/>
            <a:r>
              <a:rPr lang="en-GB" sz="1600">
                <a:latin typeface="Aptos" panose="020B0004020202020204" pitchFamily="34" charset="0"/>
              </a:rPr>
              <a:t>May use less </a:t>
            </a:r>
            <a:r>
              <a:rPr lang="en-GB" sz="1600" b="1" u="sng">
                <a:latin typeface="Aptos" panose="020B0004020202020204" pitchFamily="34" charset="0"/>
              </a:rPr>
              <a:t>gestures</a:t>
            </a:r>
            <a:r>
              <a:rPr lang="en-GB" sz="1600">
                <a:latin typeface="Aptos" panose="020B0004020202020204" pitchFamily="34" charset="0"/>
              </a:rPr>
              <a:t> and </a:t>
            </a:r>
            <a:r>
              <a:rPr lang="en-GB" sz="1600" b="1" u="sng">
                <a:latin typeface="Aptos" panose="020B0004020202020204" pitchFamily="34" charset="0"/>
              </a:rPr>
              <a:t>facial expressions</a:t>
            </a:r>
          </a:p>
          <a:p>
            <a:pPr algn="ctr"/>
            <a:endParaRPr lang="en-GB" sz="1600">
              <a:latin typeface="Aptos" panose="020B0004020202020204" pitchFamily="34" charset="0"/>
            </a:endParaRPr>
          </a:p>
          <a:p>
            <a:pPr algn="ctr"/>
            <a:r>
              <a:rPr lang="en-GB" sz="1600">
                <a:latin typeface="Aptos" panose="020B0004020202020204" pitchFamily="34" charset="0"/>
              </a:rPr>
              <a:t>Some autistic individuals rely more on written, typed, or </a:t>
            </a:r>
            <a:r>
              <a:rPr lang="en-GB" sz="1600" b="1" u="sng">
                <a:latin typeface="Aptos" panose="020B0004020202020204" pitchFamily="34" charset="0"/>
              </a:rPr>
              <a:t>visual communication</a:t>
            </a:r>
            <a:r>
              <a:rPr lang="en-GB" sz="1600">
                <a:latin typeface="Aptos" panose="020B0004020202020204" pitchFamily="34" charset="0"/>
              </a:rPr>
              <a:t>.</a:t>
            </a:r>
          </a:p>
          <a:p>
            <a:pPr algn="ctr"/>
            <a:endParaRPr lang="en-GB">
              <a:solidFill>
                <a:schemeClr val="bg1"/>
              </a:solidFill>
              <a:latin typeface="Aptos" panose="020B0004020202020204" pitchFamily="34" charset="0"/>
            </a:endParaRPr>
          </a:p>
        </p:txBody>
      </p:sp>
      <p:sp>
        <p:nvSpPr>
          <p:cNvPr id="6" name="Rectangle: Rounded Corners 5">
            <a:extLst>
              <a:ext uri="{FF2B5EF4-FFF2-40B4-BE49-F238E27FC236}">
                <a16:creationId xmlns:a16="http://schemas.microsoft.com/office/drawing/2014/main" id="{C137DF51-8334-F20E-E2A3-8E111DBFD0E2}"/>
              </a:ext>
            </a:extLst>
          </p:cNvPr>
          <p:cNvSpPr/>
          <p:nvPr/>
        </p:nvSpPr>
        <p:spPr>
          <a:xfrm>
            <a:off x="6212487" y="1594956"/>
            <a:ext cx="4774490" cy="4107197"/>
          </a:xfrm>
          <a:prstGeom prst="roundRect">
            <a:avLst/>
          </a:prstGeom>
          <a:solidFill>
            <a:srgbClr val="42B0B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chemeClr val="bg1"/>
                </a:solidFill>
                <a:latin typeface="Aptos" panose="020B0004020202020204" pitchFamily="34" charset="0"/>
              </a:rPr>
              <a:t>Strategies to support </a:t>
            </a:r>
            <a:r>
              <a:rPr lang="en-GB" b="1" u="sng">
                <a:solidFill>
                  <a:schemeClr val="bg1"/>
                </a:solidFill>
                <a:latin typeface="Aptos" panose="020B0004020202020204" pitchFamily="34" charset="0"/>
              </a:rPr>
              <a:t>Non-verbal </a:t>
            </a:r>
            <a:r>
              <a:rPr lang="en-GB" b="1">
                <a:solidFill>
                  <a:schemeClr val="bg1"/>
                </a:solidFill>
                <a:latin typeface="Aptos" panose="020B0004020202020204" pitchFamily="34" charset="0"/>
              </a:rPr>
              <a:t>Communication</a:t>
            </a:r>
          </a:p>
          <a:p>
            <a:pPr algn="ctr"/>
            <a:endParaRPr lang="en-GB" sz="1600" b="1">
              <a:solidFill>
                <a:schemeClr val="bg1"/>
              </a:solidFill>
              <a:latin typeface="Aptos" panose="020B0004020202020204" pitchFamily="34" charset="0"/>
            </a:endParaRPr>
          </a:p>
          <a:p>
            <a:pPr algn="ctr"/>
            <a:r>
              <a:rPr lang="en-GB" sz="1600" b="1">
                <a:latin typeface="Aptos" panose="020B0004020202020204" pitchFamily="34" charset="0"/>
              </a:rPr>
              <a:t>Respect CYP’s preferences </a:t>
            </a:r>
            <a:r>
              <a:rPr lang="en-GB" sz="1600">
                <a:latin typeface="Aptos" panose="020B0004020202020204" pitchFamily="34" charset="0"/>
              </a:rPr>
              <a:t>around their non-verbal communication and do not insist on use of eye contact.</a:t>
            </a:r>
          </a:p>
          <a:p>
            <a:pPr algn="ctr"/>
            <a:endParaRPr lang="en-GB" sz="1600">
              <a:latin typeface="Aptos" panose="020B0004020202020204" pitchFamily="34" charset="0"/>
            </a:endParaRPr>
          </a:p>
          <a:p>
            <a:pPr algn="ctr"/>
            <a:r>
              <a:rPr lang="en-GB" sz="1600">
                <a:latin typeface="Aptos" panose="020B0004020202020204" pitchFamily="34" charset="0"/>
              </a:rPr>
              <a:t>Model use of gesture, body language and facial expressions.</a:t>
            </a:r>
          </a:p>
          <a:p>
            <a:pPr algn="ctr"/>
            <a:endParaRPr lang="en-GB" sz="1600">
              <a:latin typeface="Aptos" panose="020B0004020202020204" pitchFamily="34" charset="0"/>
            </a:endParaRPr>
          </a:p>
          <a:p>
            <a:pPr algn="ctr"/>
            <a:r>
              <a:rPr lang="en-GB" sz="1600">
                <a:latin typeface="Aptos" panose="020B0004020202020204" pitchFamily="34" charset="0"/>
              </a:rPr>
              <a:t>Explore different methods that the CYP feels comfortable sharing how they are feeling, if this is something they don’t tend to show verbally or physically, for example, using visuals like emotion cards.</a:t>
            </a:r>
            <a:endParaRPr lang="en-GB">
              <a:solidFill>
                <a:schemeClr val="bg1"/>
              </a:solidFill>
              <a:latin typeface="Aptos" panose="020B0004020202020204" pitchFamily="34" charset="0"/>
            </a:endParaRPr>
          </a:p>
        </p:txBody>
      </p:sp>
    </p:spTree>
    <p:extLst>
      <p:ext uri="{BB962C8B-B14F-4D97-AF65-F5344CB8AC3E}">
        <p14:creationId xmlns:p14="http://schemas.microsoft.com/office/powerpoint/2010/main" val="1869662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DEF06-25E4-8943-2F82-20700CFADEC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CAD8866-43BB-FA60-B37C-108B1BBB7AA8}"/>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 name="Picture 1">
            <a:extLst>
              <a:ext uri="{FF2B5EF4-FFF2-40B4-BE49-F238E27FC236}">
                <a16:creationId xmlns:a16="http://schemas.microsoft.com/office/drawing/2014/main" id="{3B498A4D-A88B-A705-8BEA-AE10F98DDFE6}"/>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4" name="Title 1">
            <a:extLst>
              <a:ext uri="{FF2B5EF4-FFF2-40B4-BE49-F238E27FC236}">
                <a16:creationId xmlns:a16="http://schemas.microsoft.com/office/drawing/2014/main" id="{481700E2-5AED-1B62-830E-230DA6CDE89F}"/>
              </a:ext>
            </a:extLst>
          </p:cNvPr>
          <p:cNvSpPr txBox="1">
            <a:spLocks/>
          </p:cNvSpPr>
          <p:nvPr/>
        </p:nvSpPr>
        <p:spPr>
          <a:xfrm>
            <a:off x="2349661" y="196400"/>
            <a:ext cx="7206343" cy="1143000"/>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rgbClr val="00A2BC"/>
                </a:solidFill>
                <a:latin typeface="Aptos" panose="020B0004020202020204" pitchFamily="34" charset="0"/>
              </a:rPr>
              <a:t>Differences in Social Communication and Reciprocity</a:t>
            </a:r>
          </a:p>
        </p:txBody>
      </p:sp>
      <p:sp>
        <p:nvSpPr>
          <p:cNvPr id="3" name="Content Placeholder 2">
            <a:extLst>
              <a:ext uri="{FF2B5EF4-FFF2-40B4-BE49-F238E27FC236}">
                <a16:creationId xmlns:a16="http://schemas.microsoft.com/office/drawing/2014/main" id="{AC950019-38F8-78CE-803B-63797E95F779}"/>
              </a:ext>
            </a:extLst>
          </p:cNvPr>
          <p:cNvSpPr txBox="1">
            <a:spLocks/>
          </p:cNvSpPr>
          <p:nvPr/>
        </p:nvSpPr>
        <p:spPr>
          <a:xfrm>
            <a:off x="4441371" y="1712312"/>
            <a:ext cx="7031159" cy="365713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700">
                <a:latin typeface="Aptos" panose="020B0004020202020204" pitchFamily="34" charset="0"/>
              </a:rPr>
              <a:t>Autistic CYP may value their own space/prefer to play, or work on their own, or find this easier than in a group</a:t>
            </a:r>
          </a:p>
          <a:p>
            <a:r>
              <a:rPr lang="en-GB" sz="1700">
                <a:latin typeface="Aptos" panose="020B0004020202020204" pitchFamily="34" charset="0"/>
              </a:rPr>
              <a:t>Autistic CYP are likely to be less motivated by social char, or ‘small talk’, but prefer to talk in depth about topics that interest them, therefore may seek a different style of connection. </a:t>
            </a:r>
          </a:p>
          <a:p>
            <a:r>
              <a:rPr lang="en-GB" sz="1700">
                <a:latin typeface="Aptos" panose="020B0004020202020204" pitchFamily="34" charset="0"/>
              </a:rPr>
              <a:t>Use of contact, facial expressions, or turn-taking may vary between autistic and neurotypical CYP. For example, autistic CYP may show differences in judging pauses and turn-taking, or may find it hard to be interrupted during a conversation</a:t>
            </a:r>
          </a:p>
          <a:p>
            <a:pPr marL="342900" indent="-342900"/>
            <a:r>
              <a:rPr lang="en-GB" sz="1700">
                <a:latin typeface="Aptos" panose="020B0004020202020204" pitchFamily="34" charset="0"/>
              </a:rPr>
              <a:t>Autistic CYP may experience differences in recognising thoughts and feelings of their peers, and their thoughts and feelings may be misunderstood by their neurotypical peers.</a:t>
            </a:r>
          </a:p>
          <a:p>
            <a:pPr marL="342900" indent="-342900"/>
            <a:r>
              <a:rPr lang="en-GB" sz="1700">
                <a:latin typeface="Aptos" panose="020B0004020202020204" pitchFamily="34" charset="0"/>
              </a:rPr>
              <a:t>CYP may experience anxiety in social interactions, especially around new or less familiar people.</a:t>
            </a:r>
          </a:p>
          <a:p>
            <a:endParaRPr lang="en-GB">
              <a:latin typeface="Aptos" panose="020B0004020202020204" pitchFamily="34" charset="0"/>
            </a:endParaRPr>
          </a:p>
        </p:txBody>
      </p:sp>
      <p:pic>
        <p:nvPicPr>
          <p:cNvPr id="10" name="Picture 9">
            <a:extLst>
              <a:ext uri="{FF2B5EF4-FFF2-40B4-BE49-F238E27FC236}">
                <a16:creationId xmlns:a16="http://schemas.microsoft.com/office/drawing/2014/main" id="{6D85E887-9C2B-03D4-268E-9D612C037F20}"/>
              </a:ext>
            </a:extLst>
          </p:cNvPr>
          <p:cNvPicPr>
            <a:picLocks noChangeAspect="1"/>
          </p:cNvPicPr>
          <p:nvPr/>
        </p:nvPicPr>
        <p:blipFill>
          <a:blip r:embed="rId5"/>
          <a:srcRect r="36788"/>
          <a:stretch>
            <a:fillRect/>
          </a:stretch>
        </p:blipFill>
        <p:spPr>
          <a:xfrm>
            <a:off x="178646" y="1712311"/>
            <a:ext cx="3361996" cy="3480453"/>
          </a:xfrm>
          <a:prstGeom prst="rect">
            <a:avLst/>
          </a:prstGeom>
        </p:spPr>
      </p:pic>
      <p:sp>
        <p:nvSpPr>
          <p:cNvPr id="8" name="TextBox 7">
            <a:extLst>
              <a:ext uri="{FF2B5EF4-FFF2-40B4-BE49-F238E27FC236}">
                <a16:creationId xmlns:a16="http://schemas.microsoft.com/office/drawing/2014/main" id="{2CF5A0D8-231E-382B-007D-C0F1705225E2}"/>
              </a:ext>
            </a:extLst>
          </p:cNvPr>
          <p:cNvSpPr txBox="1"/>
          <p:nvPr/>
        </p:nvSpPr>
        <p:spPr>
          <a:xfrm>
            <a:off x="2349661" y="5688969"/>
            <a:ext cx="8368203" cy="923330"/>
          </a:xfrm>
          <a:prstGeom prst="rect">
            <a:avLst/>
          </a:prstGeom>
          <a:noFill/>
        </p:spPr>
        <p:txBody>
          <a:bodyPr wrap="square">
            <a:spAutoFit/>
          </a:bodyPr>
          <a:lstStyle/>
          <a:p>
            <a:pPr algn="ctr"/>
            <a:r>
              <a:rPr lang="en-GB" sz="1800" b="1">
                <a:solidFill>
                  <a:srgbClr val="3997A1"/>
                </a:solidFill>
                <a:latin typeface="Aptos" panose="020B0004020202020204" pitchFamily="34" charset="0"/>
              </a:rPr>
              <a:t>YP Report Example:</a:t>
            </a:r>
          </a:p>
          <a:p>
            <a:pPr algn="ctr"/>
            <a:r>
              <a:rPr lang="en-GB" sz="1800" i="1">
                <a:solidFill>
                  <a:srgbClr val="3997A1"/>
                </a:solidFill>
                <a:latin typeface="Aptos" panose="020B0004020202020204" pitchFamily="34" charset="0"/>
              </a:rPr>
              <a:t>“You also shared that you can find it hard to make new friends and you might find that your friendship group changes often.”</a:t>
            </a:r>
            <a:endParaRPr lang="en-GB">
              <a:latin typeface="Aptos" panose="020B0004020202020204" pitchFamily="34" charset="0"/>
            </a:endParaRPr>
          </a:p>
        </p:txBody>
      </p:sp>
    </p:spTree>
    <p:extLst>
      <p:ext uri="{BB962C8B-B14F-4D97-AF65-F5344CB8AC3E}">
        <p14:creationId xmlns:p14="http://schemas.microsoft.com/office/powerpoint/2010/main" val="4028872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984B6D-A0A1-8E16-2F8E-5B19DD2A2C3A}"/>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0D01200-0224-43C5-AB38-FB4D16B73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3E80596F-CBEF-32E8-1DC2-98911978E7E6}"/>
              </a:ext>
            </a:extLst>
          </p:cNvPr>
          <p:cNvSpPr txBox="1">
            <a:spLocks/>
          </p:cNvSpPr>
          <p:nvPr/>
        </p:nvSpPr>
        <p:spPr>
          <a:xfrm>
            <a:off x="2786589" y="765227"/>
            <a:ext cx="6268770" cy="1536192"/>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b="1">
                <a:solidFill>
                  <a:srgbClr val="00A2BC"/>
                </a:solidFill>
                <a:latin typeface="Aptos" panose="020B0004020202020204" pitchFamily="34" charset="0"/>
              </a:rPr>
              <a:t>Strategies to Support Social Communication and Reciprocity</a:t>
            </a:r>
          </a:p>
        </p:txBody>
      </p:sp>
      <p:sp>
        <p:nvSpPr>
          <p:cNvPr id="16" name="Rectangle 15">
            <a:extLst>
              <a:ext uri="{FF2B5EF4-FFF2-40B4-BE49-F238E27FC236}">
                <a16:creationId xmlns:a16="http://schemas.microsoft.com/office/drawing/2014/main" id="{728A44A4-A002-4A88-9FC9-1D0566C97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3E7D5C7B-DD16-401B-85CE-4AAA2A4F5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Content Placeholder 2">
            <a:extLst>
              <a:ext uri="{FF2B5EF4-FFF2-40B4-BE49-F238E27FC236}">
                <a16:creationId xmlns:a16="http://schemas.microsoft.com/office/drawing/2014/main" id="{B1AAEEFD-4FD3-BC2D-8496-A51D34ACB7CD}"/>
              </a:ext>
            </a:extLst>
          </p:cNvPr>
          <p:cNvSpPr txBox="1">
            <a:spLocks/>
          </p:cNvSpPr>
          <p:nvPr/>
        </p:nvSpPr>
        <p:spPr>
          <a:xfrm>
            <a:off x="3526175" y="3154143"/>
            <a:ext cx="5138992" cy="3450107"/>
          </a:xfrm>
          <a:prstGeom prst="rect">
            <a:avLst/>
          </a:prstGeom>
        </p:spPr>
        <p:txBody>
          <a:bodyPr vert="horz" lIns="91440" tIns="45720" rIns="91440" bIns="45720" rtlCol="0" anchor="t">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a:latin typeface="Aptos" panose="020B0004020202020204" pitchFamily="34" charset="0"/>
              </a:rPr>
              <a:t>Use the CYP’s interests to build a connection </a:t>
            </a:r>
            <a:r>
              <a:rPr lang="en-US" sz="1600">
                <a:latin typeface="Aptos" panose="020B0004020202020204" pitchFamily="34" charset="0"/>
              </a:rPr>
              <a:t>and create space/opportunities for them to spend time with others with common interests. </a:t>
            </a:r>
            <a:endParaRPr lang="en-US"/>
          </a:p>
          <a:p>
            <a:r>
              <a:rPr lang="en-US" sz="1600" b="1">
                <a:latin typeface="Aptos" panose="020B0004020202020204" pitchFamily="34" charset="0"/>
              </a:rPr>
              <a:t>Explore ways in which CYP feels comfortable to explore perspective taking </a:t>
            </a:r>
            <a:r>
              <a:rPr lang="en-US" sz="1600">
                <a:latin typeface="Aptos" panose="020B0004020202020204" pitchFamily="34" charset="0"/>
              </a:rPr>
              <a:t>and to reflect on any communication breakdowns (e.g.by using films, video clips, TV programs, sharing books or short stories or paragraphs, photos, pictures and real-life scenario), </a:t>
            </a:r>
            <a:r>
              <a:rPr lang="en-US" sz="1600" b="1">
                <a:latin typeface="Aptos" panose="020B0004020202020204" pitchFamily="34" charset="0"/>
              </a:rPr>
              <a:t>ensuring that all perspectives are acknowledged and respected.</a:t>
            </a:r>
          </a:p>
          <a:p>
            <a:r>
              <a:rPr lang="en-US" sz="1600" b="1">
                <a:latin typeface="Aptos" panose="020B0004020202020204" pitchFamily="34" charset="0"/>
              </a:rPr>
              <a:t>Support CYP in identifying their individual boundaries and how they can self-advocate these</a:t>
            </a:r>
            <a:r>
              <a:rPr lang="en-US" sz="1600">
                <a:latin typeface="Aptos" panose="020B0004020202020204" pitchFamily="34" charset="0"/>
              </a:rPr>
              <a:t>. For example, model the language needed for them to communicate when they need something, like some time on their own.</a:t>
            </a:r>
          </a:p>
          <a:p>
            <a:r>
              <a:rPr lang="en-US" sz="1600">
                <a:latin typeface="Aptos"/>
              </a:rPr>
              <a:t>Be aware that many groups aimed at teaching ‘Social Skills’ are </a:t>
            </a:r>
            <a:r>
              <a:rPr lang="en-US" sz="1600" b="1">
                <a:latin typeface="Aptos"/>
              </a:rPr>
              <a:t>not</a:t>
            </a:r>
            <a:r>
              <a:rPr lang="en-US" sz="1600">
                <a:latin typeface="Aptos"/>
              </a:rPr>
              <a:t> neurodiversity affirming, and encourage </a:t>
            </a:r>
            <a:r>
              <a:rPr lang="en-US" sz="1600" b="1">
                <a:latin typeface="Aptos"/>
              </a:rPr>
              <a:t>masking</a:t>
            </a:r>
            <a:r>
              <a:rPr lang="en-US" sz="1600">
                <a:latin typeface="Aptos"/>
              </a:rPr>
              <a:t>. </a:t>
            </a:r>
          </a:p>
          <a:p>
            <a:pPr indent="-228600" algn="l">
              <a:buFont typeface="Arial" panose="020B0604020202020204" pitchFamily="34" charset="0"/>
              <a:buChar char="•"/>
            </a:pPr>
            <a:endParaRPr lang="en-US" sz="1500"/>
          </a:p>
        </p:txBody>
      </p:sp>
      <p:pic>
        <p:nvPicPr>
          <p:cNvPr id="9" name="Picture 8" descr="A cartoon of a person holding a skateboard&#10;&#10;AI-generated content may be incorrect.">
            <a:extLst>
              <a:ext uri="{FF2B5EF4-FFF2-40B4-BE49-F238E27FC236}">
                <a16:creationId xmlns:a16="http://schemas.microsoft.com/office/drawing/2014/main" id="{CCE8EF2B-5C21-6D73-AB19-2EE2D7B3654D}"/>
              </a:ext>
            </a:extLst>
          </p:cNvPr>
          <p:cNvPicPr>
            <a:picLocks noChangeAspect="1"/>
          </p:cNvPicPr>
          <p:nvPr/>
        </p:nvPicPr>
        <p:blipFill>
          <a:blip r:embed="rId3"/>
          <a:stretch>
            <a:fillRect/>
          </a:stretch>
        </p:blipFill>
        <p:spPr>
          <a:xfrm flipH="1">
            <a:off x="1015067" y="3168959"/>
            <a:ext cx="1811836" cy="3701935"/>
          </a:xfrm>
          <a:prstGeom prst="rect">
            <a:avLst/>
          </a:prstGeom>
        </p:spPr>
      </p:pic>
      <p:pic>
        <p:nvPicPr>
          <p:cNvPr id="2" name="Picture 1">
            <a:extLst>
              <a:ext uri="{FF2B5EF4-FFF2-40B4-BE49-F238E27FC236}">
                <a16:creationId xmlns:a16="http://schemas.microsoft.com/office/drawing/2014/main" id="{B506549D-FD72-D51A-6EEE-90F193E97C8A}"/>
              </a:ext>
            </a:extLst>
          </p:cNvPr>
          <p:cNvPicPr>
            <a:picLocks noChangeAspect="1"/>
          </p:cNvPicPr>
          <p:nvPr/>
        </p:nvPicPr>
        <p:blipFill>
          <a:blip r:embed="rId4"/>
          <a:stretch>
            <a:fillRect/>
          </a:stretch>
        </p:blipFill>
        <p:spPr>
          <a:xfrm>
            <a:off x="10674350" y="425953"/>
            <a:ext cx="1151890" cy="505167"/>
          </a:xfrm>
          <a:prstGeom prst="rect">
            <a:avLst/>
          </a:prstGeom>
        </p:spPr>
      </p:pic>
      <p:cxnSp>
        <p:nvCxnSpPr>
          <p:cNvPr id="12" name="Straight Connector 11">
            <a:extLst>
              <a:ext uri="{FF2B5EF4-FFF2-40B4-BE49-F238E27FC236}">
                <a16:creationId xmlns:a16="http://schemas.microsoft.com/office/drawing/2014/main" id="{361E0F18-31E8-800A-6875-67A7F8ED52E1}"/>
              </a:ext>
            </a:extLst>
          </p:cNvPr>
          <p:cNvCxnSpPr/>
          <p:nvPr/>
        </p:nvCxnSpPr>
        <p:spPr>
          <a:xfrm flipV="1">
            <a:off x="612647" y="2969158"/>
            <a:ext cx="11367447" cy="11206"/>
          </a:xfrm>
          <a:prstGeom prst="line">
            <a:avLst/>
          </a:prstGeom>
          <a:ln w="57150">
            <a:solidFill>
              <a:srgbClr val="32858E"/>
            </a:solidFill>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912C117E-1614-DD26-02FA-01B91853B4C3}"/>
              </a:ext>
            </a:extLst>
          </p:cNvPr>
          <p:cNvSpPr/>
          <p:nvPr/>
        </p:nvSpPr>
        <p:spPr>
          <a:xfrm>
            <a:off x="391886" y="425953"/>
            <a:ext cx="1257326" cy="33268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CD0716FD-0504-A326-1263-B6BF01E4E0C5}"/>
              </a:ext>
            </a:extLst>
          </p:cNvPr>
          <p:cNvPicPr>
            <a:picLocks noChangeAspect="1"/>
          </p:cNvPicPr>
          <p:nvPr/>
        </p:nvPicPr>
        <p:blipFill>
          <a:blip r:embed="rId5"/>
          <a:stretch>
            <a:fillRect/>
          </a:stretch>
        </p:blipFill>
        <p:spPr>
          <a:xfrm>
            <a:off x="78590" y="116721"/>
            <a:ext cx="2171015" cy="1115128"/>
          </a:xfrm>
          <a:prstGeom prst="rect">
            <a:avLst/>
          </a:prstGeom>
        </p:spPr>
      </p:pic>
      <p:pic>
        <p:nvPicPr>
          <p:cNvPr id="3" name="Picture 2" descr="A group of people playing football&#10;&#10;AI-generated content may be incorrect.">
            <a:extLst>
              <a:ext uri="{FF2B5EF4-FFF2-40B4-BE49-F238E27FC236}">
                <a16:creationId xmlns:a16="http://schemas.microsoft.com/office/drawing/2014/main" id="{D16B35C9-7588-B009-AC83-217E4677055D}"/>
              </a:ext>
            </a:extLst>
          </p:cNvPr>
          <p:cNvPicPr>
            <a:picLocks noChangeAspect="1"/>
          </p:cNvPicPr>
          <p:nvPr/>
        </p:nvPicPr>
        <p:blipFill>
          <a:blip r:embed="rId6"/>
          <a:stretch>
            <a:fillRect/>
          </a:stretch>
        </p:blipFill>
        <p:spPr>
          <a:xfrm>
            <a:off x="8543230" y="4078941"/>
            <a:ext cx="3790099" cy="2554942"/>
          </a:xfrm>
          <a:prstGeom prst="rect">
            <a:avLst/>
          </a:prstGeom>
        </p:spPr>
      </p:pic>
    </p:spTree>
    <p:extLst>
      <p:ext uri="{BB962C8B-B14F-4D97-AF65-F5344CB8AC3E}">
        <p14:creationId xmlns:p14="http://schemas.microsoft.com/office/powerpoint/2010/main" val="4063158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E5C32-705B-6885-2E7B-A71FB27989EC}"/>
              </a:ext>
            </a:extLst>
          </p:cNvPr>
          <p:cNvSpPr>
            <a:spLocks noGrp="1"/>
          </p:cNvSpPr>
          <p:nvPr>
            <p:ph type="title"/>
          </p:nvPr>
        </p:nvSpPr>
        <p:spPr>
          <a:xfrm>
            <a:off x="2249605" y="140877"/>
            <a:ext cx="8074609" cy="1325563"/>
          </a:xfrm>
        </p:spPr>
        <p:txBody>
          <a:bodyPr>
            <a:normAutofit/>
          </a:bodyPr>
          <a:lstStyle/>
          <a:p>
            <a:pPr algn="ctr"/>
            <a:r>
              <a:rPr lang="en-US" sz="2000" b="1">
                <a:solidFill>
                  <a:srgbClr val="32858E"/>
                </a:solidFill>
                <a:latin typeface="Aptos"/>
              </a:rPr>
              <a:t>Using the CYP’s interests to build a connection and create space/opportunities for them to spend time with others with common interests is a great way to </a:t>
            </a:r>
            <a:r>
              <a:rPr lang="en-US" sz="2000" b="1" err="1">
                <a:solidFill>
                  <a:srgbClr val="32858E"/>
                </a:solidFill>
                <a:latin typeface="Aptos"/>
              </a:rPr>
              <a:t>honour</a:t>
            </a:r>
            <a:r>
              <a:rPr lang="en-US" sz="2000" b="1">
                <a:solidFill>
                  <a:srgbClr val="32858E"/>
                </a:solidFill>
                <a:latin typeface="Aptos"/>
              </a:rPr>
              <a:t> autistic communication:</a:t>
            </a:r>
            <a:endParaRPr lang="en-US" sz="4000"/>
          </a:p>
        </p:txBody>
      </p:sp>
      <p:sp>
        <p:nvSpPr>
          <p:cNvPr id="5" name="Slide Number Placeholder 4">
            <a:extLst>
              <a:ext uri="{FF2B5EF4-FFF2-40B4-BE49-F238E27FC236}">
                <a16:creationId xmlns:a16="http://schemas.microsoft.com/office/drawing/2014/main" id="{C83770D1-2C15-7B22-2EFD-F757820D7E60}"/>
              </a:ext>
            </a:extLst>
          </p:cNvPr>
          <p:cNvSpPr>
            <a:spLocks noGrp="1"/>
          </p:cNvSpPr>
          <p:nvPr>
            <p:ph type="sldNum" sz="quarter" idx="12"/>
          </p:nvPr>
        </p:nvSpPr>
        <p:spPr/>
        <p:txBody>
          <a:bodyPr/>
          <a:lstStyle/>
          <a:p>
            <a:fld id="{B9C37460-2256-5246-AF28-CADD598097C5}" type="slidenum">
              <a:rPr lang="en-US" smtClean="0"/>
              <a:t>15</a:t>
            </a:fld>
            <a:endParaRPr lang="en-US"/>
          </a:p>
        </p:txBody>
      </p:sp>
      <p:sp>
        <p:nvSpPr>
          <p:cNvPr id="8" name="Rectangle: Rounded Corners 7">
            <a:extLst>
              <a:ext uri="{FF2B5EF4-FFF2-40B4-BE49-F238E27FC236}">
                <a16:creationId xmlns:a16="http://schemas.microsoft.com/office/drawing/2014/main" id="{BFFC4BE4-10B3-F891-8A70-2941D5207BDF}"/>
              </a:ext>
            </a:extLst>
          </p:cNvPr>
          <p:cNvSpPr/>
          <p:nvPr/>
        </p:nvSpPr>
        <p:spPr>
          <a:xfrm>
            <a:off x="6208301" y="1466440"/>
            <a:ext cx="2781244" cy="5210251"/>
          </a:xfrm>
          <a:prstGeom prst="roundRect">
            <a:avLst/>
          </a:prstGeom>
          <a:solidFill>
            <a:srgbClr val="A5D9D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b="1">
                <a:latin typeface="Aptos" panose="020B0004020202020204" pitchFamily="34" charset="0"/>
                <a:ea typeface="Calibri"/>
                <a:cs typeface="Calibri"/>
              </a:rPr>
              <a:t>Encourage social interaction through shared interests</a:t>
            </a:r>
          </a:p>
          <a:p>
            <a:pPr algn="ctr"/>
            <a:endParaRPr lang="en-GB" sz="1500">
              <a:latin typeface="Aptos" panose="020B0004020202020204" pitchFamily="34" charset="0"/>
              <a:ea typeface="Calibri"/>
              <a:cs typeface="Calibri"/>
            </a:endParaRPr>
          </a:p>
          <a:p>
            <a:pPr algn="ctr">
              <a:lnSpc>
                <a:spcPct val="100000"/>
              </a:lnSpc>
              <a:spcBef>
                <a:spcPts val="0"/>
              </a:spcBef>
            </a:pPr>
            <a:r>
              <a:rPr lang="en-GB" sz="1500">
                <a:latin typeface="Aptos" panose="020B0004020202020204" pitchFamily="34" charset="0"/>
                <a:ea typeface="Calibri"/>
                <a:cs typeface="Calibri"/>
              </a:rPr>
              <a:t>Help children to find others with similar interests or activities related to their interest if they’d like that – friendships may grow with like-minded people.</a:t>
            </a:r>
          </a:p>
          <a:p>
            <a:pPr algn="ctr">
              <a:lnSpc>
                <a:spcPct val="100000"/>
              </a:lnSpc>
              <a:spcBef>
                <a:spcPts val="0"/>
              </a:spcBef>
            </a:pPr>
            <a:endParaRPr lang="en-US" sz="1500">
              <a:latin typeface="Aptos" panose="020B0004020202020204" pitchFamily="34" charset="0"/>
              <a:ea typeface="Calibri"/>
              <a:cs typeface="Calibri"/>
            </a:endParaRPr>
          </a:p>
          <a:p>
            <a:pPr algn="ctr">
              <a:lnSpc>
                <a:spcPct val="100000"/>
              </a:lnSpc>
              <a:spcBef>
                <a:spcPts val="0"/>
              </a:spcBef>
            </a:pPr>
            <a:r>
              <a:rPr lang="en-GB" sz="1500">
                <a:latin typeface="Aptos" panose="020B0004020202020204" pitchFamily="34" charset="0"/>
                <a:ea typeface="Calibri"/>
                <a:cs typeface="Calibri"/>
              </a:rPr>
              <a:t>Develop lunchtime clubs around interests or even online clubs. It is great to just be part of a club for fun but they can also include a focus on teaching others about their interest/sharing their knowledge/showing something they have made etc.</a:t>
            </a:r>
            <a:endParaRPr lang="en-US" sz="1500">
              <a:latin typeface="Aptos" panose="020B0004020202020204" pitchFamily="34" charset="0"/>
              <a:ea typeface="Calibri"/>
              <a:cs typeface="Calibri"/>
            </a:endParaRPr>
          </a:p>
          <a:p>
            <a:pPr algn="ctr"/>
            <a:endParaRPr lang="en-GB" sz="1600">
              <a:latin typeface="Aptos" panose="020B0004020202020204" pitchFamily="34" charset="0"/>
            </a:endParaRPr>
          </a:p>
        </p:txBody>
      </p:sp>
      <p:sp>
        <p:nvSpPr>
          <p:cNvPr id="9" name="Rectangle: Rounded Corners 8">
            <a:extLst>
              <a:ext uri="{FF2B5EF4-FFF2-40B4-BE49-F238E27FC236}">
                <a16:creationId xmlns:a16="http://schemas.microsoft.com/office/drawing/2014/main" id="{25B79FAE-AAC5-C1E5-4143-89A6D8AC5E72}"/>
              </a:ext>
            </a:extLst>
          </p:cNvPr>
          <p:cNvSpPr/>
          <p:nvPr/>
        </p:nvSpPr>
        <p:spPr>
          <a:xfrm>
            <a:off x="3154557" y="1466440"/>
            <a:ext cx="2781675" cy="5210251"/>
          </a:xfrm>
          <a:prstGeom prst="roundRect">
            <a:avLst/>
          </a:prstGeom>
          <a:solidFill>
            <a:srgbClr val="42B0B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b="1">
                <a:latin typeface="Aptos" panose="020B0004020202020204" pitchFamily="34" charset="0"/>
                <a:ea typeface="Calibri"/>
                <a:cs typeface="Calibri"/>
              </a:rPr>
              <a:t>Use interests as Learning tools</a:t>
            </a:r>
          </a:p>
          <a:p>
            <a:pPr algn="ctr"/>
            <a:endParaRPr lang="en-GB" sz="1600">
              <a:latin typeface="Aptos" panose="020B0004020202020204" pitchFamily="34" charset="0"/>
              <a:ea typeface="Calibri"/>
              <a:cs typeface="Calibri"/>
            </a:endParaRPr>
          </a:p>
          <a:p>
            <a:pPr algn="ctr">
              <a:lnSpc>
                <a:spcPct val="100000"/>
              </a:lnSpc>
              <a:spcBef>
                <a:spcPts val="0"/>
              </a:spcBef>
            </a:pPr>
            <a:r>
              <a:rPr lang="en-GB" sz="1500">
                <a:latin typeface="Aptos" panose="020B0004020202020204" pitchFamily="34" charset="0"/>
                <a:ea typeface="Calibri"/>
                <a:cs typeface="Calibri"/>
              </a:rPr>
              <a:t>Brilliance can often be found within interests – they light up a person's brain with huge passion as they absolutely love them so it makes sense to try to incorporate them into classroom learning.</a:t>
            </a:r>
          </a:p>
          <a:p>
            <a:pPr algn="ctr">
              <a:lnSpc>
                <a:spcPct val="100000"/>
              </a:lnSpc>
              <a:spcBef>
                <a:spcPts val="0"/>
              </a:spcBef>
            </a:pPr>
            <a:endParaRPr lang="en-GB" sz="1500">
              <a:latin typeface="Aptos" panose="020B0004020202020204" pitchFamily="34" charset="0"/>
              <a:ea typeface="Calibri"/>
              <a:cs typeface="Calibri"/>
            </a:endParaRPr>
          </a:p>
          <a:p>
            <a:pPr algn="ctr">
              <a:lnSpc>
                <a:spcPct val="100000"/>
              </a:lnSpc>
              <a:spcBef>
                <a:spcPts val="0"/>
              </a:spcBef>
            </a:pPr>
            <a:r>
              <a:rPr lang="en-GB" sz="1500">
                <a:latin typeface="Aptos" panose="020B0004020202020204" pitchFamily="34" charset="0"/>
                <a:ea typeface="Calibri"/>
                <a:cs typeface="Calibri"/>
              </a:rPr>
              <a:t>When children are doing something related to their special interest they can show great ability to focus on it, they may notice details that others may not as they look at in through their autistic lens.</a:t>
            </a:r>
            <a:endParaRPr lang="en-US" sz="1500">
              <a:latin typeface="Aptos" panose="020B0004020202020204" pitchFamily="34" charset="0"/>
              <a:ea typeface="Calibri"/>
              <a:cs typeface="Calibri"/>
            </a:endParaRPr>
          </a:p>
          <a:p>
            <a:pPr algn="ctr"/>
            <a:endParaRPr lang="en-GB">
              <a:solidFill>
                <a:schemeClr val="bg1"/>
              </a:solidFill>
              <a:latin typeface="Aptos" panose="020B0004020202020204" pitchFamily="34" charset="0"/>
              <a:ea typeface="Calibri"/>
              <a:cs typeface="Calibri"/>
            </a:endParaRPr>
          </a:p>
        </p:txBody>
      </p:sp>
      <p:sp>
        <p:nvSpPr>
          <p:cNvPr id="10" name="Rectangle: Rounded Corners 9">
            <a:extLst>
              <a:ext uri="{FF2B5EF4-FFF2-40B4-BE49-F238E27FC236}">
                <a16:creationId xmlns:a16="http://schemas.microsoft.com/office/drawing/2014/main" id="{B5B51E02-85AF-1B3F-DA6E-B84ACB6ABCF3}"/>
              </a:ext>
            </a:extLst>
          </p:cNvPr>
          <p:cNvSpPr/>
          <p:nvPr/>
        </p:nvSpPr>
        <p:spPr>
          <a:xfrm>
            <a:off x="100813" y="1477636"/>
            <a:ext cx="2781675" cy="5244129"/>
          </a:xfrm>
          <a:prstGeom prst="roundRect">
            <a:avLst/>
          </a:prstGeom>
          <a:solidFill>
            <a:srgbClr val="3285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latin typeface="Aptos" panose="020B0004020202020204" pitchFamily="34" charset="0"/>
              </a:rPr>
              <a:t>Validate and show interest</a:t>
            </a:r>
          </a:p>
          <a:p>
            <a:pPr algn="ctr"/>
            <a:endParaRPr lang="en-GB" sz="1000" b="1">
              <a:latin typeface="Aptos" panose="020B0004020202020204" pitchFamily="34" charset="0"/>
            </a:endParaRPr>
          </a:p>
          <a:p>
            <a:pPr algn="ctr">
              <a:lnSpc>
                <a:spcPct val="100000"/>
              </a:lnSpc>
              <a:spcBef>
                <a:spcPts val="0"/>
              </a:spcBef>
            </a:pPr>
            <a:r>
              <a:rPr lang="en-GB" sz="1500">
                <a:latin typeface="Aptos" panose="020B0004020202020204" pitchFamily="34" charset="0"/>
                <a:ea typeface="Calibri"/>
                <a:cs typeface="Calibri"/>
              </a:rPr>
              <a:t>Respect their passion; connect with them through their interest - play alongside them or with them if that is ok with them; make encouraging comments such as, ‘you have such great ideas’; ‘you know so many interesting facts about that’; ‘I love talking to you about this’.</a:t>
            </a:r>
          </a:p>
          <a:p>
            <a:pPr algn="ctr">
              <a:lnSpc>
                <a:spcPct val="100000"/>
              </a:lnSpc>
              <a:spcBef>
                <a:spcPts val="0"/>
              </a:spcBef>
            </a:pPr>
            <a:endParaRPr lang="en-US" sz="1000">
              <a:latin typeface="Aptos" panose="020B0004020202020204" pitchFamily="34" charset="0"/>
              <a:ea typeface="Calibri"/>
              <a:cs typeface="Calibri"/>
            </a:endParaRPr>
          </a:p>
          <a:p>
            <a:pPr algn="ctr">
              <a:lnSpc>
                <a:spcPct val="100000"/>
              </a:lnSpc>
              <a:spcBef>
                <a:spcPts val="0"/>
              </a:spcBef>
            </a:pPr>
            <a:r>
              <a:rPr lang="en-GB" sz="1500">
                <a:latin typeface="Aptos" panose="020B0004020202020204" pitchFamily="34" charset="0"/>
                <a:ea typeface="Calibri"/>
                <a:cs typeface="Calibri"/>
              </a:rPr>
              <a:t>Interests are valuable – </a:t>
            </a:r>
            <a:r>
              <a:rPr lang="en-GB" sz="1500" b="1">
                <a:latin typeface="Aptos" panose="020B0004020202020204" pitchFamily="34" charset="0"/>
                <a:ea typeface="Calibri"/>
                <a:cs typeface="Calibri"/>
              </a:rPr>
              <a:t>make sure each child knows that their interests are part of their identity </a:t>
            </a:r>
            <a:r>
              <a:rPr lang="en-GB" sz="1500">
                <a:latin typeface="Aptos" panose="020B0004020202020204" pitchFamily="34" charset="0"/>
                <a:ea typeface="Calibri"/>
                <a:cs typeface="Calibri"/>
              </a:rPr>
              <a:t>– they give joy, contentment and comfort.</a:t>
            </a:r>
            <a:endParaRPr lang="en-US" sz="1500">
              <a:latin typeface="Aptos" panose="020B0004020202020204" pitchFamily="34" charset="0"/>
              <a:ea typeface="Calibri"/>
              <a:cs typeface="Calibri"/>
            </a:endParaRPr>
          </a:p>
          <a:p>
            <a:pPr algn="ctr"/>
            <a:endParaRPr lang="en-GB">
              <a:latin typeface="Aptos" panose="020B0004020202020204" pitchFamily="34" charset="0"/>
            </a:endParaRPr>
          </a:p>
        </p:txBody>
      </p:sp>
      <p:pic>
        <p:nvPicPr>
          <p:cNvPr id="13" name="Picture 12" descr="A person holding a football ball&#10;&#10;AI-generated content may be incorrect.">
            <a:extLst>
              <a:ext uri="{FF2B5EF4-FFF2-40B4-BE49-F238E27FC236}">
                <a16:creationId xmlns:a16="http://schemas.microsoft.com/office/drawing/2014/main" id="{38E95A72-B528-4FEB-5FA4-CA19E1D7E5F3}"/>
              </a:ext>
            </a:extLst>
          </p:cNvPr>
          <p:cNvPicPr>
            <a:picLocks noChangeAspect="1"/>
          </p:cNvPicPr>
          <p:nvPr/>
        </p:nvPicPr>
        <p:blipFill>
          <a:blip r:embed="rId3"/>
          <a:stretch>
            <a:fillRect/>
          </a:stretch>
        </p:blipFill>
        <p:spPr>
          <a:xfrm>
            <a:off x="2647394" y="5021727"/>
            <a:ext cx="839886" cy="1711234"/>
          </a:xfrm>
          <a:prstGeom prst="rect">
            <a:avLst/>
          </a:prstGeom>
        </p:spPr>
      </p:pic>
      <p:sp>
        <p:nvSpPr>
          <p:cNvPr id="14" name="Rectangle: Rounded Corners 13">
            <a:extLst>
              <a:ext uri="{FF2B5EF4-FFF2-40B4-BE49-F238E27FC236}">
                <a16:creationId xmlns:a16="http://schemas.microsoft.com/office/drawing/2014/main" id="{4233D54E-CFFA-F224-B8A7-8C84A4E36D6A}"/>
              </a:ext>
            </a:extLst>
          </p:cNvPr>
          <p:cNvSpPr/>
          <p:nvPr/>
        </p:nvSpPr>
        <p:spPr>
          <a:xfrm>
            <a:off x="9289965" y="1475616"/>
            <a:ext cx="2743200" cy="5210251"/>
          </a:xfrm>
          <a:prstGeom prst="roundRect">
            <a:avLst/>
          </a:prstGeom>
          <a:solidFill>
            <a:srgbClr val="A5D9D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100000"/>
              </a:lnSpc>
              <a:spcBef>
                <a:spcPts val="0"/>
              </a:spcBef>
            </a:pPr>
            <a:endParaRPr lang="en-GB" sz="1600">
              <a:latin typeface="Aptos" panose="020B0004020202020204" pitchFamily="34" charset="0"/>
              <a:ea typeface="Calibri"/>
              <a:cs typeface="Calibri"/>
            </a:endParaRPr>
          </a:p>
          <a:p>
            <a:pPr algn="ctr"/>
            <a:r>
              <a:rPr lang="en-GB" sz="1600" b="1">
                <a:latin typeface="Aptos" panose="020B0004020202020204" pitchFamily="34" charset="0"/>
                <a:ea typeface="Calibri"/>
                <a:cs typeface="Calibri"/>
              </a:rPr>
              <a:t>Balance engagement with flexibility </a:t>
            </a:r>
          </a:p>
          <a:p>
            <a:pPr algn="ctr"/>
            <a:endParaRPr lang="en-GB" sz="1600">
              <a:latin typeface="Aptos" panose="020B0004020202020204" pitchFamily="34" charset="0"/>
              <a:ea typeface="Calibri"/>
              <a:cs typeface="Calibri"/>
            </a:endParaRPr>
          </a:p>
          <a:p>
            <a:pPr algn="ctr">
              <a:lnSpc>
                <a:spcPct val="100000"/>
              </a:lnSpc>
              <a:spcBef>
                <a:spcPts val="0"/>
              </a:spcBef>
            </a:pPr>
            <a:r>
              <a:rPr lang="en-GB" sz="1500">
                <a:latin typeface="Aptos" panose="020B0004020202020204" pitchFamily="34" charset="0"/>
                <a:ea typeface="Calibri"/>
                <a:cs typeface="Calibri"/>
              </a:rPr>
              <a:t>Incorporate their interest in their day but encourage other activities where possible, perhaps something related but slightly different could become another interest.</a:t>
            </a:r>
          </a:p>
          <a:p>
            <a:pPr algn="ctr">
              <a:lnSpc>
                <a:spcPct val="100000"/>
              </a:lnSpc>
              <a:spcBef>
                <a:spcPts val="0"/>
              </a:spcBef>
            </a:pPr>
            <a:endParaRPr lang="en-GB" sz="1500">
              <a:latin typeface="Aptos" panose="020B0004020202020204" pitchFamily="34" charset="0"/>
              <a:ea typeface="Calibri"/>
              <a:cs typeface="Calibri"/>
            </a:endParaRPr>
          </a:p>
          <a:p>
            <a:pPr algn="ctr">
              <a:lnSpc>
                <a:spcPct val="100000"/>
              </a:lnSpc>
              <a:spcBef>
                <a:spcPts val="0"/>
              </a:spcBef>
            </a:pPr>
            <a:endParaRPr lang="en-GB" sz="1500">
              <a:latin typeface="Aptos" panose="020B0004020202020204" pitchFamily="34" charset="0"/>
              <a:ea typeface="Calibri"/>
              <a:cs typeface="Calibri"/>
            </a:endParaRPr>
          </a:p>
          <a:p>
            <a:pPr algn="ctr">
              <a:lnSpc>
                <a:spcPct val="100000"/>
              </a:lnSpc>
              <a:spcBef>
                <a:spcPts val="0"/>
              </a:spcBef>
            </a:pPr>
            <a:endParaRPr lang="en-GB" sz="1500">
              <a:latin typeface="Aptos" panose="020B0004020202020204" pitchFamily="34" charset="0"/>
              <a:ea typeface="Calibri"/>
              <a:cs typeface="Calibri"/>
            </a:endParaRPr>
          </a:p>
          <a:p>
            <a:pPr algn="ctr">
              <a:lnSpc>
                <a:spcPct val="100000"/>
              </a:lnSpc>
              <a:spcBef>
                <a:spcPts val="0"/>
              </a:spcBef>
            </a:pPr>
            <a:endParaRPr lang="en-GB" sz="1500">
              <a:latin typeface="Aptos" panose="020B0004020202020204" pitchFamily="34" charset="0"/>
              <a:ea typeface="Calibri"/>
              <a:cs typeface="Calibri"/>
            </a:endParaRPr>
          </a:p>
          <a:p>
            <a:pPr algn="ctr">
              <a:lnSpc>
                <a:spcPct val="100000"/>
              </a:lnSpc>
              <a:spcBef>
                <a:spcPts val="0"/>
              </a:spcBef>
            </a:pPr>
            <a:endParaRPr lang="en-GB" sz="1500">
              <a:latin typeface="Aptos" panose="020B0004020202020204" pitchFamily="34" charset="0"/>
              <a:ea typeface="Calibri"/>
              <a:cs typeface="Calibri"/>
            </a:endParaRPr>
          </a:p>
          <a:p>
            <a:pPr algn="ctr">
              <a:lnSpc>
                <a:spcPct val="100000"/>
              </a:lnSpc>
              <a:spcBef>
                <a:spcPts val="0"/>
              </a:spcBef>
            </a:pPr>
            <a:endParaRPr lang="en-GB" sz="1500">
              <a:latin typeface="Aptos" panose="020B0004020202020204" pitchFamily="34" charset="0"/>
              <a:ea typeface="Calibri"/>
              <a:cs typeface="Calibri"/>
            </a:endParaRPr>
          </a:p>
          <a:p>
            <a:pPr algn="ctr">
              <a:lnSpc>
                <a:spcPct val="100000"/>
              </a:lnSpc>
              <a:spcBef>
                <a:spcPts val="0"/>
              </a:spcBef>
            </a:pPr>
            <a:endParaRPr lang="en-GB" sz="1500">
              <a:latin typeface="Aptos" panose="020B0004020202020204" pitchFamily="34" charset="0"/>
              <a:ea typeface="Calibri"/>
              <a:cs typeface="Calibri"/>
            </a:endParaRPr>
          </a:p>
          <a:p>
            <a:pPr algn="ctr">
              <a:lnSpc>
                <a:spcPct val="100000"/>
              </a:lnSpc>
              <a:spcBef>
                <a:spcPts val="0"/>
              </a:spcBef>
            </a:pPr>
            <a:endParaRPr lang="en-GB" sz="1500">
              <a:latin typeface="Aptos" panose="020B0004020202020204" pitchFamily="34" charset="0"/>
              <a:ea typeface="Calibri"/>
              <a:cs typeface="Calibri"/>
            </a:endParaRPr>
          </a:p>
          <a:p>
            <a:pPr algn="ctr">
              <a:lnSpc>
                <a:spcPct val="100000"/>
              </a:lnSpc>
              <a:spcBef>
                <a:spcPts val="0"/>
              </a:spcBef>
            </a:pPr>
            <a:endParaRPr lang="en-GB" sz="1500">
              <a:latin typeface="Aptos" panose="020B0004020202020204" pitchFamily="34" charset="0"/>
              <a:ea typeface="Calibri"/>
              <a:cs typeface="Calibri"/>
            </a:endParaRPr>
          </a:p>
          <a:p>
            <a:pPr algn="ctr">
              <a:lnSpc>
                <a:spcPct val="100000"/>
              </a:lnSpc>
              <a:spcBef>
                <a:spcPts val="0"/>
              </a:spcBef>
            </a:pPr>
            <a:endParaRPr lang="en-GB" sz="1500">
              <a:latin typeface="Aptos" panose="020B0004020202020204" pitchFamily="34" charset="0"/>
              <a:ea typeface="Calibri"/>
              <a:cs typeface="Calibri"/>
            </a:endParaRPr>
          </a:p>
          <a:p>
            <a:pPr algn="ctr">
              <a:lnSpc>
                <a:spcPct val="100000"/>
              </a:lnSpc>
              <a:spcBef>
                <a:spcPts val="0"/>
              </a:spcBef>
            </a:pPr>
            <a:endParaRPr lang="en-US" sz="1500">
              <a:latin typeface="Aptos" panose="020B0004020202020204" pitchFamily="34" charset="0"/>
              <a:ea typeface="Calibri"/>
              <a:cs typeface="Calibri"/>
            </a:endParaRPr>
          </a:p>
          <a:p>
            <a:pPr algn="ctr"/>
            <a:endParaRPr lang="en-GB" sz="1600">
              <a:latin typeface="Aptos" panose="020B0004020202020204" pitchFamily="34" charset="0"/>
            </a:endParaRPr>
          </a:p>
        </p:txBody>
      </p:sp>
      <p:pic>
        <p:nvPicPr>
          <p:cNvPr id="6" name="Picture 5">
            <a:extLst>
              <a:ext uri="{FF2B5EF4-FFF2-40B4-BE49-F238E27FC236}">
                <a16:creationId xmlns:a16="http://schemas.microsoft.com/office/drawing/2014/main" id="{C8843CC5-526E-235E-C6E5-EB48C936A697}"/>
              </a:ext>
            </a:extLst>
          </p:cNvPr>
          <p:cNvPicPr>
            <a:picLocks noChangeAspect="1"/>
          </p:cNvPicPr>
          <p:nvPr/>
        </p:nvPicPr>
        <p:blipFill>
          <a:blip r:embed="rId4"/>
          <a:stretch>
            <a:fillRect/>
          </a:stretch>
        </p:blipFill>
        <p:spPr>
          <a:xfrm>
            <a:off x="9174394" y="4261326"/>
            <a:ext cx="3151234" cy="2059416"/>
          </a:xfrm>
          <a:prstGeom prst="rect">
            <a:avLst/>
          </a:prstGeom>
        </p:spPr>
      </p:pic>
      <p:pic>
        <p:nvPicPr>
          <p:cNvPr id="3" name="Picture 2">
            <a:extLst>
              <a:ext uri="{FF2B5EF4-FFF2-40B4-BE49-F238E27FC236}">
                <a16:creationId xmlns:a16="http://schemas.microsoft.com/office/drawing/2014/main" id="{262765CB-C23B-BD69-236E-B23095758872}"/>
              </a:ext>
            </a:extLst>
          </p:cNvPr>
          <p:cNvPicPr>
            <a:picLocks noChangeAspect="1"/>
          </p:cNvPicPr>
          <p:nvPr/>
        </p:nvPicPr>
        <p:blipFill>
          <a:blip r:embed="rId5"/>
          <a:stretch>
            <a:fillRect/>
          </a:stretch>
        </p:blipFill>
        <p:spPr>
          <a:xfrm>
            <a:off x="10674350" y="425953"/>
            <a:ext cx="1151890" cy="505167"/>
          </a:xfrm>
          <a:prstGeom prst="rect">
            <a:avLst/>
          </a:prstGeom>
        </p:spPr>
      </p:pic>
      <p:sp>
        <p:nvSpPr>
          <p:cNvPr id="4" name="Rectangle: Rounded Corners 3">
            <a:extLst>
              <a:ext uri="{FF2B5EF4-FFF2-40B4-BE49-F238E27FC236}">
                <a16:creationId xmlns:a16="http://schemas.microsoft.com/office/drawing/2014/main" id="{B69504D2-BB51-A74D-AB4E-D4436D200669}"/>
              </a:ext>
            </a:extLst>
          </p:cNvPr>
          <p:cNvSpPr/>
          <p:nvPr/>
        </p:nvSpPr>
        <p:spPr>
          <a:xfrm>
            <a:off x="391886" y="425953"/>
            <a:ext cx="1257326" cy="33268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C30D1731-12D1-F267-0942-17DA7A056209}"/>
              </a:ext>
            </a:extLst>
          </p:cNvPr>
          <p:cNvPicPr>
            <a:picLocks noChangeAspect="1"/>
          </p:cNvPicPr>
          <p:nvPr/>
        </p:nvPicPr>
        <p:blipFill>
          <a:blip r:embed="rId6"/>
          <a:stretch>
            <a:fillRect/>
          </a:stretch>
        </p:blipFill>
        <p:spPr>
          <a:xfrm>
            <a:off x="78590" y="116721"/>
            <a:ext cx="2171015" cy="1115128"/>
          </a:xfrm>
          <a:prstGeom prst="rect">
            <a:avLst/>
          </a:prstGeom>
        </p:spPr>
      </p:pic>
    </p:spTree>
    <p:extLst>
      <p:ext uri="{BB962C8B-B14F-4D97-AF65-F5344CB8AC3E}">
        <p14:creationId xmlns:p14="http://schemas.microsoft.com/office/powerpoint/2010/main" val="1944843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0C831-E5AB-5C8C-8853-439EEBEE3B85}"/>
              </a:ext>
            </a:extLst>
          </p:cNvPr>
          <p:cNvSpPr>
            <a:spLocks noGrp="1"/>
          </p:cNvSpPr>
          <p:nvPr>
            <p:ph type="title"/>
          </p:nvPr>
        </p:nvSpPr>
        <p:spPr>
          <a:xfrm>
            <a:off x="838200" y="0"/>
            <a:ext cx="10515600" cy="1325563"/>
          </a:xfrm>
        </p:spPr>
        <p:txBody>
          <a:bodyPr/>
          <a:lstStyle/>
          <a:p>
            <a:pPr algn="ctr"/>
            <a:r>
              <a:rPr lang="en-GB" b="1">
                <a:solidFill>
                  <a:srgbClr val="00A2BC"/>
                </a:solidFill>
                <a:latin typeface="Aptos" panose="020B0004020202020204" pitchFamily="34" charset="0"/>
              </a:rPr>
              <a:t>Being Aware of Masking</a:t>
            </a:r>
            <a:endParaRPr lang="en-GB">
              <a:latin typeface="Aptos" panose="020B0004020202020204" pitchFamily="34" charset="0"/>
            </a:endParaRPr>
          </a:p>
        </p:txBody>
      </p:sp>
      <p:sp>
        <p:nvSpPr>
          <p:cNvPr id="6" name="TextBox 5">
            <a:extLst>
              <a:ext uri="{FF2B5EF4-FFF2-40B4-BE49-F238E27FC236}">
                <a16:creationId xmlns:a16="http://schemas.microsoft.com/office/drawing/2014/main" id="{8B561E57-9F12-23BA-1599-2E26229917C5}"/>
              </a:ext>
            </a:extLst>
          </p:cNvPr>
          <p:cNvSpPr txBox="1"/>
          <p:nvPr/>
        </p:nvSpPr>
        <p:spPr>
          <a:xfrm>
            <a:off x="731134" y="5316695"/>
            <a:ext cx="10729732" cy="1447191"/>
          </a:xfrm>
          <a:prstGeom prst="rect">
            <a:avLst/>
          </a:prstGeom>
          <a:noFill/>
        </p:spPr>
        <p:txBody>
          <a:bodyPr wrap="square">
            <a:spAutoFit/>
          </a:bodyPr>
          <a:lstStyle/>
          <a:p>
            <a:pPr lvl="0" algn="ctr">
              <a:lnSpc>
                <a:spcPct val="115000"/>
              </a:lnSpc>
              <a:spcAft>
                <a:spcPts val="1000"/>
              </a:spcAft>
            </a:pPr>
            <a:r>
              <a:rPr lang="en-GB" sz="1400" b="1">
                <a:solidFill>
                  <a:srgbClr val="5EBCC6"/>
                </a:solidFill>
                <a:effectLst/>
                <a:latin typeface="Aptos" panose="020B0004020202020204" pitchFamily="34" charset="0"/>
                <a:ea typeface="Calibri" panose="020F0502020204030204" pitchFamily="34" charset="0"/>
                <a:cs typeface="Times New Roman" panose="02020603050405020304" pitchFamily="18" charset="0"/>
              </a:rPr>
              <a:t>YP Report </a:t>
            </a:r>
            <a:r>
              <a:rPr lang="en-GB" sz="1400" b="1">
                <a:solidFill>
                  <a:srgbClr val="5EBCC6"/>
                </a:solidFill>
                <a:latin typeface="Aptos" panose="020B0004020202020204" pitchFamily="34" charset="0"/>
                <a:ea typeface="Calibri" panose="020F0502020204030204" pitchFamily="34" charset="0"/>
                <a:cs typeface="Times New Roman" panose="02020603050405020304" pitchFamily="18" charset="0"/>
              </a:rPr>
              <a:t>Example: </a:t>
            </a:r>
          </a:p>
          <a:p>
            <a:pPr lvl="0" algn="ctr">
              <a:lnSpc>
                <a:spcPct val="115000"/>
              </a:lnSpc>
              <a:spcAft>
                <a:spcPts val="1000"/>
              </a:spcAft>
            </a:pPr>
            <a:r>
              <a:rPr lang="en-GB" sz="1400" i="1">
                <a:solidFill>
                  <a:srgbClr val="5EBCC6"/>
                </a:solidFill>
                <a:effectLst/>
                <a:latin typeface="Aptos" panose="020B0004020202020204" pitchFamily="34" charset="0"/>
                <a:ea typeface="Calibri" panose="020F0502020204030204" pitchFamily="34" charset="0"/>
                <a:cs typeface="Times New Roman" panose="02020603050405020304" pitchFamily="18" charset="0"/>
              </a:rPr>
              <a:t>“At times, you might feel that you have to ‘mask’ your communication preferences, or ‘prepare’ to communicate a certain way in social situations (e.g. talk and use eye contact and gesture that doesn’t come naturally to you or talk about things that don’t interest you) in order to fit in with a group or to maintain friendships and relationships. This is likely to be tiring for you and you may need to ensure you have time by yourself afterwards.”</a:t>
            </a:r>
          </a:p>
        </p:txBody>
      </p:sp>
      <p:sp>
        <p:nvSpPr>
          <p:cNvPr id="21" name="Rectangle: Rounded Corners 20">
            <a:extLst>
              <a:ext uri="{FF2B5EF4-FFF2-40B4-BE49-F238E27FC236}">
                <a16:creationId xmlns:a16="http://schemas.microsoft.com/office/drawing/2014/main" id="{8D074ABB-2F85-3827-0398-46DA04C1EA06}"/>
              </a:ext>
            </a:extLst>
          </p:cNvPr>
          <p:cNvSpPr/>
          <p:nvPr/>
        </p:nvSpPr>
        <p:spPr>
          <a:xfrm>
            <a:off x="615778" y="1148316"/>
            <a:ext cx="10515599" cy="1817205"/>
          </a:xfrm>
          <a:prstGeom prst="roundRect">
            <a:avLst/>
          </a:prstGeom>
          <a:solidFill>
            <a:srgbClr val="A5D9D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b="1">
                <a:solidFill>
                  <a:schemeClr val="tx1"/>
                </a:solidFill>
                <a:latin typeface="Aptos" panose="020B0004020202020204" pitchFamily="34" charset="0"/>
                <a:ea typeface="Calibri"/>
                <a:cs typeface="Calibri"/>
              </a:rPr>
              <a:t>What is Masking?</a:t>
            </a:r>
            <a:endParaRPr lang="en-GB" sz="1500">
              <a:solidFill>
                <a:schemeClr val="tx1"/>
              </a:solidFill>
              <a:latin typeface="Aptos" panose="020B0004020202020204" pitchFamily="34" charset="0"/>
              <a:ea typeface="Calibri"/>
              <a:cs typeface="Calibri"/>
            </a:endParaRPr>
          </a:p>
          <a:p>
            <a:pPr algn="ctr">
              <a:lnSpc>
                <a:spcPct val="100000"/>
              </a:lnSpc>
              <a:spcBef>
                <a:spcPts val="0"/>
              </a:spcBef>
            </a:pPr>
            <a:r>
              <a:rPr lang="en-GB" sz="1600">
                <a:solidFill>
                  <a:schemeClr val="tx1"/>
                </a:solidFill>
                <a:latin typeface="Aptos" panose="020B0004020202020204" pitchFamily="34" charset="0"/>
              </a:rPr>
              <a:t>“Autistic masking involves the autistic person covering up how they are actually feeling. They may hide how they are feeling about the world around them, their preferences, and their reactions to sensory issues, communication or social experiences (also referred to as ‘autistic traits’).” (NAIT, 2022)</a:t>
            </a:r>
          </a:p>
          <a:p>
            <a:pPr algn="ctr">
              <a:lnSpc>
                <a:spcPct val="100000"/>
              </a:lnSpc>
              <a:spcBef>
                <a:spcPts val="0"/>
              </a:spcBef>
            </a:pPr>
            <a:endParaRPr lang="en-GB" sz="1600">
              <a:solidFill>
                <a:schemeClr val="tx1"/>
              </a:solidFill>
              <a:latin typeface="Aptos" panose="020B0004020202020204" pitchFamily="34" charset="0"/>
            </a:endParaRPr>
          </a:p>
          <a:p>
            <a:pPr algn="ctr">
              <a:lnSpc>
                <a:spcPct val="100000"/>
              </a:lnSpc>
              <a:spcBef>
                <a:spcPts val="0"/>
              </a:spcBef>
            </a:pPr>
            <a:r>
              <a:rPr lang="en-GB" sz="1600">
                <a:solidFill>
                  <a:schemeClr val="tx1"/>
                </a:solidFill>
                <a:latin typeface="Aptos" panose="020B0004020202020204" pitchFamily="34" charset="0"/>
              </a:rPr>
              <a:t>LINK: </a:t>
            </a:r>
            <a:r>
              <a:rPr lang="en-GB" sz="1600">
                <a:latin typeface="Aptos" panose="020B0004020202020204" pitchFamily="34" charset="0"/>
                <a:ea typeface="+mn-lt"/>
                <a:cs typeface="+mn-lt"/>
                <a:hlinkClick r:id="rId3"/>
              </a:rPr>
              <a:t>Masking and camouflaging: a 1 minute guide about autism -Children and Family Health Devon</a:t>
            </a:r>
            <a:endParaRPr lang="en-GB" sz="1600">
              <a:solidFill>
                <a:schemeClr val="tx1"/>
              </a:solidFill>
              <a:latin typeface="Aptos" panose="020B0004020202020204" pitchFamily="34" charset="0"/>
              <a:ea typeface="Calibri"/>
              <a:cs typeface="Calibri"/>
            </a:endParaRPr>
          </a:p>
          <a:p>
            <a:pPr algn="ctr">
              <a:lnSpc>
                <a:spcPct val="100000"/>
              </a:lnSpc>
              <a:spcBef>
                <a:spcPts val="0"/>
              </a:spcBef>
            </a:pPr>
            <a:endParaRPr lang="en-GB" sz="1500">
              <a:solidFill>
                <a:schemeClr val="tx1"/>
              </a:solidFill>
              <a:latin typeface="Aptos" panose="020B0004020202020204" pitchFamily="34" charset="0"/>
              <a:ea typeface="Calibri"/>
              <a:cs typeface="Calibri"/>
            </a:endParaRPr>
          </a:p>
        </p:txBody>
      </p:sp>
      <p:sp>
        <p:nvSpPr>
          <p:cNvPr id="23" name="Rectangle: Rounded Corners 22">
            <a:extLst>
              <a:ext uri="{FF2B5EF4-FFF2-40B4-BE49-F238E27FC236}">
                <a16:creationId xmlns:a16="http://schemas.microsoft.com/office/drawing/2014/main" id="{28776306-DDDB-DC30-2A27-3414622DBE4B}"/>
              </a:ext>
            </a:extLst>
          </p:cNvPr>
          <p:cNvSpPr/>
          <p:nvPr/>
        </p:nvSpPr>
        <p:spPr>
          <a:xfrm>
            <a:off x="102438" y="3524855"/>
            <a:ext cx="1855255" cy="1580288"/>
          </a:xfrm>
          <a:prstGeom prst="roundRect">
            <a:avLst/>
          </a:prstGeom>
          <a:solidFill>
            <a:schemeClr val="bg1"/>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a:solidFill>
                  <a:srgbClr val="32858E"/>
                </a:solidFill>
                <a:latin typeface="Aptos" panose="020B0004020202020204" pitchFamily="34" charset="0"/>
                <a:ea typeface="Calibri"/>
                <a:cs typeface="Calibri"/>
              </a:rPr>
              <a:t>Using eye contact when it feels uncomfortable or distracting.</a:t>
            </a:r>
          </a:p>
          <a:p>
            <a:pPr algn="ctr"/>
            <a:r>
              <a:rPr lang="en-GB" sz="1100" b="1">
                <a:solidFill>
                  <a:srgbClr val="32858E"/>
                </a:solidFill>
                <a:latin typeface="Aptos" panose="020B0004020202020204" pitchFamily="34" charset="0"/>
                <a:ea typeface="Calibri"/>
                <a:cs typeface="Calibri"/>
              </a:rPr>
              <a:t>and/or</a:t>
            </a:r>
          </a:p>
          <a:p>
            <a:pPr algn="ctr"/>
            <a:r>
              <a:rPr lang="en-GB" sz="1200">
                <a:solidFill>
                  <a:srgbClr val="32858E"/>
                </a:solidFill>
                <a:latin typeface="Aptos" panose="020B0004020202020204" pitchFamily="34" charset="0"/>
                <a:ea typeface="Calibri"/>
                <a:cs typeface="Calibri"/>
              </a:rPr>
              <a:t>Spending lots of time thinking about how much eye contact you’re using.</a:t>
            </a:r>
          </a:p>
        </p:txBody>
      </p:sp>
      <p:sp>
        <p:nvSpPr>
          <p:cNvPr id="24" name="Rectangle: Rounded Corners 23">
            <a:extLst>
              <a:ext uri="{FF2B5EF4-FFF2-40B4-BE49-F238E27FC236}">
                <a16:creationId xmlns:a16="http://schemas.microsoft.com/office/drawing/2014/main" id="{C81460D2-EADF-7F40-483D-3E3A1F3FDB9B}"/>
              </a:ext>
            </a:extLst>
          </p:cNvPr>
          <p:cNvSpPr/>
          <p:nvPr/>
        </p:nvSpPr>
        <p:spPr>
          <a:xfrm>
            <a:off x="2024285" y="3516433"/>
            <a:ext cx="1609937" cy="1588709"/>
          </a:xfrm>
          <a:prstGeom prst="roundRect">
            <a:avLst/>
          </a:prstGeom>
          <a:solidFill>
            <a:schemeClr val="bg1"/>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050">
                <a:solidFill>
                  <a:srgbClr val="32858E"/>
                </a:solidFill>
                <a:latin typeface="Aptos" panose="020B0004020202020204" pitchFamily="34" charset="0"/>
                <a:ea typeface="Calibri"/>
                <a:cs typeface="Calibri"/>
              </a:rPr>
              <a:t>Using different tones of voice or facial expressions that don’t come naturally to you.</a:t>
            </a:r>
          </a:p>
          <a:p>
            <a:pPr algn="ctr"/>
            <a:endParaRPr lang="en-GB" sz="1050">
              <a:solidFill>
                <a:srgbClr val="32858E"/>
              </a:solidFill>
              <a:latin typeface="Aptos" panose="020B0004020202020204" pitchFamily="34" charset="0"/>
              <a:ea typeface="Calibri"/>
              <a:cs typeface="Calibri"/>
            </a:endParaRPr>
          </a:p>
          <a:p>
            <a:pPr algn="ctr"/>
            <a:endParaRPr lang="en-GB" sz="1050">
              <a:solidFill>
                <a:srgbClr val="32858E"/>
              </a:solidFill>
              <a:latin typeface="Aptos" panose="020B0004020202020204" pitchFamily="34" charset="0"/>
              <a:ea typeface="Calibri"/>
              <a:cs typeface="Calibri"/>
            </a:endParaRPr>
          </a:p>
          <a:p>
            <a:pPr algn="ctr"/>
            <a:endParaRPr lang="en-GB" sz="1050">
              <a:solidFill>
                <a:srgbClr val="32858E"/>
              </a:solidFill>
              <a:latin typeface="Aptos" panose="020B0004020202020204" pitchFamily="34" charset="0"/>
              <a:ea typeface="Calibri"/>
              <a:cs typeface="Calibri"/>
            </a:endParaRPr>
          </a:p>
          <a:p>
            <a:pPr algn="ctr"/>
            <a:endParaRPr lang="en-GB" sz="1050">
              <a:solidFill>
                <a:srgbClr val="32858E"/>
              </a:solidFill>
              <a:latin typeface="Aptos" panose="020B0004020202020204" pitchFamily="34" charset="0"/>
              <a:ea typeface="Calibri"/>
              <a:cs typeface="Calibri"/>
            </a:endParaRPr>
          </a:p>
        </p:txBody>
      </p:sp>
      <p:sp>
        <p:nvSpPr>
          <p:cNvPr id="25" name="Rectangle: Rounded Corners 24">
            <a:extLst>
              <a:ext uri="{FF2B5EF4-FFF2-40B4-BE49-F238E27FC236}">
                <a16:creationId xmlns:a16="http://schemas.microsoft.com/office/drawing/2014/main" id="{37C2983B-2058-BE2F-18BD-CBA41885A2C9}"/>
              </a:ext>
            </a:extLst>
          </p:cNvPr>
          <p:cNvSpPr/>
          <p:nvPr/>
        </p:nvSpPr>
        <p:spPr>
          <a:xfrm>
            <a:off x="3725069" y="3524855"/>
            <a:ext cx="1387958" cy="1558980"/>
          </a:xfrm>
          <a:prstGeom prst="roundRect">
            <a:avLst/>
          </a:prstGeom>
          <a:solidFill>
            <a:schemeClr val="bg1"/>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a:solidFill>
                  <a:srgbClr val="32858E"/>
                </a:solidFill>
                <a:latin typeface="Aptos" panose="020B0004020202020204" pitchFamily="34" charset="0"/>
                <a:ea typeface="Calibri"/>
                <a:cs typeface="Calibri"/>
              </a:rPr>
              <a:t>Asking more questions than you would be comfortable with, or about things you’re not interested in.</a:t>
            </a:r>
          </a:p>
        </p:txBody>
      </p:sp>
      <p:sp>
        <p:nvSpPr>
          <p:cNvPr id="26" name="Rectangle: Rounded Corners 25">
            <a:extLst>
              <a:ext uri="{FF2B5EF4-FFF2-40B4-BE49-F238E27FC236}">
                <a16:creationId xmlns:a16="http://schemas.microsoft.com/office/drawing/2014/main" id="{F7E6B77D-6F0B-E2EB-05AF-BA1F79F3AE38}"/>
              </a:ext>
            </a:extLst>
          </p:cNvPr>
          <p:cNvSpPr/>
          <p:nvPr/>
        </p:nvSpPr>
        <p:spPr>
          <a:xfrm>
            <a:off x="5191503" y="3516433"/>
            <a:ext cx="1561428" cy="1535969"/>
          </a:xfrm>
          <a:prstGeom prst="roundRect">
            <a:avLst/>
          </a:prstGeom>
          <a:solidFill>
            <a:schemeClr val="bg1"/>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050">
                <a:solidFill>
                  <a:srgbClr val="32858E"/>
                </a:solidFill>
                <a:latin typeface="Aptos" panose="020B0004020202020204" pitchFamily="34" charset="0"/>
                <a:ea typeface="Calibri"/>
                <a:cs typeface="Calibri"/>
              </a:rPr>
              <a:t>Planning for things you might say in social situations, or having ‘go to’ phrases that you use to make this easier.</a:t>
            </a:r>
          </a:p>
        </p:txBody>
      </p:sp>
      <p:sp>
        <p:nvSpPr>
          <p:cNvPr id="27" name="Rectangle: Rounded Corners 26">
            <a:extLst>
              <a:ext uri="{FF2B5EF4-FFF2-40B4-BE49-F238E27FC236}">
                <a16:creationId xmlns:a16="http://schemas.microsoft.com/office/drawing/2014/main" id="{A8C0E36C-7C3E-F1A2-1E94-701F8EB42D74}"/>
              </a:ext>
            </a:extLst>
          </p:cNvPr>
          <p:cNvSpPr/>
          <p:nvPr/>
        </p:nvSpPr>
        <p:spPr>
          <a:xfrm>
            <a:off x="6831407" y="3508013"/>
            <a:ext cx="1894058" cy="1575821"/>
          </a:xfrm>
          <a:prstGeom prst="roundRect">
            <a:avLst/>
          </a:prstGeom>
          <a:solidFill>
            <a:schemeClr val="bg1"/>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050">
                <a:solidFill>
                  <a:srgbClr val="32858E"/>
                </a:solidFill>
                <a:latin typeface="Aptos" panose="020B0004020202020204" pitchFamily="34" charset="0"/>
                <a:ea typeface="Calibri"/>
                <a:cs typeface="Calibri"/>
              </a:rPr>
              <a:t>Hiding, or minimising sensory responses. E.g. allowing a friend to hug you when you find this uncomfortable.</a:t>
            </a:r>
          </a:p>
          <a:p>
            <a:pPr algn="ctr"/>
            <a:endParaRPr lang="en-GB" sz="1050">
              <a:solidFill>
                <a:srgbClr val="32858E"/>
              </a:solidFill>
              <a:latin typeface="Aptos" panose="020B0004020202020204" pitchFamily="34" charset="0"/>
              <a:ea typeface="Calibri"/>
              <a:cs typeface="Calibri"/>
            </a:endParaRPr>
          </a:p>
          <a:p>
            <a:pPr algn="ctr"/>
            <a:endParaRPr lang="en-GB" sz="1050">
              <a:solidFill>
                <a:srgbClr val="32858E"/>
              </a:solidFill>
              <a:latin typeface="Aptos" panose="020B0004020202020204" pitchFamily="34" charset="0"/>
              <a:ea typeface="Calibri"/>
              <a:cs typeface="Calibri"/>
            </a:endParaRPr>
          </a:p>
          <a:p>
            <a:pPr algn="ctr"/>
            <a:endParaRPr lang="en-GB" sz="1050">
              <a:solidFill>
                <a:srgbClr val="32858E"/>
              </a:solidFill>
              <a:latin typeface="Aptos" panose="020B0004020202020204" pitchFamily="34" charset="0"/>
              <a:ea typeface="Calibri"/>
              <a:cs typeface="Calibri"/>
            </a:endParaRPr>
          </a:p>
        </p:txBody>
      </p:sp>
      <p:sp>
        <p:nvSpPr>
          <p:cNvPr id="28" name="Rectangle: Rounded Corners 27">
            <a:extLst>
              <a:ext uri="{FF2B5EF4-FFF2-40B4-BE49-F238E27FC236}">
                <a16:creationId xmlns:a16="http://schemas.microsoft.com/office/drawing/2014/main" id="{D4BF56EE-A7FF-D4A2-8EBA-7742E6183878}"/>
              </a:ext>
            </a:extLst>
          </p:cNvPr>
          <p:cNvSpPr/>
          <p:nvPr/>
        </p:nvSpPr>
        <p:spPr>
          <a:xfrm>
            <a:off x="8816311" y="3508012"/>
            <a:ext cx="1561428" cy="1544389"/>
          </a:xfrm>
          <a:prstGeom prst="roundRect">
            <a:avLst/>
          </a:prstGeom>
          <a:solidFill>
            <a:schemeClr val="bg1"/>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050">
                <a:solidFill>
                  <a:srgbClr val="32858E"/>
                </a:solidFill>
                <a:latin typeface="Aptos" panose="020B0004020202020204" pitchFamily="34" charset="0"/>
                <a:ea typeface="Calibri"/>
                <a:cs typeface="Calibri"/>
              </a:rPr>
              <a:t>Hiding or reducing stimming behaviours, e.g. clicking a pen instead of flapping your hands. </a:t>
            </a:r>
          </a:p>
        </p:txBody>
      </p:sp>
      <p:sp>
        <p:nvSpPr>
          <p:cNvPr id="29" name="Rectangle: Rounded Corners 28">
            <a:extLst>
              <a:ext uri="{FF2B5EF4-FFF2-40B4-BE49-F238E27FC236}">
                <a16:creationId xmlns:a16="http://schemas.microsoft.com/office/drawing/2014/main" id="{F0859D05-0996-72BC-5508-F4585BBCFCDF}"/>
              </a:ext>
            </a:extLst>
          </p:cNvPr>
          <p:cNvSpPr/>
          <p:nvPr/>
        </p:nvSpPr>
        <p:spPr>
          <a:xfrm>
            <a:off x="10468585" y="3524855"/>
            <a:ext cx="1561428" cy="1527546"/>
          </a:xfrm>
          <a:prstGeom prst="roundRect">
            <a:avLst/>
          </a:prstGeom>
          <a:solidFill>
            <a:schemeClr val="bg1"/>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050">
                <a:solidFill>
                  <a:srgbClr val="32858E"/>
                </a:solidFill>
                <a:latin typeface="Aptos" panose="020B0004020202020204" pitchFamily="34" charset="0"/>
                <a:ea typeface="Calibri"/>
                <a:cs typeface="Calibri"/>
              </a:rPr>
              <a:t>Laughing or joining in with jokes even though you don’t understand them.</a:t>
            </a:r>
          </a:p>
          <a:p>
            <a:pPr algn="ctr"/>
            <a:endParaRPr lang="en-GB" sz="1050">
              <a:solidFill>
                <a:srgbClr val="32858E"/>
              </a:solidFill>
              <a:latin typeface="Aptos" panose="020B0004020202020204" pitchFamily="34" charset="0"/>
              <a:ea typeface="Calibri"/>
              <a:cs typeface="Calibri"/>
            </a:endParaRPr>
          </a:p>
          <a:p>
            <a:pPr algn="ctr"/>
            <a:endParaRPr lang="en-GB" sz="1050">
              <a:solidFill>
                <a:srgbClr val="32858E"/>
              </a:solidFill>
              <a:latin typeface="Aptos" panose="020B0004020202020204" pitchFamily="34" charset="0"/>
              <a:ea typeface="Calibri"/>
              <a:cs typeface="Calibri"/>
            </a:endParaRPr>
          </a:p>
          <a:p>
            <a:pPr algn="ctr"/>
            <a:endParaRPr lang="en-GB" sz="1050">
              <a:solidFill>
                <a:srgbClr val="32858E"/>
              </a:solidFill>
              <a:latin typeface="Aptos" panose="020B0004020202020204" pitchFamily="34" charset="0"/>
              <a:ea typeface="Calibri"/>
              <a:cs typeface="Calibri"/>
            </a:endParaRPr>
          </a:p>
        </p:txBody>
      </p:sp>
      <p:sp>
        <p:nvSpPr>
          <p:cNvPr id="33" name="TextBox 32">
            <a:extLst>
              <a:ext uri="{FF2B5EF4-FFF2-40B4-BE49-F238E27FC236}">
                <a16:creationId xmlns:a16="http://schemas.microsoft.com/office/drawing/2014/main" id="{B267927A-2239-9561-4A2B-13A2C96EF7BC}"/>
              </a:ext>
            </a:extLst>
          </p:cNvPr>
          <p:cNvSpPr txBox="1"/>
          <p:nvPr/>
        </p:nvSpPr>
        <p:spPr>
          <a:xfrm>
            <a:off x="2743439" y="3052101"/>
            <a:ext cx="6204096" cy="369332"/>
          </a:xfrm>
          <a:prstGeom prst="rect">
            <a:avLst/>
          </a:prstGeom>
          <a:noFill/>
        </p:spPr>
        <p:txBody>
          <a:bodyPr wrap="square">
            <a:spAutoFit/>
          </a:bodyPr>
          <a:lstStyle/>
          <a:p>
            <a:pPr algn="ctr"/>
            <a:r>
              <a:rPr lang="en-GB" sz="1800" b="1">
                <a:solidFill>
                  <a:srgbClr val="32858E"/>
                </a:solidFill>
                <a:latin typeface="Aptos" panose="020B0004020202020204" pitchFamily="34" charset="0"/>
                <a:ea typeface="Calibri"/>
                <a:cs typeface="Calibri"/>
              </a:rPr>
              <a:t>What can it look like?</a:t>
            </a:r>
            <a:endParaRPr lang="en-GB" sz="1800">
              <a:solidFill>
                <a:srgbClr val="32858E"/>
              </a:solidFill>
              <a:latin typeface="Aptos" panose="020B0004020202020204" pitchFamily="34" charset="0"/>
              <a:ea typeface="Calibri"/>
              <a:cs typeface="Calibri"/>
            </a:endParaRPr>
          </a:p>
        </p:txBody>
      </p:sp>
      <p:pic>
        <p:nvPicPr>
          <p:cNvPr id="35" name="Picture 34">
            <a:extLst>
              <a:ext uri="{FF2B5EF4-FFF2-40B4-BE49-F238E27FC236}">
                <a16:creationId xmlns:a16="http://schemas.microsoft.com/office/drawing/2014/main" id="{30D171E8-E9B3-68EC-36E5-09DA7DF94E64}"/>
              </a:ext>
            </a:extLst>
          </p:cNvPr>
          <p:cNvPicPr>
            <a:picLocks noChangeAspect="1"/>
          </p:cNvPicPr>
          <p:nvPr/>
        </p:nvPicPr>
        <p:blipFill>
          <a:blip r:embed="rId4"/>
          <a:stretch>
            <a:fillRect/>
          </a:stretch>
        </p:blipFill>
        <p:spPr>
          <a:xfrm>
            <a:off x="10962119" y="4369237"/>
            <a:ext cx="574359" cy="635063"/>
          </a:xfrm>
          <a:prstGeom prst="rect">
            <a:avLst/>
          </a:prstGeom>
          <a:solidFill>
            <a:schemeClr val="bg1"/>
          </a:solidFill>
          <a:ln>
            <a:solidFill>
              <a:schemeClr val="bg1"/>
            </a:solidFill>
          </a:ln>
        </p:spPr>
      </p:pic>
      <p:pic>
        <p:nvPicPr>
          <p:cNvPr id="1026" name="Picture 2" descr="Wellbeing Pack | Widgit Symbol Resources">
            <a:extLst>
              <a:ext uri="{FF2B5EF4-FFF2-40B4-BE49-F238E27FC236}">
                <a16:creationId xmlns:a16="http://schemas.microsoft.com/office/drawing/2014/main" id="{35D8EB9F-B089-BDB6-23AC-B5AEA69B910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953" r="60494"/>
          <a:stretch>
            <a:fillRect/>
          </a:stretch>
        </p:blipFill>
        <p:spPr bwMode="auto">
          <a:xfrm>
            <a:off x="2465046" y="4426349"/>
            <a:ext cx="728414" cy="640673"/>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id="{5E05594D-8B16-7A78-0B60-D940A6E4C95C}"/>
              </a:ext>
            </a:extLst>
          </p:cNvPr>
          <p:cNvPicPr>
            <a:picLocks noChangeAspect="1"/>
          </p:cNvPicPr>
          <p:nvPr/>
        </p:nvPicPr>
        <p:blipFill>
          <a:blip r:embed="rId6"/>
          <a:srcRect l="61451" r="19171"/>
          <a:stretch>
            <a:fillRect/>
          </a:stretch>
        </p:blipFill>
        <p:spPr>
          <a:xfrm>
            <a:off x="7437016" y="4443162"/>
            <a:ext cx="682840" cy="607049"/>
          </a:xfrm>
          <a:prstGeom prst="rect">
            <a:avLst/>
          </a:prstGeom>
          <a:ln>
            <a:solidFill>
              <a:schemeClr val="bg1"/>
            </a:solidFill>
          </a:ln>
        </p:spPr>
      </p:pic>
      <p:pic>
        <p:nvPicPr>
          <p:cNvPr id="3" name="Picture 2">
            <a:extLst>
              <a:ext uri="{FF2B5EF4-FFF2-40B4-BE49-F238E27FC236}">
                <a16:creationId xmlns:a16="http://schemas.microsoft.com/office/drawing/2014/main" id="{935D2AFC-D2E8-682D-8C1D-6AF2466CA1B4}"/>
              </a:ext>
            </a:extLst>
          </p:cNvPr>
          <p:cNvPicPr>
            <a:picLocks noChangeAspect="1"/>
          </p:cNvPicPr>
          <p:nvPr/>
        </p:nvPicPr>
        <p:blipFill>
          <a:blip r:embed="rId7"/>
          <a:stretch>
            <a:fillRect/>
          </a:stretch>
        </p:blipFill>
        <p:spPr>
          <a:xfrm>
            <a:off x="10674350" y="425953"/>
            <a:ext cx="1151890" cy="505167"/>
          </a:xfrm>
          <a:prstGeom prst="rect">
            <a:avLst/>
          </a:prstGeom>
        </p:spPr>
      </p:pic>
      <p:sp>
        <p:nvSpPr>
          <p:cNvPr id="4" name="Rectangle: Rounded Corners 3">
            <a:extLst>
              <a:ext uri="{FF2B5EF4-FFF2-40B4-BE49-F238E27FC236}">
                <a16:creationId xmlns:a16="http://schemas.microsoft.com/office/drawing/2014/main" id="{4CAE6A96-83E1-5F8D-7D74-9B6EE7F68732}"/>
              </a:ext>
            </a:extLst>
          </p:cNvPr>
          <p:cNvSpPr/>
          <p:nvPr/>
        </p:nvSpPr>
        <p:spPr>
          <a:xfrm>
            <a:off x="391886" y="425953"/>
            <a:ext cx="1257326" cy="33268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914F9DCE-29CA-4031-C40F-530045E085D7}"/>
              </a:ext>
            </a:extLst>
          </p:cNvPr>
          <p:cNvPicPr>
            <a:picLocks noChangeAspect="1"/>
          </p:cNvPicPr>
          <p:nvPr/>
        </p:nvPicPr>
        <p:blipFill>
          <a:blip r:embed="rId8"/>
          <a:stretch>
            <a:fillRect/>
          </a:stretch>
        </p:blipFill>
        <p:spPr>
          <a:xfrm>
            <a:off x="78590" y="116721"/>
            <a:ext cx="2171015" cy="1115128"/>
          </a:xfrm>
          <a:prstGeom prst="rect">
            <a:avLst/>
          </a:prstGeom>
        </p:spPr>
      </p:pic>
    </p:spTree>
    <p:extLst>
      <p:ext uri="{BB962C8B-B14F-4D97-AF65-F5344CB8AC3E}">
        <p14:creationId xmlns:p14="http://schemas.microsoft.com/office/powerpoint/2010/main" val="100158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732634-0F39-097D-9EE5-FF837810501D}"/>
              </a:ext>
            </a:extLst>
          </p:cNvPr>
          <p:cNvSpPr/>
          <p:nvPr/>
        </p:nvSpPr>
        <p:spPr>
          <a:xfrm>
            <a:off x="-1" y="0"/>
            <a:ext cx="2303765" cy="6858000"/>
          </a:xfrm>
          <a:prstGeom prst="rect">
            <a:avLst/>
          </a:prstGeom>
          <a:solidFill>
            <a:srgbClr val="D4EDF0"/>
          </a:solidFill>
          <a:ln>
            <a:solidFill>
              <a:srgbClr val="ECF7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08285279-7022-1FA9-EE11-A89A4A40667E}"/>
              </a:ext>
            </a:extLst>
          </p:cNvPr>
          <p:cNvSpPr txBox="1"/>
          <p:nvPr/>
        </p:nvSpPr>
        <p:spPr>
          <a:xfrm>
            <a:off x="3324497" y="201070"/>
            <a:ext cx="8501743" cy="769441"/>
          </a:xfrm>
          <a:prstGeom prst="rect">
            <a:avLst/>
          </a:prstGeom>
          <a:noFill/>
        </p:spPr>
        <p:txBody>
          <a:bodyPr wrap="square">
            <a:spAutoFit/>
          </a:bodyPr>
          <a:lstStyle/>
          <a:p>
            <a:r>
              <a:rPr lang="en-GB" sz="4400" b="1">
                <a:solidFill>
                  <a:srgbClr val="00A2BC"/>
                </a:solidFill>
                <a:latin typeface="Aptos" panose="020B0004020202020204" pitchFamily="34" charset="0"/>
              </a:rPr>
              <a:t>Being Aware of Masking</a:t>
            </a:r>
            <a:r>
              <a:rPr kumimoji="0" lang="en-GB" sz="4400" b="1" i="0" u="none" strike="noStrike" kern="1200" cap="none" spc="0" normalizeH="0" baseline="0" noProof="0">
                <a:ln>
                  <a:noFill/>
                </a:ln>
                <a:solidFill>
                  <a:srgbClr val="00A2BC"/>
                </a:solidFill>
                <a:effectLst/>
                <a:uLnTx/>
                <a:uFillTx/>
                <a:latin typeface="Aptos" panose="020B0004020202020204" pitchFamily="34" charset="0"/>
                <a:ea typeface="+mj-ea"/>
                <a:cs typeface="+mj-cs"/>
              </a:rPr>
              <a:t> </a:t>
            </a:r>
            <a:endParaRPr lang="en-GB"/>
          </a:p>
        </p:txBody>
      </p:sp>
      <p:sp>
        <p:nvSpPr>
          <p:cNvPr id="9" name="Rectangle: Rounded Corners 8">
            <a:extLst>
              <a:ext uri="{FF2B5EF4-FFF2-40B4-BE49-F238E27FC236}">
                <a16:creationId xmlns:a16="http://schemas.microsoft.com/office/drawing/2014/main" id="{1F9ECEF1-CECE-56CB-2A9C-A0683EBF4171}"/>
              </a:ext>
            </a:extLst>
          </p:cNvPr>
          <p:cNvSpPr/>
          <p:nvPr/>
        </p:nvSpPr>
        <p:spPr>
          <a:xfrm>
            <a:off x="655206" y="4612116"/>
            <a:ext cx="3551034" cy="1765022"/>
          </a:xfrm>
          <a:prstGeom prst="roundRect">
            <a:avLst/>
          </a:prstGeom>
          <a:solidFill>
            <a:srgbClr val="A5D9D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r>
              <a:rPr lang="en-GB" sz="1600">
                <a:latin typeface="Aptos" panose="020B0004020202020204" pitchFamily="34" charset="0"/>
              </a:rPr>
            </a:br>
            <a:r>
              <a:rPr lang="en-GB" sz="1600" b="1">
                <a:latin typeface="Aptos" panose="020B0004020202020204" pitchFamily="34" charset="0"/>
              </a:rPr>
              <a:t>Nearly 75% of autistic people (male and female) surveyed, report masking all or some of the time to avoid being seen as visibly autistic (NAIT, 2022)</a:t>
            </a:r>
            <a:endParaRPr lang="en-GB" sz="1600"/>
          </a:p>
          <a:p>
            <a:pPr algn="ctr">
              <a:lnSpc>
                <a:spcPct val="100000"/>
              </a:lnSpc>
              <a:spcBef>
                <a:spcPts val="0"/>
              </a:spcBef>
            </a:pPr>
            <a:endParaRPr lang="en-GB" sz="1500">
              <a:solidFill>
                <a:schemeClr val="tx1"/>
              </a:solidFill>
              <a:latin typeface="Aptos" panose="020B0004020202020204" pitchFamily="34" charset="0"/>
              <a:ea typeface="Calibri"/>
              <a:cs typeface="Calibri"/>
            </a:endParaRPr>
          </a:p>
        </p:txBody>
      </p:sp>
      <p:pic>
        <p:nvPicPr>
          <p:cNvPr id="21" name="Picture 20">
            <a:extLst>
              <a:ext uri="{FF2B5EF4-FFF2-40B4-BE49-F238E27FC236}">
                <a16:creationId xmlns:a16="http://schemas.microsoft.com/office/drawing/2014/main" id="{CD7AAAC6-1270-D6AD-4C7B-29F140C93194}"/>
              </a:ext>
            </a:extLst>
          </p:cNvPr>
          <p:cNvPicPr>
            <a:picLocks noChangeAspect="1"/>
          </p:cNvPicPr>
          <p:nvPr/>
        </p:nvPicPr>
        <p:blipFill>
          <a:blip r:embed="rId3"/>
          <a:stretch>
            <a:fillRect/>
          </a:stretch>
        </p:blipFill>
        <p:spPr>
          <a:xfrm>
            <a:off x="10674350" y="425953"/>
            <a:ext cx="1151890" cy="505167"/>
          </a:xfrm>
          <a:prstGeom prst="rect">
            <a:avLst/>
          </a:prstGeom>
        </p:spPr>
      </p:pic>
      <p:pic>
        <p:nvPicPr>
          <p:cNvPr id="23" name="Picture 22">
            <a:extLst>
              <a:ext uri="{FF2B5EF4-FFF2-40B4-BE49-F238E27FC236}">
                <a16:creationId xmlns:a16="http://schemas.microsoft.com/office/drawing/2014/main" id="{44255772-23B7-0E31-350F-E098EC4C1544}"/>
              </a:ext>
            </a:extLst>
          </p:cNvPr>
          <p:cNvPicPr>
            <a:picLocks noChangeAspect="1"/>
          </p:cNvPicPr>
          <p:nvPr/>
        </p:nvPicPr>
        <p:blipFill>
          <a:blip r:embed="rId4"/>
          <a:stretch>
            <a:fillRect/>
          </a:stretch>
        </p:blipFill>
        <p:spPr>
          <a:xfrm>
            <a:off x="0" y="28227"/>
            <a:ext cx="2171015" cy="1115128"/>
          </a:xfrm>
          <a:prstGeom prst="rect">
            <a:avLst/>
          </a:prstGeom>
        </p:spPr>
      </p:pic>
      <p:pic>
        <p:nvPicPr>
          <p:cNvPr id="25" name="Graphic 24" descr="Drama with solid fill">
            <a:extLst>
              <a:ext uri="{FF2B5EF4-FFF2-40B4-BE49-F238E27FC236}">
                <a16:creationId xmlns:a16="http://schemas.microsoft.com/office/drawing/2014/main" id="{0712F3C8-8655-4158-C98B-BCB1FA0D1F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2" y="5494627"/>
            <a:ext cx="1420071" cy="1454985"/>
          </a:xfrm>
          <a:prstGeom prst="rect">
            <a:avLst/>
          </a:prstGeom>
        </p:spPr>
      </p:pic>
      <p:sp>
        <p:nvSpPr>
          <p:cNvPr id="4" name="TextBox 3">
            <a:extLst>
              <a:ext uri="{FF2B5EF4-FFF2-40B4-BE49-F238E27FC236}">
                <a16:creationId xmlns:a16="http://schemas.microsoft.com/office/drawing/2014/main" id="{9612FC52-0A5F-2195-8A66-3AAE3A60E877}"/>
              </a:ext>
            </a:extLst>
          </p:cNvPr>
          <p:cNvSpPr txBox="1"/>
          <p:nvPr/>
        </p:nvSpPr>
        <p:spPr>
          <a:xfrm>
            <a:off x="2303764" y="1301618"/>
            <a:ext cx="6028926" cy="2677656"/>
          </a:xfrm>
          <a:prstGeom prst="rect">
            <a:avLst/>
          </a:prstGeom>
          <a:noFill/>
        </p:spPr>
        <p:txBody>
          <a:bodyPr wrap="square">
            <a:spAutoFit/>
          </a:bodyPr>
          <a:lstStyle/>
          <a:p>
            <a:pPr algn="ctr"/>
            <a:r>
              <a:rPr lang="en-GB" sz="2400" b="1">
                <a:solidFill>
                  <a:srgbClr val="32858E"/>
                </a:solidFill>
                <a:latin typeface="Aptos" panose="020B0004020202020204" pitchFamily="34" charset="0"/>
                <a:ea typeface="Calibri"/>
                <a:cs typeface="Calibri"/>
              </a:rPr>
              <a:t>The impact</a:t>
            </a:r>
          </a:p>
          <a:p>
            <a:pPr marL="285750" indent="-285750">
              <a:buFont typeface="Arial" panose="020B0604020202020204" pitchFamily="34" charset="0"/>
              <a:buChar char="•"/>
            </a:pPr>
            <a:r>
              <a:rPr lang="en-GB" sz="1800" b="1">
                <a:solidFill>
                  <a:srgbClr val="32858E"/>
                </a:solidFill>
                <a:latin typeface="Aptos" panose="020B0004020202020204" pitchFamily="34" charset="0"/>
                <a:ea typeface="Calibri"/>
                <a:cs typeface="Calibri"/>
              </a:rPr>
              <a:t>Increased stress and anxiety</a:t>
            </a:r>
            <a:r>
              <a:rPr lang="en-GB" sz="1800">
                <a:solidFill>
                  <a:srgbClr val="32858E"/>
                </a:solidFill>
                <a:latin typeface="Aptos" panose="020B0004020202020204" pitchFamily="34" charset="0"/>
                <a:ea typeface="Calibri"/>
                <a:cs typeface="Calibri"/>
              </a:rPr>
              <a:t>, which can lead to </a:t>
            </a:r>
            <a:r>
              <a:rPr lang="en-GB" sz="1800" b="1">
                <a:solidFill>
                  <a:srgbClr val="32858E"/>
                </a:solidFill>
                <a:latin typeface="Aptos" panose="020B0004020202020204" pitchFamily="34" charset="0"/>
                <a:ea typeface="Calibri"/>
                <a:cs typeface="Calibri"/>
              </a:rPr>
              <a:t>meltdowns</a:t>
            </a:r>
            <a:r>
              <a:rPr lang="en-GB" sz="1800">
                <a:solidFill>
                  <a:srgbClr val="32858E"/>
                </a:solidFill>
                <a:latin typeface="Aptos" panose="020B0004020202020204" pitchFamily="34" charset="0"/>
                <a:ea typeface="Calibri"/>
                <a:cs typeface="Calibri"/>
              </a:rPr>
              <a:t> in the short term, and autistic </a:t>
            </a:r>
            <a:r>
              <a:rPr lang="en-GB" sz="1800" b="1">
                <a:solidFill>
                  <a:srgbClr val="32858E"/>
                </a:solidFill>
                <a:latin typeface="Aptos" panose="020B0004020202020204" pitchFamily="34" charset="0"/>
                <a:ea typeface="Calibri"/>
                <a:cs typeface="Calibri"/>
              </a:rPr>
              <a:t>burnout</a:t>
            </a:r>
            <a:r>
              <a:rPr lang="en-GB" sz="1800">
                <a:solidFill>
                  <a:srgbClr val="32858E"/>
                </a:solidFill>
                <a:latin typeface="Aptos" panose="020B0004020202020204" pitchFamily="34" charset="0"/>
                <a:ea typeface="Calibri"/>
                <a:cs typeface="Calibri"/>
              </a:rPr>
              <a:t> over longer periods </a:t>
            </a:r>
          </a:p>
          <a:p>
            <a:pPr marL="285750" indent="-285750">
              <a:buFont typeface="Arial" panose="020B0604020202020204" pitchFamily="34" charset="0"/>
              <a:buChar char="•"/>
            </a:pPr>
            <a:r>
              <a:rPr lang="en-GB" sz="1800">
                <a:solidFill>
                  <a:srgbClr val="32858E"/>
                </a:solidFill>
                <a:latin typeface="Aptos" panose="020B0004020202020204" pitchFamily="34" charset="0"/>
                <a:ea typeface="Calibri"/>
                <a:cs typeface="Calibri"/>
              </a:rPr>
              <a:t>A sense of feeling like a ‘fake’ or a loss of own identity</a:t>
            </a:r>
          </a:p>
          <a:p>
            <a:pPr marL="285750" indent="-285750">
              <a:buFont typeface="Arial" panose="020B0604020202020204" pitchFamily="34" charset="0"/>
              <a:buChar char="•"/>
            </a:pPr>
            <a:r>
              <a:rPr lang="en-GB">
                <a:solidFill>
                  <a:srgbClr val="32858E"/>
                </a:solidFill>
                <a:latin typeface="Aptos" panose="020B0004020202020204" pitchFamily="34" charset="0"/>
                <a:ea typeface="Calibri"/>
                <a:cs typeface="Calibri"/>
              </a:rPr>
              <a:t>Low self esteem</a:t>
            </a:r>
            <a:endParaRPr lang="en-GB" sz="1800">
              <a:solidFill>
                <a:srgbClr val="32858E"/>
              </a:solidFill>
              <a:latin typeface="Aptos" panose="020B0004020202020204" pitchFamily="34" charset="0"/>
              <a:ea typeface="Calibri"/>
              <a:cs typeface="Calibri"/>
            </a:endParaRPr>
          </a:p>
          <a:p>
            <a:pPr marL="285750" indent="-285750">
              <a:buFont typeface="Arial" panose="020B0604020202020204" pitchFamily="34" charset="0"/>
              <a:buChar char="•"/>
            </a:pPr>
            <a:r>
              <a:rPr lang="en-GB">
                <a:solidFill>
                  <a:srgbClr val="32858E"/>
                </a:solidFill>
                <a:latin typeface="Aptos" panose="020B0004020202020204" pitchFamily="34" charset="0"/>
                <a:ea typeface="Calibri"/>
                <a:cs typeface="Calibri"/>
              </a:rPr>
              <a:t>Needs/differences not being recognised, leading to late or mis-diagnosis (NAS, 2025)</a:t>
            </a:r>
          </a:p>
          <a:p>
            <a:pPr marL="285750" indent="-285750">
              <a:buFont typeface="Arial" panose="020B0604020202020204" pitchFamily="34" charset="0"/>
              <a:buChar char="•"/>
            </a:pPr>
            <a:r>
              <a:rPr lang="en-GB" sz="1800">
                <a:solidFill>
                  <a:srgbClr val="32858E"/>
                </a:solidFill>
                <a:latin typeface="Aptos" panose="020B0004020202020204" pitchFamily="34" charset="0"/>
                <a:ea typeface="Calibri"/>
                <a:cs typeface="Calibri"/>
              </a:rPr>
              <a:t>Increased rates of self-harm and suicide</a:t>
            </a:r>
            <a:endParaRPr lang="en-GB" sz="1050">
              <a:solidFill>
                <a:srgbClr val="32858E"/>
              </a:solidFill>
              <a:latin typeface="Aptos" panose="020B0004020202020204" pitchFamily="34" charset="0"/>
              <a:ea typeface="Calibri"/>
              <a:cs typeface="Calibri"/>
            </a:endParaRPr>
          </a:p>
        </p:txBody>
      </p:sp>
      <p:sp>
        <p:nvSpPr>
          <p:cNvPr id="18" name="TextBox 17">
            <a:extLst>
              <a:ext uri="{FF2B5EF4-FFF2-40B4-BE49-F238E27FC236}">
                <a16:creationId xmlns:a16="http://schemas.microsoft.com/office/drawing/2014/main" id="{B0FCCF3B-07DD-AA48-1AAD-1BFE83705854}"/>
              </a:ext>
            </a:extLst>
          </p:cNvPr>
          <p:cNvSpPr txBox="1"/>
          <p:nvPr/>
        </p:nvSpPr>
        <p:spPr>
          <a:xfrm>
            <a:off x="5927943" y="4136762"/>
            <a:ext cx="6028926" cy="2839239"/>
          </a:xfrm>
          <a:prstGeom prst="rect">
            <a:avLst/>
          </a:prstGeom>
          <a:noFill/>
        </p:spPr>
        <p:txBody>
          <a:bodyPr wrap="square">
            <a:spAutoFit/>
          </a:bodyPr>
          <a:lstStyle/>
          <a:p>
            <a:pPr algn="ctr"/>
            <a:r>
              <a:rPr lang="en-GB" sz="2400" b="1">
                <a:solidFill>
                  <a:srgbClr val="32858E"/>
                </a:solidFill>
                <a:latin typeface="Aptos" panose="020B0004020202020204" pitchFamily="34" charset="0"/>
                <a:ea typeface="Calibri"/>
                <a:cs typeface="Calibri"/>
              </a:rPr>
              <a:t>Ways to Support CYP who mask</a:t>
            </a:r>
          </a:p>
          <a:p>
            <a:pPr marL="285750" indent="-285750">
              <a:buFont typeface="Arial" panose="020B0604020202020204" pitchFamily="34" charset="0"/>
              <a:buChar char="•"/>
            </a:pPr>
            <a:r>
              <a:rPr lang="en-GB">
                <a:solidFill>
                  <a:srgbClr val="38949E"/>
                </a:solidFill>
                <a:latin typeface="Aptos" panose="020B0004020202020204" pitchFamily="34" charset="0"/>
              </a:rPr>
              <a:t>Being aware of the energy that masking can take for a CYP and offering space and time to recover after social interactions.</a:t>
            </a:r>
          </a:p>
          <a:p>
            <a:pPr marL="285750" indent="-285750">
              <a:buFont typeface="Arial" panose="020B0604020202020204" pitchFamily="34" charset="0"/>
              <a:buChar char="•"/>
            </a:pPr>
            <a:r>
              <a:rPr lang="en-GB">
                <a:solidFill>
                  <a:srgbClr val="38949E"/>
                </a:solidFill>
                <a:latin typeface="Aptos" panose="020B0004020202020204" pitchFamily="34" charset="0"/>
              </a:rPr>
              <a:t>Support CYP to explore their communication preferences and accommodate these.</a:t>
            </a:r>
          </a:p>
          <a:p>
            <a:pPr marL="285750" indent="-285750">
              <a:buFont typeface="Arial" panose="020B0604020202020204" pitchFamily="34" charset="0"/>
              <a:buChar char="•"/>
            </a:pPr>
            <a:r>
              <a:rPr lang="en-GB">
                <a:solidFill>
                  <a:srgbClr val="38949E"/>
                </a:solidFill>
                <a:latin typeface="Aptos" panose="020B0004020202020204" pitchFamily="34" charset="0"/>
              </a:rPr>
              <a:t>Creating neurodiversity inclusive environments – reducing the amount CYP may feel that they need to mask their needs differences.</a:t>
            </a:r>
            <a:br>
              <a:rPr lang="en-GB"/>
            </a:br>
            <a:endParaRPr lang="en-GB" sz="1050">
              <a:solidFill>
                <a:srgbClr val="32858E"/>
              </a:solidFill>
              <a:latin typeface="Aptos" panose="020B0004020202020204" pitchFamily="34" charset="0"/>
              <a:ea typeface="Calibri"/>
              <a:cs typeface="Calibri"/>
            </a:endParaRPr>
          </a:p>
        </p:txBody>
      </p:sp>
      <p:pic>
        <p:nvPicPr>
          <p:cNvPr id="2" name="Picture 1" descr="A cartoon of a person holding a cell phone&#10;&#10;AI-generated content may be incorrect.">
            <a:extLst>
              <a:ext uri="{FF2B5EF4-FFF2-40B4-BE49-F238E27FC236}">
                <a16:creationId xmlns:a16="http://schemas.microsoft.com/office/drawing/2014/main" id="{7273E8FF-DF98-EBD5-D7B4-36D39B3457E1}"/>
              </a:ext>
            </a:extLst>
          </p:cNvPr>
          <p:cNvPicPr>
            <a:picLocks noChangeAspect="1"/>
          </p:cNvPicPr>
          <p:nvPr/>
        </p:nvPicPr>
        <p:blipFill>
          <a:blip r:embed="rId7"/>
          <a:stretch>
            <a:fillRect/>
          </a:stretch>
        </p:blipFill>
        <p:spPr>
          <a:xfrm flipH="1">
            <a:off x="8941651" y="941295"/>
            <a:ext cx="1614935" cy="3036792"/>
          </a:xfrm>
          <a:prstGeom prst="rect">
            <a:avLst/>
          </a:prstGeom>
        </p:spPr>
      </p:pic>
    </p:spTree>
    <p:extLst>
      <p:ext uri="{BB962C8B-B14F-4D97-AF65-F5344CB8AC3E}">
        <p14:creationId xmlns:p14="http://schemas.microsoft.com/office/powerpoint/2010/main" val="3523786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FDE0DA3D-B5FD-8775-DDE9-B7F8926C40B4}"/>
              </a:ext>
            </a:extLst>
          </p:cNvPr>
          <p:cNvSpPr/>
          <p:nvPr/>
        </p:nvSpPr>
        <p:spPr>
          <a:xfrm>
            <a:off x="0" y="4760006"/>
            <a:ext cx="12192000" cy="2120032"/>
          </a:xfrm>
          <a:prstGeom prst="rect">
            <a:avLst/>
          </a:prstGeom>
          <a:solidFill>
            <a:srgbClr val="ECF7F8"/>
          </a:solidFill>
          <a:ln>
            <a:solidFill>
              <a:srgbClr val="ECF7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7DB91820-7721-EB9A-D73A-8B955525B02A}"/>
              </a:ext>
            </a:extLst>
          </p:cNvPr>
          <p:cNvSpPr>
            <a:spLocks noGrp="1"/>
          </p:cNvSpPr>
          <p:nvPr>
            <p:ph idx="1"/>
          </p:nvPr>
        </p:nvSpPr>
        <p:spPr>
          <a:xfrm>
            <a:off x="1344655" y="4927874"/>
            <a:ext cx="9199367" cy="2443043"/>
          </a:xfrm>
        </p:spPr>
        <p:txBody>
          <a:bodyPr vert="horz" lIns="91440" tIns="45720" rIns="91440" bIns="45720" rtlCol="0" anchor="t">
            <a:normAutofit/>
          </a:bodyPr>
          <a:lstStyle/>
          <a:p>
            <a:pPr marL="0" indent="0" algn="ctr">
              <a:buNone/>
            </a:pPr>
            <a:r>
              <a:rPr lang="en-GB" sz="1600">
                <a:ea typeface="Calibri"/>
                <a:cs typeface="Calibri"/>
              </a:rPr>
              <a:t>Creating the right conditions for self-advocacy is the </a:t>
            </a:r>
            <a:r>
              <a:rPr lang="en-GB" sz="1600" b="1">
                <a:ea typeface="Calibri"/>
                <a:cs typeface="Calibri"/>
              </a:rPr>
              <a:t>responsibility of the child’s adults</a:t>
            </a:r>
            <a:r>
              <a:rPr lang="en-GB" sz="1600">
                <a:ea typeface="Calibri"/>
                <a:cs typeface="Calibri"/>
              </a:rPr>
              <a:t>. If an adult respond’s negatively to a child self-advocating this is likely to </a:t>
            </a:r>
            <a:r>
              <a:rPr lang="en-GB" sz="1600">
                <a:ea typeface="+mn-lt"/>
                <a:cs typeface="+mn-lt"/>
              </a:rPr>
              <a:t>prevent them from speaking up in the future. It is a priority that our children know that their opinions, safety and comfort are valid and important. </a:t>
            </a:r>
            <a:r>
              <a:rPr lang="en-GB" sz="1600">
                <a:ea typeface="Calibri"/>
                <a:cs typeface="Calibri"/>
              </a:rPr>
              <a:t> </a:t>
            </a:r>
          </a:p>
          <a:p>
            <a:pPr marL="0" indent="0" algn="ctr">
              <a:buNone/>
            </a:pPr>
            <a:r>
              <a:rPr lang="en-GB" sz="1600">
                <a:ea typeface="Calibri"/>
                <a:cs typeface="Calibri"/>
              </a:rPr>
              <a:t>There can be lots of </a:t>
            </a:r>
            <a:r>
              <a:rPr lang="en-GB" sz="1600" b="1">
                <a:ea typeface="Calibri"/>
                <a:cs typeface="Calibri"/>
              </a:rPr>
              <a:t>barriers</a:t>
            </a:r>
            <a:r>
              <a:rPr lang="en-GB" sz="1600">
                <a:ea typeface="Calibri"/>
                <a:cs typeface="Calibri"/>
              </a:rPr>
              <a:t> for children getting what they need. Many neurodivergent children </a:t>
            </a:r>
            <a:r>
              <a:rPr lang="en-GB" sz="1600">
                <a:ea typeface="+mn-lt"/>
                <a:cs typeface="+mn-lt"/>
              </a:rPr>
              <a:t>do not want to stand out in class or draw attention to themselves. </a:t>
            </a:r>
            <a:r>
              <a:rPr lang="en-GB" sz="1600" b="1">
                <a:ea typeface="+mn-lt"/>
                <a:cs typeface="+mn-lt"/>
              </a:rPr>
              <a:t>It can help if class-wide self-advocacy systems are in place. </a:t>
            </a:r>
          </a:p>
          <a:p>
            <a:pPr marL="0" indent="0" algn="ctr">
              <a:buNone/>
            </a:pPr>
            <a:r>
              <a:rPr lang="en-GB" sz="1400" b="1">
                <a:ea typeface="+mn-lt"/>
                <a:cs typeface="+mn-lt"/>
              </a:rPr>
              <a:t>See</a:t>
            </a:r>
            <a:r>
              <a:rPr lang="en-GB" sz="1600" b="1">
                <a:ea typeface="+mn-lt"/>
                <a:cs typeface="+mn-lt"/>
              </a:rPr>
              <a:t> </a:t>
            </a:r>
            <a:r>
              <a:rPr lang="en-GB" sz="1200" b="1">
                <a:ea typeface="Calibri"/>
                <a:cs typeface="Calibri"/>
                <a:hlinkClick r:id="rId2">
                  <a:extLst>
                    <a:ext uri="{A12FA001-AC4F-418D-AE19-62706E023703}">
                      <ahyp:hlinkClr xmlns:ahyp="http://schemas.microsoft.com/office/drawing/2018/hyperlinkcolor" val="tx"/>
                    </a:ext>
                  </a:extLst>
                </a:hlinkClick>
              </a:rPr>
              <a:t>Home | </a:t>
            </a:r>
            <a:r>
              <a:rPr lang="en-GB" sz="1200" b="1" err="1">
                <a:ea typeface="Calibri"/>
                <a:cs typeface="Calibri"/>
                <a:hlinkClick r:id="rId2">
                  <a:extLst>
                    <a:ext uri="{A12FA001-AC4F-418D-AE19-62706E023703}">
                      <ahyp:hlinkClr xmlns:ahyp="http://schemas.microsoft.com/office/drawing/2018/hyperlinkcolor" val="tx"/>
                    </a:ext>
                  </a:extLst>
                </a:hlinkClick>
              </a:rPr>
              <a:t>NeuroWild</a:t>
            </a:r>
            <a:r>
              <a:rPr lang="en-GB" sz="1200" b="1">
                <a:ea typeface="Calibri"/>
                <a:cs typeface="Calibri"/>
              </a:rPr>
              <a:t> </a:t>
            </a:r>
          </a:p>
        </p:txBody>
      </p:sp>
      <p:sp>
        <p:nvSpPr>
          <p:cNvPr id="10" name="TextBox 9">
            <a:extLst>
              <a:ext uri="{FF2B5EF4-FFF2-40B4-BE49-F238E27FC236}">
                <a16:creationId xmlns:a16="http://schemas.microsoft.com/office/drawing/2014/main" id="{7A42ABD8-B6C6-5EA4-3960-673AB5A2AC8A}"/>
              </a:ext>
            </a:extLst>
          </p:cNvPr>
          <p:cNvSpPr txBox="1"/>
          <p:nvPr/>
        </p:nvSpPr>
        <p:spPr>
          <a:xfrm>
            <a:off x="1835083" y="544486"/>
            <a:ext cx="8039796"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4000" b="1">
                <a:solidFill>
                  <a:srgbClr val="00A2BC"/>
                </a:solidFill>
                <a:latin typeface="Aptos" panose="020B0004020202020204" pitchFamily="34" charset="0"/>
              </a:rPr>
              <a:t>Self-Advocacy </a:t>
            </a:r>
            <a:endParaRPr kumimoji="0" lang="en-GB" sz="900" b="1" i="0" u="none" strike="noStrike" kern="1200" cap="none" spc="0" normalizeH="0" baseline="0" noProof="0">
              <a:ln>
                <a:noFill/>
              </a:ln>
              <a:solidFill>
                <a:srgbClr val="00A2BC"/>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a:solidFill>
                  <a:srgbClr val="00A2BC"/>
                </a:solidFill>
                <a:latin typeface="Aptos" panose="020B0004020202020204" pitchFamily="34" charset="0"/>
              </a:rPr>
              <a:t>The ability to communicate our needs and what is important to us</a:t>
            </a:r>
            <a:endParaRPr kumimoji="0" lang="en-GB" sz="2000" i="0" u="none" strike="noStrike" kern="1200" cap="none" spc="0" normalizeH="0" baseline="0" noProof="0">
              <a:ln>
                <a:noFill/>
              </a:ln>
              <a:solidFill>
                <a:srgbClr val="00A2BC"/>
              </a:solidFill>
              <a:effectLst/>
              <a:uLnTx/>
              <a:uFillTx/>
              <a:latin typeface="Aptos" panose="020B0004020202020204" pitchFamily="34" charset="0"/>
              <a:ea typeface="+mn-ea"/>
              <a:cs typeface="+mn-cs"/>
            </a:endParaRPr>
          </a:p>
        </p:txBody>
      </p:sp>
      <p:pic>
        <p:nvPicPr>
          <p:cNvPr id="13" name="Picture 12">
            <a:extLst>
              <a:ext uri="{FF2B5EF4-FFF2-40B4-BE49-F238E27FC236}">
                <a16:creationId xmlns:a16="http://schemas.microsoft.com/office/drawing/2014/main" id="{6CC282F4-F751-C290-44EA-407B82AD07DE}"/>
              </a:ext>
            </a:extLst>
          </p:cNvPr>
          <p:cNvPicPr>
            <a:picLocks noChangeAspect="1"/>
          </p:cNvPicPr>
          <p:nvPr/>
        </p:nvPicPr>
        <p:blipFill>
          <a:blip r:embed="rId3"/>
          <a:stretch>
            <a:fillRect/>
          </a:stretch>
        </p:blipFill>
        <p:spPr>
          <a:xfrm>
            <a:off x="10674350" y="425953"/>
            <a:ext cx="1151890" cy="505167"/>
          </a:xfrm>
          <a:prstGeom prst="rect">
            <a:avLst/>
          </a:prstGeom>
        </p:spPr>
      </p:pic>
      <p:sp>
        <p:nvSpPr>
          <p:cNvPr id="14" name="Rectangle: Rounded Corners 13">
            <a:extLst>
              <a:ext uri="{FF2B5EF4-FFF2-40B4-BE49-F238E27FC236}">
                <a16:creationId xmlns:a16="http://schemas.microsoft.com/office/drawing/2014/main" id="{817B3BEC-C1A7-3735-13D4-5FD61910E0A2}"/>
              </a:ext>
            </a:extLst>
          </p:cNvPr>
          <p:cNvSpPr/>
          <p:nvPr/>
        </p:nvSpPr>
        <p:spPr>
          <a:xfrm>
            <a:off x="391886" y="425953"/>
            <a:ext cx="1257326" cy="33268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C7EB7F50-05F3-8D5D-1A3F-86CC962587A7}"/>
              </a:ext>
            </a:extLst>
          </p:cNvPr>
          <p:cNvPicPr>
            <a:picLocks noChangeAspect="1"/>
          </p:cNvPicPr>
          <p:nvPr/>
        </p:nvPicPr>
        <p:blipFill>
          <a:blip r:embed="rId4"/>
          <a:stretch>
            <a:fillRect/>
          </a:stretch>
        </p:blipFill>
        <p:spPr>
          <a:xfrm>
            <a:off x="78590" y="116721"/>
            <a:ext cx="2171015" cy="1115128"/>
          </a:xfrm>
          <a:prstGeom prst="rect">
            <a:avLst/>
          </a:prstGeom>
        </p:spPr>
      </p:pic>
      <p:sp>
        <p:nvSpPr>
          <p:cNvPr id="8" name="TextBox 7">
            <a:extLst>
              <a:ext uri="{FF2B5EF4-FFF2-40B4-BE49-F238E27FC236}">
                <a16:creationId xmlns:a16="http://schemas.microsoft.com/office/drawing/2014/main" id="{18842011-2859-7866-E275-3CF1EAF0FD5F}"/>
              </a:ext>
            </a:extLst>
          </p:cNvPr>
          <p:cNvSpPr txBox="1"/>
          <p:nvPr/>
        </p:nvSpPr>
        <p:spPr>
          <a:xfrm>
            <a:off x="6349381" y="2858351"/>
            <a:ext cx="2428448" cy="461665"/>
          </a:xfrm>
          <a:prstGeom prst="rect">
            <a:avLst/>
          </a:prstGeom>
          <a:noFill/>
        </p:spPr>
        <p:txBody>
          <a:bodyPr wrap="square">
            <a:spAutoFit/>
          </a:bodyPr>
          <a:lstStyle/>
          <a:p>
            <a:pPr lvl="0" algn="ctr">
              <a:buNone/>
            </a:pPr>
            <a:endParaRPr lang="en-US" sz="2400">
              <a:solidFill>
                <a:srgbClr val="32858E"/>
              </a:solidFill>
              <a:latin typeface="Aptos" panose="020B0004020202020204" pitchFamily="34" charset="0"/>
            </a:endParaRPr>
          </a:p>
        </p:txBody>
      </p:sp>
      <p:sp>
        <p:nvSpPr>
          <p:cNvPr id="11" name="TextBox 10">
            <a:extLst>
              <a:ext uri="{FF2B5EF4-FFF2-40B4-BE49-F238E27FC236}">
                <a16:creationId xmlns:a16="http://schemas.microsoft.com/office/drawing/2014/main" id="{91F973A5-AEFE-5EDA-CA4B-103A079838EE}"/>
              </a:ext>
            </a:extLst>
          </p:cNvPr>
          <p:cNvSpPr txBox="1"/>
          <p:nvPr/>
        </p:nvSpPr>
        <p:spPr>
          <a:xfrm>
            <a:off x="8610600" y="2327883"/>
            <a:ext cx="2559679" cy="461665"/>
          </a:xfrm>
          <a:prstGeom prst="rect">
            <a:avLst/>
          </a:prstGeom>
          <a:noFill/>
        </p:spPr>
        <p:txBody>
          <a:bodyPr wrap="square">
            <a:spAutoFit/>
          </a:bodyPr>
          <a:lstStyle/>
          <a:p>
            <a:pPr algn="ctr">
              <a:buNone/>
            </a:pPr>
            <a:endParaRPr lang="en-GB" sz="2400" b="1">
              <a:solidFill>
                <a:srgbClr val="5EBCC6"/>
              </a:solidFill>
              <a:effectLst/>
              <a:latin typeface="Aptos" panose="020B0004020202020204" pitchFamily="34" charset="0"/>
            </a:endParaRPr>
          </a:p>
        </p:txBody>
      </p:sp>
      <p:sp>
        <p:nvSpPr>
          <p:cNvPr id="16" name="TextBox 15">
            <a:extLst>
              <a:ext uri="{FF2B5EF4-FFF2-40B4-BE49-F238E27FC236}">
                <a16:creationId xmlns:a16="http://schemas.microsoft.com/office/drawing/2014/main" id="{BDFD35A4-2106-46ED-AD5A-DFCC4B3E8CF0}"/>
              </a:ext>
            </a:extLst>
          </p:cNvPr>
          <p:cNvSpPr txBox="1"/>
          <p:nvPr/>
        </p:nvSpPr>
        <p:spPr>
          <a:xfrm>
            <a:off x="8316687" y="3737861"/>
            <a:ext cx="3509553" cy="461665"/>
          </a:xfrm>
          <a:prstGeom prst="rect">
            <a:avLst/>
          </a:prstGeom>
          <a:noFill/>
        </p:spPr>
        <p:txBody>
          <a:bodyPr wrap="square">
            <a:spAutoFit/>
          </a:bodyPr>
          <a:lstStyle/>
          <a:p>
            <a:pPr algn="ctr">
              <a:buNone/>
            </a:pPr>
            <a:r>
              <a:rPr lang="en-GB" sz="2400" b="1">
                <a:solidFill>
                  <a:srgbClr val="32858E"/>
                </a:solidFill>
                <a:latin typeface="Aptos" panose="020B0004020202020204" pitchFamily="34" charset="0"/>
              </a:rPr>
              <a:t>E</a:t>
            </a:r>
            <a:r>
              <a:rPr lang="en-GB" sz="2400" b="1">
                <a:solidFill>
                  <a:srgbClr val="32858E"/>
                </a:solidFill>
                <a:effectLst/>
                <a:latin typeface="Aptos" panose="020B0004020202020204" pitchFamily="34" charset="0"/>
              </a:rPr>
              <a:t>xpressing an opinion</a:t>
            </a:r>
          </a:p>
        </p:txBody>
      </p:sp>
      <p:sp>
        <p:nvSpPr>
          <p:cNvPr id="18" name="TextBox 17">
            <a:extLst>
              <a:ext uri="{FF2B5EF4-FFF2-40B4-BE49-F238E27FC236}">
                <a16:creationId xmlns:a16="http://schemas.microsoft.com/office/drawing/2014/main" id="{E28B1AF1-0708-BCAD-2A80-9E729BFCE341}"/>
              </a:ext>
            </a:extLst>
          </p:cNvPr>
          <p:cNvSpPr txBox="1"/>
          <p:nvPr/>
        </p:nvSpPr>
        <p:spPr>
          <a:xfrm>
            <a:off x="4107594" y="2122976"/>
            <a:ext cx="3673490" cy="461665"/>
          </a:xfrm>
          <a:prstGeom prst="rect">
            <a:avLst/>
          </a:prstGeom>
          <a:noFill/>
        </p:spPr>
        <p:txBody>
          <a:bodyPr wrap="square">
            <a:spAutoFit/>
          </a:bodyPr>
          <a:lstStyle/>
          <a:p>
            <a:pPr algn="ctr">
              <a:buNone/>
            </a:pPr>
            <a:r>
              <a:rPr lang="en-GB" sz="2400" b="1">
                <a:solidFill>
                  <a:srgbClr val="A5D9DF"/>
                </a:solidFill>
                <a:latin typeface="Aptos" panose="020B0004020202020204" pitchFamily="34" charset="0"/>
              </a:rPr>
              <a:t>A</a:t>
            </a:r>
            <a:r>
              <a:rPr lang="en-GB" sz="2400" b="1">
                <a:solidFill>
                  <a:srgbClr val="A5D9DF"/>
                </a:solidFill>
                <a:effectLst/>
                <a:latin typeface="Aptos" panose="020B0004020202020204" pitchFamily="34" charset="0"/>
              </a:rPr>
              <a:t>sserting themselves</a:t>
            </a:r>
          </a:p>
        </p:txBody>
      </p:sp>
      <p:sp>
        <p:nvSpPr>
          <p:cNvPr id="20" name="TextBox 19">
            <a:extLst>
              <a:ext uri="{FF2B5EF4-FFF2-40B4-BE49-F238E27FC236}">
                <a16:creationId xmlns:a16="http://schemas.microsoft.com/office/drawing/2014/main" id="{045568C7-7F41-FA80-A907-25021F76C87E}"/>
              </a:ext>
            </a:extLst>
          </p:cNvPr>
          <p:cNvSpPr txBox="1"/>
          <p:nvPr/>
        </p:nvSpPr>
        <p:spPr>
          <a:xfrm>
            <a:off x="2249605" y="2879002"/>
            <a:ext cx="3361510" cy="461665"/>
          </a:xfrm>
          <a:prstGeom prst="rect">
            <a:avLst/>
          </a:prstGeom>
          <a:noFill/>
        </p:spPr>
        <p:txBody>
          <a:bodyPr wrap="square">
            <a:spAutoFit/>
          </a:bodyPr>
          <a:lstStyle/>
          <a:p>
            <a:pPr algn="ctr">
              <a:buNone/>
            </a:pPr>
            <a:r>
              <a:rPr lang="en-GB" sz="2400" b="1">
                <a:solidFill>
                  <a:srgbClr val="3997A1"/>
                </a:solidFill>
                <a:latin typeface="Aptos" panose="020B0004020202020204" pitchFamily="34" charset="0"/>
              </a:rPr>
              <a:t>Re</a:t>
            </a:r>
            <a:r>
              <a:rPr lang="en-GB" sz="2400" b="1">
                <a:solidFill>
                  <a:srgbClr val="3997A1"/>
                </a:solidFill>
                <a:effectLst/>
                <a:latin typeface="Aptos" panose="020B0004020202020204" pitchFamily="34" charset="0"/>
              </a:rPr>
              <a:t>questing help </a:t>
            </a:r>
          </a:p>
        </p:txBody>
      </p:sp>
      <p:sp>
        <p:nvSpPr>
          <p:cNvPr id="22" name="TextBox 21">
            <a:extLst>
              <a:ext uri="{FF2B5EF4-FFF2-40B4-BE49-F238E27FC236}">
                <a16:creationId xmlns:a16="http://schemas.microsoft.com/office/drawing/2014/main" id="{B27EC1FF-009C-33D4-8C98-9FD818B601E7}"/>
              </a:ext>
            </a:extLst>
          </p:cNvPr>
          <p:cNvSpPr txBox="1"/>
          <p:nvPr/>
        </p:nvSpPr>
        <p:spPr>
          <a:xfrm>
            <a:off x="4120303" y="3901147"/>
            <a:ext cx="2981623" cy="461665"/>
          </a:xfrm>
          <a:prstGeom prst="rect">
            <a:avLst/>
          </a:prstGeom>
          <a:noFill/>
        </p:spPr>
        <p:txBody>
          <a:bodyPr wrap="square">
            <a:spAutoFit/>
          </a:bodyPr>
          <a:lstStyle/>
          <a:p>
            <a:pPr algn="ctr">
              <a:buNone/>
            </a:pPr>
            <a:r>
              <a:rPr lang="en-GB" sz="2400" b="1">
                <a:solidFill>
                  <a:srgbClr val="3997A1"/>
                </a:solidFill>
                <a:latin typeface="Aptos" panose="020B0004020202020204" pitchFamily="34" charset="0"/>
              </a:rPr>
              <a:t>P</a:t>
            </a:r>
            <a:r>
              <a:rPr lang="en-GB" sz="2400" b="1">
                <a:solidFill>
                  <a:srgbClr val="3997A1"/>
                </a:solidFill>
                <a:effectLst/>
                <a:latin typeface="Aptos" panose="020B0004020202020204" pitchFamily="34" charset="0"/>
              </a:rPr>
              <a:t>roblem-solving </a:t>
            </a:r>
          </a:p>
        </p:txBody>
      </p:sp>
      <p:sp>
        <p:nvSpPr>
          <p:cNvPr id="24" name="TextBox 23">
            <a:extLst>
              <a:ext uri="{FF2B5EF4-FFF2-40B4-BE49-F238E27FC236}">
                <a16:creationId xmlns:a16="http://schemas.microsoft.com/office/drawing/2014/main" id="{4F26141E-17A6-F65D-7807-268653986D36}"/>
              </a:ext>
            </a:extLst>
          </p:cNvPr>
          <p:cNvSpPr txBox="1"/>
          <p:nvPr/>
        </p:nvSpPr>
        <p:spPr>
          <a:xfrm>
            <a:off x="-127336" y="3640445"/>
            <a:ext cx="3553095" cy="461665"/>
          </a:xfrm>
          <a:prstGeom prst="rect">
            <a:avLst/>
          </a:prstGeom>
          <a:noFill/>
        </p:spPr>
        <p:txBody>
          <a:bodyPr wrap="square">
            <a:spAutoFit/>
          </a:bodyPr>
          <a:lstStyle/>
          <a:p>
            <a:pPr algn="ctr">
              <a:buNone/>
            </a:pPr>
            <a:endParaRPr lang="en-GB" sz="2400" b="1">
              <a:solidFill>
                <a:srgbClr val="A5D9DF"/>
              </a:solidFill>
              <a:effectLst/>
              <a:latin typeface="Aptos" panose="020B0004020202020204" pitchFamily="34" charset="0"/>
            </a:endParaRPr>
          </a:p>
        </p:txBody>
      </p:sp>
      <p:pic>
        <p:nvPicPr>
          <p:cNvPr id="26" name="Picture 25">
            <a:extLst>
              <a:ext uri="{FF2B5EF4-FFF2-40B4-BE49-F238E27FC236}">
                <a16:creationId xmlns:a16="http://schemas.microsoft.com/office/drawing/2014/main" id="{8B8ACA43-06B0-1C8F-F301-807EA3D781EE}"/>
              </a:ext>
            </a:extLst>
          </p:cNvPr>
          <p:cNvPicPr>
            <a:picLocks noChangeAspect="1"/>
          </p:cNvPicPr>
          <p:nvPr/>
        </p:nvPicPr>
        <p:blipFill>
          <a:blip r:embed="rId5"/>
          <a:stretch>
            <a:fillRect/>
          </a:stretch>
        </p:blipFill>
        <p:spPr>
          <a:xfrm>
            <a:off x="10978791" y="4410944"/>
            <a:ext cx="1213209" cy="2469094"/>
          </a:xfrm>
          <a:prstGeom prst="rect">
            <a:avLst/>
          </a:prstGeom>
        </p:spPr>
      </p:pic>
      <p:sp>
        <p:nvSpPr>
          <p:cNvPr id="27" name="Speech Bubble: Rectangle with Corners Rounded 26">
            <a:extLst>
              <a:ext uri="{FF2B5EF4-FFF2-40B4-BE49-F238E27FC236}">
                <a16:creationId xmlns:a16="http://schemas.microsoft.com/office/drawing/2014/main" id="{75E6F342-6304-6305-81D2-31C9FC2E387C}"/>
              </a:ext>
            </a:extLst>
          </p:cNvPr>
          <p:cNvSpPr/>
          <p:nvPr/>
        </p:nvSpPr>
        <p:spPr>
          <a:xfrm>
            <a:off x="8841400" y="1913397"/>
            <a:ext cx="2936966" cy="620238"/>
          </a:xfrm>
          <a:prstGeom prst="wedgeRoundRectCallout">
            <a:avLst>
              <a:gd name="adj1" fmla="val 49441"/>
              <a:gd name="adj2" fmla="val 102516"/>
              <a:gd name="adj3" fmla="val 16667"/>
            </a:avLst>
          </a:prstGeom>
          <a:solidFill>
            <a:srgbClr val="ECF7F8"/>
          </a:solidFill>
          <a:ln>
            <a:solidFill>
              <a:srgbClr val="38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rgbClr val="5EBCC6"/>
                </a:solidFill>
                <a:latin typeface="Aptos" panose="020B0004020202020204" pitchFamily="34" charset="0"/>
              </a:rPr>
              <a:t>Making a choice</a:t>
            </a:r>
          </a:p>
        </p:txBody>
      </p:sp>
      <p:sp>
        <p:nvSpPr>
          <p:cNvPr id="28" name="Speech Bubble: Rectangle with Corners Rounded 27">
            <a:extLst>
              <a:ext uri="{FF2B5EF4-FFF2-40B4-BE49-F238E27FC236}">
                <a16:creationId xmlns:a16="http://schemas.microsoft.com/office/drawing/2014/main" id="{C5EB7769-4A8E-B4CA-07DF-F7FD2C8EEEA5}"/>
              </a:ext>
            </a:extLst>
          </p:cNvPr>
          <p:cNvSpPr/>
          <p:nvPr/>
        </p:nvSpPr>
        <p:spPr>
          <a:xfrm>
            <a:off x="644435" y="1764899"/>
            <a:ext cx="2633643" cy="725824"/>
          </a:xfrm>
          <a:prstGeom prst="wedgeRoundRectCallout">
            <a:avLst>
              <a:gd name="adj1" fmla="val -59686"/>
              <a:gd name="adj2" fmla="val 124334"/>
              <a:gd name="adj3" fmla="val 16667"/>
            </a:avLst>
          </a:prstGeom>
          <a:solidFill>
            <a:srgbClr val="ECF7F8"/>
          </a:solidFill>
          <a:ln>
            <a:solidFill>
              <a:srgbClr val="38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rgbClr val="32858E"/>
                </a:solidFill>
                <a:latin typeface="Aptos" panose="020B0004020202020204" pitchFamily="34" charset="0"/>
              </a:rPr>
              <a:t>Requesting an item or activity </a:t>
            </a:r>
            <a:endParaRPr lang="en-US">
              <a:solidFill>
                <a:srgbClr val="32858E"/>
              </a:solidFill>
              <a:latin typeface="Aptos" panose="020B0004020202020204" pitchFamily="34" charset="0"/>
            </a:endParaRPr>
          </a:p>
        </p:txBody>
      </p:sp>
      <p:sp>
        <p:nvSpPr>
          <p:cNvPr id="29" name="Speech Bubble: Rectangle with Corners Rounded 28">
            <a:extLst>
              <a:ext uri="{FF2B5EF4-FFF2-40B4-BE49-F238E27FC236}">
                <a16:creationId xmlns:a16="http://schemas.microsoft.com/office/drawing/2014/main" id="{F48D1B06-B816-3E8B-486D-362A6E55F12F}"/>
              </a:ext>
            </a:extLst>
          </p:cNvPr>
          <p:cNvSpPr/>
          <p:nvPr/>
        </p:nvSpPr>
        <p:spPr>
          <a:xfrm>
            <a:off x="563651" y="3445691"/>
            <a:ext cx="2633643" cy="725824"/>
          </a:xfrm>
          <a:prstGeom prst="wedgeRoundRectCallout">
            <a:avLst>
              <a:gd name="adj1" fmla="val 41498"/>
              <a:gd name="adj2" fmla="val 93739"/>
              <a:gd name="adj3" fmla="val 16667"/>
            </a:avLst>
          </a:prstGeom>
          <a:solidFill>
            <a:srgbClr val="38949E"/>
          </a:solidFill>
          <a:ln>
            <a:solidFill>
              <a:srgbClr val="38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rgbClr val="DDF1F3"/>
                </a:solidFill>
                <a:latin typeface="Aptos" panose="020B0004020202020204" pitchFamily="34" charset="0"/>
              </a:rPr>
              <a:t>Describing their boundaries </a:t>
            </a:r>
          </a:p>
        </p:txBody>
      </p:sp>
      <p:sp>
        <p:nvSpPr>
          <p:cNvPr id="30" name="Speech Bubble: Rectangle with Corners Rounded 29">
            <a:extLst>
              <a:ext uri="{FF2B5EF4-FFF2-40B4-BE49-F238E27FC236}">
                <a16:creationId xmlns:a16="http://schemas.microsoft.com/office/drawing/2014/main" id="{81E8CF25-4519-12BE-C1FE-2154913E8D78}"/>
              </a:ext>
            </a:extLst>
          </p:cNvPr>
          <p:cNvSpPr/>
          <p:nvPr/>
        </p:nvSpPr>
        <p:spPr>
          <a:xfrm>
            <a:off x="5976957" y="2815703"/>
            <a:ext cx="2633643" cy="725824"/>
          </a:xfrm>
          <a:prstGeom prst="wedgeRoundRectCallout">
            <a:avLst>
              <a:gd name="adj1" fmla="val -30918"/>
              <a:gd name="adj2" fmla="val 75741"/>
              <a:gd name="adj3" fmla="val 16667"/>
            </a:avLst>
          </a:prstGeom>
          <a:solidFill>
            <a:srgbClr val="ECF7F8"/>
          </a:solidFill>
          <a:ln>
            <a:solidFill>
              <a:srgbClr val="38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rgbClr val="32858E"/>
                </a:solidFill>
                <a:latin typeface="Aptos" panose="020B0004020202020204" pitchFamily="34" charset="0"/>
              </a:rPr>
              <a:t>Communicating a need </a:t>
            </a:r>
            <a:endParaRPr lang="en-US">
              <a:solidFill>
                <a:srgbClr val="32858E"/>
              </a:solidFill>
              <a:latin typeface="Aptos" panose="020B0004020202020204" pitchFamily="34" charset="0"/>
            </a:endParaRPr>
          </a:p>
        </p:txBody>
      </p:sp>
    </p:spTree>
    <p:extLst>
      <p:ext uri="{BB962C8B-B14F-4D97-AF65-F5344CB8AC3E}">
        <p14:creationId xmlns:p14="http://schemas.microsoft.com/office/powerpoint/2010/main" val="2771857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0D6F8F0B-C568-CDAC-69FE-AF90997EC5B0}"/>
              </a:ext>
            </a:extLst>
          </p:cNvPr>
          <p:cNvSpPr/>
          <p:nvPr/>
        </p:nvSpPr>
        <p:spPr>
          <a:xfrm>
            <a:off x="78590" y="1541081"/>
            <a:ext cx="2505286" cy="2188823"/>
          </a:xfrm>
          <a:prstGeom prst="roundRect">
            <a:avLst/>
          </a:prstGeom>
          <a:solidFill>
            <a:srgbClr val="3997A1"/>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chemeClr val="bg1"/>
                </a:solidFill>
                <a:latin typeface="Aptos" panose="020B0004020202020204" pitchFamily="34" charset="0"/>
              </a:rPr>
              <a:t>First recognising their </a:t>
            </a:r>
            <a:r>
              <a:rPr lang="en-GB" sz="1600" b="1">
                <a:solidFill>
                  <a:schemeClr val="bg1"/>
                </a:solidFill>
                <a:latin typeface="Aptos" panose="020B0004020202020204" pitchFamily="34" charset="0"/>
              </a:rPr>
              <a:t>strengths</a:t>
            </a:r>
            <a:r>
              <a:rPr lang="en-GB" sz="1400">
                <a:solidFill>
                  <a:schemeClr val="bg1"/>
                </a:solidFill>
                <a:latin typeface="Aptos" panose="020B0004020202020204" pitchFamily="34" charset="0"/>
              </a:rPr>
              <a:t> can give them confidence to communicate what they need.</a:t>
            </a:r>
          </a:p>
          <a:p>
            <a:pPr algn="ctr"/>
            <a:endParaRPr lang="en-GB" sz="1200">
              <a:solidFill>
                <a:schemeClr val="bg1"/>
              </a:solidFill>
              <a:ea typeface="Calibri"/>
              <a:cs typeface="Calibri"/>
            </a:endParaRPr>
          </a:p>
          <a:p>
            <a:pPr algn="ctr"/>
            <a:endParaRPr lang="en-GB" sz="1200">
              <a:solidFill>
                <a:schemeClr val="bg1"/>
              </a:solidFill>
              <a:ea typeface="Calibri"/>
              <a:cs typeface="Calibri"/>
            </a:endParaRPr>
          </a:p>
          <a:p>
            <a:pPr algn="ctr"/>
            <a:endParaRPr lang="en-GB" sz="1200">
              <a:solidFill>
                <a:schemeClr val="bg1"/>
              </a:solidFill>
              <a:latin typeface="Aptos" panose="020B0004020202020204" pitchFamily="34" charset="0"/>
              <a:ea typeface="Calibri"/>
              <a:cs typeface="Calibri"/>
            </a:endParaRPr>
          </a:p>
        </p:txBody>
      </p:sp>
      <p:pic>
        <p:nvPicPr>
          <p:cNvPr id="6" name="Picture 5">
            <a:extLst>
              <a:ext uri="{FF2B5EF4-FFF2-40B4-BE49-F238E27FC236}">
                <a16:creationId xmlns:a16="http://schemas.microsoft.com/office/drawing/2014/main" id="{C1F42469-49D1-FBCC-B118-6865733AC4AD}"/>
              </a:ext>
            </a:extLst>
          </p:cNvPr>
          <p:cNvPicPr>
            <a:picLocks noChangeAspect="1"/>
          </p:cNvPicPr>
          <p:nvPr/>
        </p:nvPicPr>
        <p:blipFill>
          <a:blip r:embed="rId3"/>
          <a:stretch>
            <a:fillRect/>
          </a:stretch>
        </p:blipFill>
        <p:spPr>
          <a:xfrm>
            <a:off x="10674350" y="425953"/>
            <a:ext cx="1151890" cy="505167"/>
          </a:xfrm>
          <a:prstGeom prst="rect">
            <a:avLst/>
          </a:prstGeom>
        </p:spPr>
      </p:pic>
      <p:sp>
        <p:nvSpPr>
          <p:cNvPr id="7" name="Rectangle: Rounded Corners 6">
            <a:extLst>
              <a:ext uri="{FF2B5EF4-FFF2-40B4-BE49-F238E27FC236}">
                <a16:creationId xmlns:a16="http://schemas.microsoft.com/office/drawing/2014/main" id="{0BBBB9F6-ECF1-D4BC-8094-E550C34CA23F}"/>
              </a:ext>
            </a:extLst>
          </p:cNvPr>
          <p:cNvSpPr/>
          <p:nvPr/>
        </p:nvSpPr>
        <p:spPr>
          <a:xfrm>
            <a:off x="391886" y="425953"/>
            <a:ext cx="1257326" cy="33268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8A6B6A40-B527-1A51-A49D-B57A06D6E417}"/>
              </a:ext>
            </a:extLst>
          </p:cNvPr>
          <p:cNvPicPr>
            <a:picLocks noChangeAspect="1"/>
          </p:cNvPicPr>
          <p:nvPr/>
        </p:nvPicPr>
        <p:blipFill>
          <a:blip r:embed="rId4"/>
          <a:stretch>
            <a:fillRect/>
          </a:stretch>
        </p:blipFill>
        <p:spPr>
          <a:xfrm>
            <a:off x="78590" y="116721"/>
            <a:ext cx="2171015" cy="1115128"/>
          </a:xfrm>
          <a:prstGeom prst="rect">
            <a:avLst/>
          </a:prstGeom>
        </p:spPr>
      </p:pic>
      <p:pic>
        <p:nvPicPr>
          <p:cNvPr id="10" name="Graphic 9" descr="Muscular arm outline">
            <a:extLst>
              <a:ext uri="{FF2B5EF4-FFF2-40B4-BE49-F238E27FC236}">
                <a16:creationId xmlns:a16="http://schemas.microsoft.com/office/drawing/2014/main" id="{77072B20-4580-9C74-A9E6-DB2086F110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3927" y="2886662"/>
            <a:ext cx="716172" cy="716172"/>
          </a:xfrm>
          <a:prstGeom prst="rect">
            <a:avLst/>
          </a:prstGeom>
        </p:spPr>
      </p:pic>
      <p:sp>
        <p:nvSpPr>
          <p:cNvPr id="12" name="Rectangle: Rounded Corners 11">
            <a:extLst>
              <a:ext uri="{FF2B5EF4-FFF2-40B4-BE49-F238E27FC236}">
                <a16:creationId xmlns:a16="http://schemas.microsoft.com/office/drawing/2014/main" id="{A11D1228-448C-0899-07F4-3A01121CE6C3}"/>
              </a:ext>
            </a:extLst>
          </p:cNvPr>
          <p:cNvSpPr/>
          <p:nvPr/>
        </p:nvSpPr>
        <p:spPr>
          <a:xfrm>
            <a:off x="1087936" y="3866348"/>
            <a:ext cx="2505286" cy="2740617"/>
          </a:xfrm>
          <a:prstGeom prst="roundRect">
            <a:avLst/>
          </a:prstGeom>
          <a:solidFill>
            <a:schemeClr val="bg1"/>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a:solidFill>
                  <a:srgbClr val="32858E"/>
                </a:solidFill>
                <a:latin typeface="Aptos" panose="020B0004020202020204" pitchFamily="34" charset="0"/>
              </a:rPr>
              <a:t>Understand that the behaviour might present as 'challenging' but the CYP might just be trying to communicate a need and self-advocate.</a:t>
            </a:r>
          </a:p>
          <a:p>
            <a:pPr algn="ctr"/>
            <a:endParaRPr lang="en-GB" sz="1100">
              <a:solidFill>
                <a:srgbClr val="32858E"/>
              </a:solidFill>
              <a:latin typeface="Aptos" panose="020B0004020202020204" pitchFamily="34" charset="0"/>
            </a:endParaRPr>
          </a:p>
          <a:p>
            <a:pPr algn="ctr"/>
            <a:endParaRPr lang="en-GB" sz="1100">
              <a:solidFill>
                <a:srgbClr val="32858E"/>
              </a:solidFill>
              <a:latin typeface="Aptos" panose="020B0004020202020204" pitchFamily="34" charset="0"/>
            </a:endParaRPr>
          </a:p>
          <a:p>
            <a:pPr algn="ctr"/>
            <a:endParaRPr lang="en-GB" sz="1100">
              <a:solidFill>
                <a:srgbClr val="32858E"/>
              </a:solidFill>
              <a:latin typeface="Aptos" panose="020B0004020202020204" pitchFamily="34" charset="0"/>
            </a:endParaRPr>
          </a:p>
          <a:p>
            <a:pPr algn="ctr"/>
            <a:endParaRPr lang="en-GB" sz="1100">
              <a:solidFill>
                <a:srgbClr val="32858E"/>
              </a:solidFill>
              <a:latin typeface="Aptos" panose="020B0004020202020204" pitchFamily="34" charset="0"/>
            </a:endParaRPr>
          </a:p>
          <a:p>
            <a:pPr algn="ctr"/>
            <a:r>
              <a:rPr lang="en-GB" sz="1400" b="1">
                <a:solidFill>
                  <a:srgbClr val="32858E"/>
                </a:solidFill>
                <a:latin typeface="Aptos" panose="020B0004020202020204" pitchFamily="34" charset="0"/>
              </a:rPr>
              <a:t>Detect and respond </a:t>
            </a:r>
            <a:r>
              <a:rPr lang="en-GB" sz="1100">
                <a:solidFill>
                  <a:srgbClr val="32858E"/>
                </a:solidFill>
                <a:latin typeface="Aptos" panose="020B0004020202020204" pitchFamily="34" charset="0"/>
              </a:rPr>
              <a:t>to any attempts they make to communicate their needs, verbally or nonverbally. </a:t>
            </a:r>
            <a:r>
              <a:rPr lang="en-GB" sz="1200" b="1">
                <a:solidFill>
                  <a:srgbClr val="32858E"/>
                </a:solidFill>
                <a:latin typeface="Aptos" panose="020B0004020202020204" pitchFamily="34" charset="0"/>
              </a:rPr>
              <a:t>Self-advocacy doesn’t always look polite!</a:t>
            </a:r>
            <a:endParaRPr lang="en-GB" sz="1200" b="1">
              <a:solidFill>
                <a:srgbClr val="32858E"/>
              </a:solidFill>
              <a:latin typeface="Aptos" panose="020B0004020202020204" pitchFamily="34" charset="0"/>
              <a:ea typeface="Calibri"/>
              <a:cs typeface="Calibri"/>
            </a:endParaRPr>
          </a:p>
        </p:txBody>
      </p:sp>
      <p:pic>
        <p:nvPicPr>
          <p:cNvPr id="14" name="Graphic 13" descr="Magnifying glass outline">
            <a:extLst>
              <a:ext uri="{FF2B5EF4-FFF2-40B4-BE49-F238E27FC236}">
                <a16:creationId xmlns:a16="http://schemas.microsoft.com/office/drawing/2014/main" id="{480933E7-8670-8503-C194-1A22BC8467C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56883" y="4783169"/>
            <a:ext cx="660847" cy="660847"/>
          </a:xfrm>
          <a:prstGeom prst="rect">
            <a:avLst/>
          </a:prstGeom>
        </p:spPr>
      </p:pic>
      <p:pic>
        <p:nvPicPr>
          <p:cNvPr id="15" name="Picture 14" descr="A couple of boys wearing blue and yellow jackets&#10;&#10;AI-generated content may be incorrect.">
            <a:extLst>
              <a:ext uri="{FF2B5EF4-FFF2-40B4-BE49-F238E27FC236}">
                <a16:creationId xmlns:a16="http://schemas.microsoft.com/office/drawing/2014/main" id="{C7173C11-3E78-56E9-3566-F7DB3B9F7A35}"/>
              </a:ext>
            </a:extLst>
          </p:cNvPr>
          <p:cNvPicPr>
            <a:picLocks noChangeAspect="1"/>
          </p:cNvPicPr>
          <p:nvPr/>
        </p:nvPicPr>
        <p:blipFill>
          <a:blip r:embed="rId9"/>
          <a:stretch>
            <a:fillRect/>
          </a:stretch>
        </p:blipFill>
        <p:spPr>
          <a:xfrm>
            <a:off x="-27542" y="4046546"/>
            <a:ext cx="1373658" cy="2798774"/>
          </a:xfrm>
          <a:prstGeom prst="rect">
            <a:avLst/>
          </a:prstGeom>
        </p:spPr>
      </p:pic>
      <p:sp>
        <p:nvSpPr>
          <p:cNvPr id="16" name="Rectangle: Rounded Corners 15">
            <a:extLst>
              <a:ext uri="{FF2B5EF4-FFF2-40B4-BE49-F238E27FC236}">
                <a16:creationId xmlns:a16="http://schemas.microsoft.com/office/drawing/2014/main" id="{A597552A-389D-6E61-3245-28A811BD1B95}"/>
              </a:ext>
            </a:extLst>
          </p:cNvPr>
          <p:cNvSpPr/>
          <p:nvPr/>
        </p:nvSpPr>
        <p:spPr>
          <a:xfrm>
            <a:off x="3680969" y="3887596"/>
            <a:ext cx="2505286" cy="2719369"/>
          </a:xfrm>
          <a:prstGeom prst="roundRect">
            <a:avLst/>
          </a:prstGeom>
          <a:solidFill>
            <a:srgbClr val="32858E"/>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a:t>Respect when the child refuses something or says </a:t>
            </a:r>
            <a:r>
              <a:rPr lang="en-GB" sz="1600" b="1"/>
              <a:t>no</a:t>
            </a:r>
            <a:r>
              <a:rPr lang="en-GB" sz="1200"/>
              <a:t>. Acknowledge the child's attempts of self-advocacy - </a:t>
            </a:r>
            <a:r>
              <a:rPr lang="en-GB" sz="1400" b="1"/>
              <a:t>‘that is great, you said what you need’</a:t>
            </a:r>
            <a:r>
              <a:rPr lang="en-GB" sz="1200"/>
              <a:t> OR, for an older child: </a:t>
            </a:r>
            <a:r>
              <a:rPr lang="en-GB" sz="1200" b="1"/>
              <a:t>‘</a:t>
            </a:r>
            <a:r>
              <a:rPr lang="en-GB" sz="1400" b="1"/>
              <a:t>I liked how you advocated for yourself there!’.</a:t>
            </a:r>
          </a:p>
          <a:p>
            <a:pPr algn="ctr"/>
            <a:endParaRPr lang="en-GB" sz="1400" b="1"/>
          </a:p>
          <a:p>
            <a:pPr algn="ctr"/>
            <a:r>
              <a:rPr lang="en-GB" sz="1400" b="1"/>
              <a:t> </a:t>
            </a:r>
            <a:endParaRPr lang="en-GB" sz="1400" b="1">
              <a:ea typeface="Calibri"/>
              <a:cs typeface="Calibri"/>
            </a:endParaRPr>
          </a:p>
          <a:p>
            <a:pPr algn="ctr"/>
            <a:endParaRPr lang="en-GB" sz="1100" b="1">
              <a:solidFill>
                <a:srgbClr val="32858E"/>
              </a:solidFill>
              <a:ea typeface="Calibri"/>
              <a:cs typeface="Calibri"/>
            </a:endParaRPr>
          </a:p>
        </p:txBody>
      </p:sp>
      <p:pic>
        <p:nvPicPr>
          <p:cNvPr id="18" name="Graphic 17" descr="Thumbs up sign with solid fill">
            <a:extLst>
              <a:ext uri="{FF2B5EF4-FFF2-40B4-BE49-F238E27FC236}">
                <a16:creationId xmlns:a16="http://schemas.microsoft.com/office/drawing/2014/main" id="{ABF3F98C-9A1B-2CC1-EF05-4492F066916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658578" y="5687872"/>
            <a:ext cx="788864" cy="788864"/>
          </a:xfrm>
          <a:prstGeom prst="rect">
            <a:avLst/>
          </a:prstGeom>
        </p:spPr>
      </p:pic>
      <p:sp>
        <p:nvSpPr>
          <p:cNvPr id="20" name="Rectangle: Rounded Corners 19">
            <a:extLst>
              <a:ext uri="{FF2B5EF4-FFF2-40B4-BE49-F238E27FC236}">
                <a16:creationId xmlns:a16="http://schemas.microsoft.com/office/drawing/2014/main" id="{C46F1DC9-EAD5-B2CA-A91A-FE520A47F2E5}"/>
              </a:ext>
            </a:extLst>
          </p:cNvPr>
          <p:cNvSpPr/>
          <p:nvPr/>
        </p:nvSpPr>
        <p:spPr>
          <a:xfrm>
            <a:off x="2627359" y="1588371"/>
            <a:ext cx="2333643" cy="2188823"/>
          </a:xfrm>
          <a:prstGeom prst="roundRect">
            <a:avLst/>
          </a:prstGeom>
          <a:solidFill>
            <a:srgbClr val="ECF7F8"/>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1400" b="1">
              <a:solidFill>
                <a:srgbClr val="32858E"/>
              </a:solidFill>
              <a:ea typeface="Calibri"/>
              <a:cs typeface="Calibri"/>
            </a:endParaRPr>
          </a:p>
          <a:p>
            <a:pPr algn="ctr"/>
            <a:r>
              <a:rPr lang="en-GB" sz="1600">
                <a:solidFill>
                  <a:srgbClr val="32858E"/>
                </a:solidFill>
                <a:latin typeface="Aptos" panose="020B0004020202020204" pitchFamily="34" charset="0"/>
              </a:rPr>
              <a:t>Create lots of </a:t>
            </a:r>
            <a:r>
              <a:rPr lang="en-GB" sz="1600" b="1">
                <a:solidFill>
                  <a:srgbClr val="32858E"/>
                </a:solidFill>
                <a:latin typeface="Aptos" panose="020B0004020202020204" pitchFamily="34" charset="0"/>
              </a:rPr>
              <a:t>means, reasons, opportunities </a:t>
            </a:r>
            <a:r>
              <a:rPr lang="en-GB" sz="1600">
                <a:solidFill>
                  <a:srgbClr val="32858E"/>
                </a:solidFill>
                <a:latin typeface="Aptos" panose="020B0004020202020204" pitchFamily="34" charset="0"/>
              </a:rPr>
              <a:t>for self-advocacy through the day e.g. offer choices, model how to express needs. </a:t>
            </a:r>
            <a:endParaRPr lang="en-GB" sz="1600">
              <a:solidFill>
                <a:srgbClr val="32858E"/>
              </a:solidFill>
              <a:latin typeface="Aptos" panose="020B0004020202020204" pitchFamily="34" charset="0"/>
              <a:ea typeface="Calibri"/>
              <a:cs typeface="Calibri"/>
            </a:endParaRPr>
          </a:p>
          <a:p>
            <a:pPr algn="ctr"/>
            <a:endParaRPr lang="en-GB" sz="1100" b="1">
              <a:solidFill>
                <a:srgbClr val="32858E"/>
              </a:solidFill>
              <a:ea typeface="Calibri"/>
              <a:cs typeface="Calibri"/>
            </a:endParaRPr>
          </a:p>
        </p:txBody>
      </p:sp>
      <p:sp>
        <p:nvSpPr>
          <p:cNvPr id="22" name="TextBox 21">
            <a:extLst>
              <a:ext uri="{FF2B5EF4-FFF2-40B4-BE49-F238E27FC236}">
                <a16:creationId xmlns:a16="http://schemas.microsoft.com/office/drawing/2014/main" id="{8D1A4D35-E979-A8E2-53A8-B62796FF5E12}"/>
              </a:ext>
            </a:extLst>
          </p:cNvPr>
          <p:cNvSpPr txBox="1"/>
          <p:nvPr/>
        </p:nvSpPr>
        <p:spPr>
          <a:xfrm>
            <a:off x="2249605" y="570837"/>
            <a:ext cx="8224284" cy="523220"/>
          </a:xfrm>
          <a:prstGeom prst="rect">
            <a:avLst/>
          </a:prstGeom>
          <a:noFill/>
        </p:spPr>
        <p:txBody>
          <a:bodyPr wrap="square">
            <a:spAutoFit/>
          </a:bodyPr>
          <a:lstStyle/>
          <a:p>
            <a:r>
              <a:rPr lang="en-GB" sz="2800" b="1">
                <a:solidFill>
                  <a:srgbClr val="00A2BC"/>
                </a:solidFill>
                <a:latin typeface="Aptos" panose="020B0004020202020204" pitchFamily="34" charset="0"/>
              </a:rPr>
              <a:t>What Supporting Self-Advocacy Might Look Like</a:t>
            </a:r>
            <a:endParaRPr lang="en-GB" sz="2800"/>
          </a:p>
        </p:txBody>
      </p:sp>
      <p:sp>
        <p:nvSpPr>
          <p:cNvPr id="2" name="Rectangle: Rounded Corners 1">
            <a:extLst>
              <a:ext uri="{FF2B5EF4-FFF2-40B4-BE49-F238E27FC236}">
                <a16:creationId xmlns:a16="http://schemas.microsoft.com/office/drawing/2014/main" id="{AAAD71B9-9460-E811-3F54-A5429DB3BDAF}"/>
              </a:ext>
            </a:extLst>
          </p:cNvPr>
          <p:cNvSpPr/>
          <p:nvPr/>
        </p:nvSpPr>
        <p:spPr>
          <a:xfrm>
            <a:off x="5053010" y="1588371"/>
            <a:ext cx="2505286" cy="2240584"/>
          </a:xfrm>
          <a:prstGeom prst="roundRect">
            <a:avLst/>
          </a:prstGeom>
          <a:solidFill>
            <a:schemeClr val="bg1"/>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a:solidFill>
                  <a:srgbClr val="32858E"/>
                </a:solidFill>
                <a:latin typeface="Aptos"/>
              </a:rPr>
              <a:t>Don't insist on  "use your words" or "say that more politely" </a:t>
            </a:r>
            <a:r>
              <a:rPr lang="en-GB" sz="1200" b="1">
                <a:solidFill>
                  <a:srgbClr val="32858E"/>
                </a:solidFill>
                <a:latin typeface="Aptos"/>
              </a:rPr>
              <a:t>- they may not have the language, vocabulary, cognitive or sensory capacity in that moment. </a:t>
            </a:r>
            <a:r>
              <a:rPr lang="en-GB" sz="1200">
                <a:solidFill>
                  <a:srgbClr val="32858E"/>
                </a:solidFill>
                <a:latin typeface="Aptos"/>
              </a:rPr>
              <a:t>They might be dysregulated or shut down.</a:t>
            </a:r>
            <a:endParaRPr lang="en-GB" sz="1100">
              <a:solidFill>
                <a:srgbClr val="32858E"/>
              </a:solidFill>
              <a:latin typeface="Aptos"/>
            </a:endParaRPr>
          </a:p>
          <a:p>
            <a:pPr algn="ctr"/>
            <a:endParaRPr lang="en-GB" sz="1200">
              <a:solidFill>
                <a:srgbClr val="32858E"/>
              </a:solidFill>
              <a:latin typeface="Aptos" panose="020B0004020202020204" pitchFamily="34" charset="0"/>
            </a:endParaRPr>
          </a:p>
          <a:p>
            <a:pPr algn="ctr"/>
            <a:endParaRPr lang="en-GB" sz="1200">
              <a:solidFill>
                <a:srgbClr val="32858E"/>
              </a:solidFill>
              <a:latin typeface="Aptos" panose="020B0004020202020204" pitchFamily="34" charset="0"/>
            </a:endParaRPr>
          </a:p>
          <a:p>
            <a:pPr algn="ctr"/>
            <a:endParaRPr lang="en-GB" sz="1400">
              <a:solidFill>
                <a:srgbClr val="32858E"/>
              </a:solidFill>
              <a:latin typeface="Aptos" panose="020B0004020202020204" pitchFamily="34" charset="0"/>
            </a:endParaRPr>
          </a:p>
        </p:txBody>
      </p:sp>
      <p:sp>
        <p:nvSpPr>
          <p:cNvPr id="4" name="Rectangle: Rounded Corners 3">
            <a:extLst>
              <a:ext uri="{FF2B5EF4-FFF2-40B4-BE49-F238E27FC236}">
                <a16:creationId xmlns:a16="http://schemas.microsoft.com/office/drawing/2014/main" id="{22D4255A-C862-92C6-8489-F8A306A974D1}"/>
              </a:ext>
            </a:extLst>
          </p:cNvPr>
          <p:cNvSpPr/>
          <p:nvPr/>
        </p:nvSpPr>
        <p:spPr>
          <a:xfrm>
            <a:off x="6274002" y="3887595"/>
            <a:ext cx="5767713" cy="2719369"/>
          </a:xfrm>
          <a:prstGeom prst="roundRect">
            <a:avLst/>
          </a:prstGeom>
          <a:solidFill>
            <a:srgbClr val="A5D9DF"/>
          </a:solidFill>
          <a:ln>
            <a:solidFill>
              <a:srgbClr val="38949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latin typeface="Aptos" panose="020B0004020202020204" pitchFamily="34" charset="0"/>
              </a:rPr>
              <a:t>Provide visual aids that they can use to say what they need such as </a:t>
            </a:r>
            <a:r>
              <a:rPr lang="en-GB" sz="1400" b="1">
                <a:latin typeface="Aptos" panose="020B0004020202020204" pitchFamily="34" charset="0"/>
              </a:rPr>
              <a:t>break / help cards. </a:t>
            </a:r>
            <a:r>
              <a:rPr lang="en-GB" sz="1400">
                <a:latin typeface="Aptos" panose="020B0004020202020204" pitchFamily="34" charset="0"/>
              </a:rPr>
              <a:t>If the young person struggles to self-advocate verbally, start off by helping them do this via other methods e.g. writing their needs down, gesturing, pointing, nodding or shaking their head to closed questions. </a:t>
            </a:r>
            <a:r>
              <a:rPr lang="en-GB" sz="1400" b="1">
                <a:latin typeface="Aptos" panose="020B0004020202020204" pitchFamily="34" charset="0"/>
              </a:rPr>
              <a:t>Ask the child "do you need anything from me?”</a:t>
            </a:r>
          </a:p>
          <a:p>
            <a:endParaRPr lang="en-GB" sz="1400">
              <a:solidFill>
                <a:schemeClr val="bg1"/>
              </a:solidFill>
              <a:latin typeface="Aptos" panose="020B0004020202020204" pitchFamily="34" charset="0"/>
              <a:ea typeface="Calibri"/>
              <a:cs typeface="Calibri"/>
            </a:endParaRPr>
          </a:p>
          <a:p>
            <a:endParaRPr lang="en-GB" sz="1400">
              <a:solidFill>
                <a:schemeClr val="bg1"/>
              </a:solidFill>
              <a:latin typeface="Aptos" panose="020B0004020202020204" pitchFamily="34" charset="0"/>
              <a:ea typeface="Calibri"/>
              <a:cs typeface="Calibri"/>
            </a:endParaRPr>
          </a:p>
          <a:p>
            <a:endParaRPr lang="en-GB" sz="1400">
              <a:solidFill>
                <a:schemeClr val="bg1"/>
              </a:solidFill>
              <a:latin typeface="Aptos" panose="020B0004020202020204" pitchFamily="34" charset="0"/>
              <a:ea typeface="Calibri"/>
              <a:cs typeface="Calibri"/>
            </a:endParaRPr>
          </a:p>
          <a:p>
            <a:endParaRPr lang="en-GB" sz="1400">
              <a:solidFill>
                <a:schemeClr val="bg1"/>
              </a:solidFill>
              <a:latin typeface="Aptos" panose="020B0004020202020204" pitchFamily="34" charset="0"/>
              <a:ea typeface="Calibri"/>
              <a:cs typeface="Calibri"/>
            </a:endParaRPr>
          </a:p>
          <a:p>
            <a:endParaRPr lang="en-GB" sz="1200">
              <a:solidFill>
                <a:schemeClr val="bg1"/>
              </a:solidFill>
              <a:latin typeface="Aptos" panose="020B0004020202020204" pitchFamily="34" charset="0"/>
              <a:ea typeface="Calibri"/>
              <a:cs typeface="Calibri"/>
            </a:endParaRPr>
          </a:p>
        </p:txBody>
      </p:sp>
      <p:pic>
        <p:nvPicPr>
          <p:cNvPr id="19" name="Picture 18">
            <a:extLst>
              <a:ext uri="{FF2B5EF4-FFF2-40B4-BE49-F238E27FC236}">
                <a16:creationId xmlns:a16="http://schemas.microsoft.com/office/drawing/2014/main" id="{804E2F62-7D3A-D6C4-0EFC-497B979F336B}"/>
              </a:ext>
            </a:extLst>
          </p:cNvPr>
          <p:cNvPicPr>
            <a:picLocks noChangeAspect="1"/>
          </p:cNvPicPr>
          <p:nvPr/>
        </p:nvPicPr>
        <p:blipFill>
          <a:blip r:embed="rId12"/>
          <a:srcRect l="9698"/>
          <a:stretch>
            <a:fillRect/>
          </a:stretch>
        </p:blipFill>
        <p:spPr>
          <a:xfrm>
            <a:off x="6591603" y="5449417"/>
            <a:ext cx="1821238" cy="1063873"/>
          </a:xfrm>
          <a:prstGeom prst="rect">
            <a:avLst/>
          </a:prstGeom>
        </p:spPr>
      </p:pic>
      <p:sp>
        <p:nvSpPr>
          <p:cNvPr id="5" name="Rectangle: Rounded Corners 4">
            <a:extLst>
              <a:ext uri="{FF2B5EF4-FFF2-40B4-BE49-F238E27FC236}">
                <a16:creationId xmlns:a16="http://schemas.microsoft.com/office/drawing/2014/main" id="{03FA4828-42D7-1AED-71AE-EBA11E701953}"/>
              </a:ext>
            </a:extLst>
          </p:cNvPr>
          <p:cNvSpPr/>
          <p:nvPr/>
        </p:nvSpPr>
        <p:spPr>
          <a:xfrm>
            <a:off x="7651240" y="1588371"/>
            <a:ext cx="4175000" cy="2188823"/>
          </a:xfrm>
          <a:prstGeom prst="roundRect">
            <a:avLst/>
          </a:prstGeom>
          <a:solidFill>
            <a:srgbClr val="ECF7F8"/>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1400">
                <a:solidFill>
                  <a:srgbClr val="32858E"/>
                </a:solidFill>
              </a:rPr>
              <a:t>Write affirmations on little cards for them to carry around e.g</a:t>
            </a:r>
            <a:r>
              <a:rPr lang="en-GB" sz="1400" b="1">
                <a:solidFill>
                  <a:srgbClr val="32858E"/>
                </a:solidFill>
              </a:rPr>
              <a:t>. "it's OK to ask for what I need" </a:t>
            </a:r>
            <a:r>
              <a:rPr lang="en-GB" sz="1400">
                <a:solidFill>
                  <a:srgbClr val="32858E"/>
                </a:solidFill>
              </a:rPr>
              <a:t>Write affirming messages and reminders on </a:t>
            </a:r>
            <a:r>
              <a:rPr lang="en-GB" sz="1400" err="1">
                <a:solidFill>
                  <a:srgbClr val="32858E"/>
                </a:solidFill>
              </a:rPr>
              <a:t>post-its</a:t>
            </a:r>
            <a:r>
              <a:rPr lang="en-GB" sz="1400">
                <a:solidFill>
                  <a:srgbClr val="32858E"/>
                </a:solidFill>
              </a:rPr>
              <a:t> and put them on the child's desk e.g. </a:t>
            </a:r>
            <a:r>
              <a:rPr lang="en-GB" sz="1400" b="1">
                <a:solidFill>
                  <a:srgbClr val="32858E"/>
                </a:solidFill>
              </a:rPr>
              <a:t>"I can take my time and don't have to rush" </a:t>
            </a:r>
            <a:r>
              <a:rPr lang="en-GB" sz="1400">
                <a:solidFill>
                  <a:srgbClr val="32858E"/>
                </a:solidFill>
              </a:rPr>
              <a:t>Disclosure badges as a visual aide to communicate needs to people - </a:t>
            </a:r>
            <a:r>
              <a:rPr lang="en-GB" sz="1400" b="1">
                <a:solidFill>
                  <a:srgbClr val="32858E"/>
                </a:solidFill>
              </a:rPr>
              <a:t>"I'm autistic", "I need time to process your words"</a:t>
            </a:r>
            <a:r>
              <a:rPr lang="en-GB" sz="1400">
                <a:solidFill>
                  <a:srgbClr val="32858E"/>
                </a:solidFill>
              </a:rPr>
              <a:t> etc.</a:t>
            </a:r>
            <a:endParaRPr lang="en-GB" sz="1400">
              <a:solidFill>
                <a:srgbClr val="32858E"/>
              </a:solidFill>
              <a:ea typeface="Calibri"/>
              <a:cs typeface="Calibri"/>
            </a:endParaRPr>
          </a:p>
        </p:txBody>
      </p:sp>
      <p:pic>
        <p:nvPicPr>
          <p:cNvPr id="13" name="Graphic 12" descr="Worried face outline outline">
            <a:extLst>
              <a:ext uri="{FF2B5EF4-FFF2-40B4-BE49-F238E27FC236}">
                <a16:creationId xmlns:a16="http://schemas.microsoft.com/office/drawing/2014/main" id="{0E2231D4-A991-1948-25A9-1893E8A175B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956401" y="3161096"/>
            <a:ext cx="635202" cy="635202"/>
          </a:xfrm>
          <a:prstGeom prst="rect">
            <a:avLst/>
          </a:prstGeom>
        </p:spPr>
      </p:pic>
      <p:pic>
        <p:nvPicPr>
          <p:cNvPr id="17" name="Picture 16">
            <a:extLst>
              <a:ext uri="{FF2B5EF4-FFF2-40B4-BE49-F238E27FC236}">
                <a16:creationId xmlns:a16="http://schemas.microsoft.com/office/drawing/2014/main" id="{0DE35C8E-6332-7FC0-18B1-3D6DCAAD1589}"/>
              </a:ext>
            </a:extLst>
          </p:cNvPr>
          <p:cNvPicPr>
            <a:picLocks noChangeAspect="1"/>
          </p:cNvPicPr>
          <p:nvPr/>
        </p:nvPicPr>
        <p:blipFill>
          <a:blip r:embed="rId15"/>
          <a:srcRect l="6902" t="70165" r="64093" b="7027"/>
          <a:stretch>
            <a:fillRect/>
          </a:stretch>
        </p:blipFill>
        <p:spPr>
          <a:xfrm>
            <a:off x="8564266" y="5696875"/>
            <a:ext cx="600424" cy="697910"/>
          </a:xfrm>
          <a:prstGeom prst="rect">
            <a:avLst/>
          </a:prstGeom>
        </p:spPr>
      </p:pic>
      <p:pic>
        <p:nvPicPr>
          <p:cNvPr id="1026" name="Picture 2" descr="Free Printable Widgit Symbols - FREE Printables">
            <a:extLst>
              <a:ext uri="{FF2B5EF4-FFF2-40B4-BE49-F238E27FC236}">
                <a16:creationId xmlns:a16="http://schemas.microsoft.com/office/drawing/2014/main" id="{6A8B5925-96EE-CE74-FA73-0BF37A631AD6}"/>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37206" t="27167" r="33710" b="51115"/>
          <a:stretch>
            <a:fillRect/>
          </a:stretch>
        </p:blipFill>
        <p:spPr bwMode="auto">
          <a:xfrm>
            <a:off x="9805215" y="5684802"/>
            <a:ext cx="652602" cy="7799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ree Printable Widgit Symbols - FREE Printables">
            <a:extLst>
              <a:ext uri="{FF2B5EF4-FFF2-40B4-BE49-F238E27FC236}">
                <a16:creationId xmlns:a16="http://schemas.microsoft.com/office/drawing/2014/main" id="{E274DFAE-E98A-8378-0975-1BA5947BE271}"/>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7022" t="4678" r="62384" b="73252"/>
          <a:stretch>
            <a:fillRect/>
          </a:stretch>
        </p:blipFill>
        <p:spPr bwMode="auto">
          <a:xfrm>
            <a:off x="9158652" y="5696354"/>
            <a:ext cx="659040" cy="69808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cartoon of a child and a child&#10;&#10;AI-generated content may be incorrect.">
            <a:extLst>
              <a:ext uri="{FF2B5EF4-FFF2-40B4-BE49-F238E27FC236}">
                <a16:creationId xmlns:a16="http://schemas.microsoft.com/office/drawing/2014/main" id="{90844753-9333-1596-9334-F7B482226002}"/>
              </a:ext>
            </a:extLst>
          </p:cNvPr>
          <p:cNvPicPr>
            <a:picLocks noChangeAspect="1"/>
          </p:cNvPicPr>
          <p:nvPr/>
        </p:nvPicPr>
        <p:blipFill>
          <a:blip r:embed="rId17"/>
          <a:stretch>
            <a:fillRect/>
          </a:stretch>
        </p:blipFill>
        <p:spPr>
          <a:xfrm flipH="1">
            <a:off x="10941468" y="4290646"/>
            <a:ext cx="1375648" cy="2555632"/>
          </a:xfrm>
          <a:prstGeom prst="rect">
            <a:avLst/>
          </a:prstGeom>
        </p:spPr>
      </p:pic>
    </p:spTree>
    <p:extLst>
      <p:ext uri="{BB962C8B-B14F-4D97-AF65-F5344CB8AC3E}">
        <p14:creationId xmlns:p14="http://schemas.microsoft.com/office/powerpoint/2010/main" val="640898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F296B-C5D0-A180-6309-DB98DA00D4F9}"/>
              </a:ext>
            </a:extLst>
          </p:cNvPr>
          <p:cNvSpPr>
            <a:spLocks noGrp="1"/>
          </p:cNvSpPr>
          <p:nvPr>
            <p:ph type="title"/>
          </p:nvPr>
        </p:nvSpPr>
        <p:spPr>
          <a:xfrm>
            <a:off x="2034404" y="970749"/>
            <a:ext cx="8539716" cy="1325563"/>
          </a:xfrm>
        </p:spPr>
        <p:txBody>
          <a:bodyPr>
            <a:normAutofit/>
          </a:bodyPr>
          <a:lstStyle/>
          <a:p>
            <a:pPr algn="ctr"/>
            <a:r>
              <a:rPr lang="en-GB" sz="2400" b="1">
                <a:solidFill>
                  <a:srgbClr val="5EBCC6"/>
                </a:solidFill>
                <a:latin typeface="Calibri"/>
                <a:ea typeface="Calibri"/>
                <a:cs typeface="Calibri"/>
              </a:rPr>
              <a:t>For neurodivergent children to experience success when self-advocating they need the following components:</a:t>
            </a:r>
            <a:endParaRPr lang="en-US" sz="2400" b="1">
              <a:solidFill>
                <a:srgbClr val="5EBCC6"/>
              </a:solidFill>
              <a:ea typeface="Calibri Light" panose="020F0302020204030204"/>
              <a:cs typeface="Calibri Light" panose="020F0302020204030204"/>
            </a:endParaRPr>
          </a:p>
        </p:txBody>
      </p:sp>
      <p:pic>
        <p:nvPicPr>
          <p:cNvPr id="6" name="Picture 5">
            <a:extLst>
              <a:ext uri="{FF2B5EF4-FFF2-40B4-BE49-F238E27FC236}">
                <a16:creationId xmlns:a16="http://schemas.microsoft.com/office/drawing/2014/main" id="{1832C2DA-8D33-F855-B911-B9369239D1EA}"/>
              </a:ext>
            </a:extLst>
          </p:cNvPr>
          <p:cNvPicPr>
            <a:picLocks noChangeAspect="1"/>
          </p:cNvPicPr>
          <p:nvPr/>
        </p:nvPicPr>
        <p:blipFill>
          <a:blip r:embed="rId3"/>
          <a:stretch>
            <a:fillRect/>
          </a:stretch>
        </p:blipFill>
        <p:spPr>
          <a:xfrm>
            <a:off x="10674350" y="425953"/>
            <a:ext cx="1151890" cy="505167"/>
          </a:xfrm>
          <a:prstGeom prst="rect">
            <a:avLst/>
          </a:prstGeom>
        </p:spPr>
      </p:pic>
      <p:sp>
        <p:nvSpPr>
          <p:cNvPr id="7" name="Rectangle: Rounded Corners 6">
            <a:extLst>
              <a:ext uri="{FF2B5EF4-FFF2-40B4-BE49-F238E27FC236}">
                <a16:creationId xmlns:a16="http://schemas.microsoft.com/office/drawing/2014/main" id="{96FC3A1B-79C3-8C9D-1567-0F4C17EE6DCD}"/>
              </a:ext>
            </a:extLst>
          </p:cNvPr>
          <p:cNvSpPr/>
          <p:nvPr/>
        </p:nvSpPr>
        <p:spPr>
          <a:xfrm>
            <a:off x="391886" y="425953"/>
            <a:ext cx="1257326" cy="33268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0F5639FD-E055-C27B-B0DF-D9641A48DF59}"/>
              </a:ext>
            </a:extLst>
          </p:cNvPr>
          <p:cNvPicPr>
            <a:picLocks noChangeAspect="1"/>
          </p:cNvPicPr>
          <p:nvPr/>
        </p:nvPicPr>
        <p:blipFill>
          <a:blip r:embed="rId4"/>
          <a:stretch>
            <a:fillRect/>
          </a:stretch>
        </p:blipFill>
        <p:spPr>
          <a:xfrm>
            <a:off x="78590" y="116721"/>
            <a:ext cx="2171015" cy="1115128"/>
          </a:xfrm>
          <a:prstGeom prst="rect">
            <a:avLst/>
          </a:prstGeom>
        </p:spPr>
      </p:pic>
      <p:sp>
        <p:nvSpPr>
          <p:cNvPr id="4" name="TextBox 3">
            <a:extLst>
              <a:ext uri="{FF2B5EF4-FFF2-40B4-BE49-F238E27FC236}">
                <a16:creationId xmlns:a16="http://schemas.microsoft.com/office/drawing/2014/main" id="{83323A4B-50BC-6265-E855-77E29913617E}"/>
              </a:ext>
            </a:extLst>
          </p:cNvPr>
          <p:cNvSpPr txBox="1"/>
          <p:nvPr/>
        </p:nvSpPr>
        <p:spPr>
          <a:xfrm>
            <a:off x="2249605" y="592294"/>
            <a:ext cx="8224284" cy="523220"/>
          </a:xfrm>
          <a:prstGeom prst="rect">
            <a:avLst/>
          </a:prstGeom>
          <a:noFill/>
        </p:spPr>
        <p:txBody>
          <a:bodyPr wrap="square">
            <a:spAutoFit/>
          </a:bodyPr>
          <a:lstStyle/>
          <a:p>
            <a:r>
              <a:rPr lang="en-GB" sz="2800" b="1">
                <a:solidFill>
                  <a:srgbClr val="00A2BC"/>
                </a:solidFill>
                <a:latin typeface="Aptos" panose="020B0004020202020204" pitchFamily="34" charset="0"/>
              </a:rPr>
              <a:t>What Supporting Self-Advocacy Might Look Like</a:t>
            </a:r>
            <a:endParaRPr lang="en-GB" sz="2800"/>
          </a:p>
        </p:txBody>
      </p:sp>
      <p:sp>
        <p:nvSpPr>
          <p:cNvPr id="10" name="Rectangle: Rounded Corners 9">
            <a:extLst>
              <a:ext uri="{FF2B5EF4-FFF2-40B4-BE49-F238E27FC236}">
                <a16:creationId xmlns:a16="http://schemas.microsoft.com/office/drawing/2014/main" id="{047A5F90-8623-D201-667E-2BA5827850B7}"/>
              </a:ext>
            </a:extLst>
          </p:cNvPr>
          <p:cNvSpPr/>
          <p:nvPr/>
        </p:nvSpPr>
        <p:spPr>
          <a:xfrm>
            <a:off x="391886" y="2215184"/>
            <a:ext cx="11407469" cy="4385650"/>
          </a:xfrm>
          <a:prstGeom prst="roundRect">
            <a:avLst/>
          </a:prstGeom>
          <a:solidFill>
            <a:srgbClr val="ECF7F8"/>
          </a:solidFill>
          <a:ln>
            <a:solidFill>
              <a:srgbClr val="32858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a:solidFill>
                  <a:srgbClr val="32858E"/>
                </a:solidFill>
                <a:ea typeface="Calibri"/>
                <a:cs typeface="Calibri"/>
              </a:rPr>
              <a:t>The right conditions </a:t>
            </a:r>
            <a:r>
              <a:rPr lang="en-GB" sz="1400">
                <a:solidFill>
                  <a:srgbClr val="32858E"/>
                </a:solidFill>
                <a:ea typeface="Calibri"/>
                <a:cs typeface="Calibri"/>
              </a:rPr>
              <a:t>(adults’ responsibility) Self-advocacy is a powerful skill and an essential one to learn. As adults, </a:t>
            </a:r>
            <a:r>
              <a:rPr lang="en-GB" sz="1400" b="1">
                <a:solidFill>
                  <a:srgbClr val="32858E"/>
                </a:solidFill>
                <a:ea typeface="Calibri"/>
                <a:cs typeface="Calibri"/>
              </a:rPr>
              <a:t>it is important for us to </a:t>
            </a:r>
            <a:r>
              <a:rPr lang="en-GB" sz="1400" b="1" u="sng">
                <a:solidFill>
                  <a:srgbClr val="32858E"/>
                </a:solidFill>
                <a:ea typeface="Calibri"/>
                <a:cs typeface="Calibri"/>
              </a:rPr>
              <a:t>model it</a:t>
            </a:r>
            <a:r>
              <a:rPr lang="en-GB" sz="1400" u="sng">
                <a:solidFill>
                  <a:srgbClr val="32858E"/>
                </a:solidFill>
                <a:ea typeface="Calibri"/>
                <a:cs typeface="Calibri"/>
              </a:rPr>
              <a:t>, </a:t>
            </a:r>
            <a:r>
              <a:rPr lang="en-GB" sz="1400">
                <a:solidFill>
                  <a:srgbClr val="32858E"/>
                </a:solidFill>
                <a:ea typeface="Calibri"/>
                <a:cs typeface="Calibri"/>
              </a:rPr>
              <a:t>for example, ‘I need you to stop touching my face, I don’t like it’; </a:t>
            </a:r>
            <a:r>
              <a:rPr lang="en-GB" sz="1400" b="1">
                <a:solidFill>
                  <a:srgbClr val="32858E"/>
                </a:solidFill>
                <a:ea typeface="Calibri"/>
                <a:cs typeface="Calibri"/>
              </a:rPr>
              <a:t>invite it</a:t>
            </a:r>
            <a:r>
              <a:rPr lang="en-GB" sz="1400">
                <a:solidFill>
                  <a:srgbClr val="32858E"/>
                </a:solidFill>
                <a:ea typeface="Calibri"/>
                <a:cs typeface="Calibri"/>
              </a:rPr>
              <a:t>, for example, ‘Hey, your boy looks stressed. I wonder what might help right now?’; </a:t>
            </a:r>
            <a:r>
              <a:rPr lang="en-GB" sz="1400" b="1" u="sng">
                <a:solidFill>
                  <a:srgbClr val="32858E"/>
                </a:solidFill>
                <a:ea typeface="Calibri"/>
                <a:cs typeface="Calibri"/>
              </a:rPr>
              <a:t>validate it</a:t>
            </a:r>
            <a:r>
              <a:rPr lang="en-GB" sz="1400" b="1">
                <a:solidFill>
                  <a:srgbClr val="32858E"/>
                </a:solidFill>
                <a:ea typeface="Calibri"/>
                <a:cs typeface="Calibri"/>
              </a:rPr>
              <a:t>, </a:t>
            </a:r>
            <a:r>
              <a:rPr lang="en-GB" sz="1400">
                <a:solidFill>
                  <a:srgbClr val="32858E"/>
                </a:solidFill>
                <a:ea typeface="Calibri"/>
                <a:cs typeface="Calibri"/>
              </a:rPr>
              <a:t>for example, ‘I heard you telling that child to stop and leave you alone. That was a really good thing to say’; </a:t>
            </a:r>
            <a:r>
              <a:rPr lang="en-GB" sz="1400" b="1" u="sng">
                <a:solidFill>
                  <a:srgbClr val="32858E"/>
                </a:solidFill>
                <a:ea typeface="Calibri"/>
                <a:cs typeface="Calibri"/>
              </a:rPr>
              <a:t>accommodate it</a:t>
            </a:r>
            <a:r>
              <a:rPr lang="en-GB" sz="1400">
                <a:solidFill>
                  <a:srgbClr val="32858E"/>
                </a:solidFill>
                <a:ea typeface="Calibri"/>
                <a:cs typeface="Calibri"/>
              </a:rPr>
              <a:t>, ‘thanks for telling me this place feels scary. Do you want to leave or try and work out a way to feel safer here’; </a:t>
            </a:r>
            <a:r>
              <a:rPr lang="en-GB" sz="1400" b="1" u="sng">
                <a:solidFill>
                  <a:srgbClr val="32858E"/>
                </a:solidFill>
                <a:ea typeface="Calibri"/>
                <a:cs typeface="Calibri"/>
              </a:rPr>
              <a:t>support it</a:t>
            </a:r>
            <a:r>
              <a:rPr lang="en-GB" sz="1400">
                <a:solidFill>
                  <a:srgbClr val="32858E"/>
                </a:solidFill>
                <a:ea typeface="Calibri"/>
                <a:cs typeface="Calibri"/>
              </a:rPr>
              <a:t>, for example, ‘Grandpa, Max said no cuddles today thanks. Maybe she’ll wave instead.’</a:t>
            </a:r>
          </a:p>
          <a:p>
            <a:pPr algn="ctr"/>
            <a:endParaRPr lang="en-GB" sz="1400">
              <a:solidFill>
                <a:srgbClr val="32858E"/>
              </a:solidFill>
              <a:ea typeface="Calibri"/>
              <a:cs typeface="Calibri"/>
            </a:endParaRPr>
          </a:p>
          <a:p>
            <a:pPr algn="ctr"/>
            <a:r>
              <a:rPr lang="en-GB" sz="1400" b="1">
                <a:solidFill>
                  <a:srgbClr val="32858E"/>
                </a:solidFill>
                <a:ea typeface="Calibri"/>
                <a:cs typeface="Calibri"/>
              </a:rPr>
              <a:t>Positive self-regard </a:t>
            </a:r>
            <a:r>
              <a:rPr lang="en-GB" sz="1400">
                <a:solidFill>
                  <a:srgbClr val="32858E"/>
                </a:solidFill>
                <a:ea typeface="Calibri"/>
                <a:cs typeface="Calibri"/>
              </a:rPr>
              <a:t>– an understanding and acceptance of how their brain works and to be proud of it– Explore with CYP, their personal qualities, talents, strengths. Develop a communication passport or general profile of who they are including their strengths, differences and strategies to support them.</a:t>
            </a:r>
          </a:p>
          <a:p>
            <a:pPr algn="ctr"/>
            <a:endParaRPr lang="en-GB" sz="1400">
              <a:solidFill>
                <a:srgbClr val="32858E"/>
              </a:solidFill>
              <a:ea typeface="Calibri"/>
              <a:cs typeface="Calibri"/>
            </a:endParaRPr>
          </a:p>
          <a:p>
            <a:pPr algn="ctr"/>
            <a:r>
              <a:rPr lang="en-GB" sz="1400">
                <a:solidFill>
                  <a:srgbClr val="32858E"/>
                </a:solidFill>
                <a:ea typeface="Calibri"/>
                <a:cs typeface="Calibri"/>
              </a:rPr>
              <a:t>Skills (regulation- adjusting your energy levels to suit your task/environment, executive functioning- cognitive skills for analysing, planning and making decisions, language – can be verbal or non-verbal, interoceptive awareness – tuning in and listening to their body)</a:t>
            </a:r>
          </a:p>
          <a:p>
            <a:pPr algn="ctr"/>
            <a:r>
              <a:rPr lang="en-GB" sz="1400">
                <a:solidFill>
                  <a:srgbClr val="32858E"/>
                </a:solidFill>
                <a:ea typeface="Calibri"/>
                <a:cs typeface="Calibri"/>
              </a:rPr>
              <a:t>If a child is missing any of these components, they will need additional support in these areas.</a:t>
            </a:r>
          </a:p>
          <a:p>
            <a:pPr algn="ctr"/>
            <a:endParaRPr lang="en-GB" sz="1400">
              <a:solidFill>
                <a:srgbClr val="32858E"/>
              </a:solidFill>
              <a:ea typeface="Calibri"/>
              <a:cs typeface="Calibri"/>
            </a:endParaRPr>
          </a:p>
          <a:p>
            <a:pPr algn="ctr"/>
            <a:r>
              <a:rPr lang="en-GB" sz="1400" b="1">
                <a:solidFill>
                  <a:srgbClr val="32858E"/>
                </a:solidFill>
                <a:ea typeface="Calibri"/>
                <a:cs typeface="Calibri"/>
              </a:rPr>
              <a:t>Self-advocacy is a skill that needs to be practised. The </a:t>
            </a:r>
            <a:r>
              <a:rPr lang="en-GB" sz="1400" b="1" err="1">
                <a:solidFill>
                  <a:srgbClr val="32858E"/>
                </a:solidFill>
                <a:ea typeface="Calibri"/>
                <a:cs typeface="Calibri"/>
              </a:rPr>
              <a:t>Neurowild</a:t>
            </a:r>
            <a:r>
              <a:rPr lang="en-GB" sz="1400" b="1">
                <a:solidFill>
                  <a:srgbClr val="32858E"/>
                </a:solidFill>
                <a:ea typeface="Calibri"/>
                <a:cs typeface="Calibri"/>
              </a:rPr>
              <a:t> website - Home | </a:t>
            </a:r>
            <a:r>
              <a:rPr lang="en-GB" sz="1400" b="1" err="1">
                <a:solidFill>
                  <a:srgbClr val="32858E"/>
                </a:solidFill>
                <a:ea typeface="Calibri"/>
                <a:cs typeface="Calibri"/>
              </a:rPr>
              <a:t>NeuroWild</a:t>
            </a:r>
            <a:r>
              <a:rPr lang="en-GB" sz="1400" b="1">
                <a:solidFill>
                  <a:srgbClr val="32858E"/>
                </a:solidFill>
                <a:ea typeface="Calibri"/>
                <a:cs typeface="Calibri"/>
              </a:rPr>
              <a:t> has some very helpful resources to support teaching self-advocacy including lots of visuals such as ‘steps for supporting self-advocacy in ND Kids’ and self-advocacy cards that could be cut out and laminated and put on someone’s desk or on a ring if it would help for them to be portable.</a:t>
            </a:r>
          </a:p>
          <a:p>
            <a:endParaRPr lang="en-GB" sz="1400">
              <a:solidFill>
                <a:srgbClr val="32858E"/>
              </a:solidFill>
              <a:ea typeface="Calibri"/>
              <a:cs typeface="Calibri"/>
            </a:endParaRPr>
          </a:p>
        </p:txBody>
      </p:sp>
    </p:spTree>
    <p:extLst>
      <p:ext uri="{BB962C8B-B14F-4D97-AF65-F5344CB8AC3E}">
        <p14:creationId xmlns:p14="http://schemas.microsoft.com/office/powerpoint/2010/main" val="1716779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7EA6BD-557D-9A25-13FF-2D6CF80D3FF9}"/>
              </a:ext>
            </a:extLst>
          </p:cNvPr>
          <p:cNvSpPr>
            <a:spLocks noGrp="1"/>
          </p:cNvSpPr>
          <p:nvPr>
            <p:ph idx="1"/>
          </p:nvPr>
        </p:nvSpPr>
        <p:spPr>
          <a:xfrm>
            <a:off x="1091193" y="2106243"/>
            <a:ext cx="10341487" cy="4005500"/>
          </a:xfrm>
        </p:spPr>
        <p:txBody>
          <a:bodyPr vert="horz" lIns="91440" tIns="45720" rIns="91440" bIns="45720" rtlCol="0" anchor="ctr">
            <a:normAutofit/>
          </a:bodyPr>
          <a:lstStyle/>
          <a:p>
            <a:pPr marL="0" indent="0" algn="ctr">
              <a:buNone/>
            </a:pPr>
            <a:r>
              <a:rPr lang="en-GB" sz="1900" dirty="0">
                <a:solidFill>
                  <a:srgbClr val="5EBCC6"/>
                </a:solidFill>
                <a:latin typeface="Aptos"/>
                <a:ea typeface="Calibri" panose="020F0502020204030204"/>
                <a:cs typeface="Calibri" panose="020F0502020204030204"/>
              </a:rPr>
              <a:t>This may begin with a conversation with the CYP to talk about what they enjoy, what they are good at and what things may be more difficult for them. Visual support can be very helpful to support this conversation. Talking mats can be very helpful - we have an example of a talking mat in the next slide. Use whatever is the CYP preferred way of communicating. Be mindful of choosing the right time and location to support them. Gather additional information from the family/carers and teaching staff. </a:t>
            </a:r>
            <a:endParaRPr lang="en-GB" sz="1900">
              <a:solidFill>
                <a:srgbClr val="5EBCC6"/>
              </a:solidFill>
              <a:latin typeface="Aptos"/>
            </a:endParaRPr>
          </a:p>
          <a:p>
            <a:pPr marL="0" indent="0" algn="ctr">
              <a:buNone/>
            </a:pPr>
            <a:r>
              <a:rPr lang="en-GB" sz="1900" b="1" u="sng" dirty="0">
                <a:solidFill>
                  <a:srgbClr val="5EBCC6"/>
                </a:solidFill>
                <a:latin typeface="Aptos"/>
                <a:ea typeface="Calibri" panose="020F0502020204030204"/>
                <a:cs typeface="Calibri" panose="020F0502020204030204"/>
              </a:rPr>
              <a:t>Discuss with the CYP </a:t>
            </a:r>
            <a:r>
              <a:rPr lang="en-GB" sz="1900" dirty="0">
                <a:solidFill>
                  <a:srgbClr val="5EBCC6"/>
                </a:solidFill>
                <a:latin typeface="Aptos"/>
                <a:ea typeface="Calibri" panose="020F0502020204030204"/>
                <a:cs typeface="Calibri" panose="020F0502020204030204"/>
              </a:rPr>
              <a:t>things that help them (suggest different strategies to try).</a:t>
            </a:r>
          </a:p>
          <a:p>
            <a:pPr marL="0" indent="0" algn="ctr">
              <a:buNone/>
            </a:pPr>
            <a:r>
              <a:rPr lang="en-GB" sz="1900" dirty="0">
                <a:solidFill>
                  <a:srgbClr val="5EBCC6"/>
                </a:solidFill>
                <a:latin typeface="Aptos"/>
                <a:ea typeface="Calibri" panose="020F0502020204030204"/>
                <a:cs typeface="Calibri" panose="020F0502020204030204"/>
              </a:rPr>
              <a:t>Information gathered can then be transferred into a </a:t>
            </a:r>
            <a:r>
              <a:rPr lang="en-GB" sz="1900" b="1" u="sng" dirty="0">
                <a:solidFill>
                  <a:srgbClr val="5EBCC6"/>
                </a:solidFill>
                <a:latin typeface="Aptos"/>
                <a:ea typeface="Calibri" panose="020F0502020204030204"/>
                <a:cs typeface="Calibri" panose="020F0502020204030204"/>
              </a:rPr>
              <a:t>communication profile </a:t>
            </a:r>
            <a:r>
              <a:rPr lang="en-GB" sz="1900" dirty="0">
                <a:solidFill>
                  <a:srgbClr val="5EBCC6"/>
                </a:solidFill>
                <a:latin typeface="Aptos"/>
                <a:ea typeface="Calibri" panose="020F0502020204030204"/>
                <a:cs typeface="Calibri" panose="020F0502020204030204"/>
              </a:rPr>
              <a:t>and supportive strategies can be added. This information should be regularly reviewed and updated to ensure that it is relevant and helpful to the CYP and those supporting them at home and school. </a:t>
            </a:r>
            <a:endParaRPr lang="en-GB" sz="1200">
              <a:latin typeface="Aptos"/>
            </a:endParaRPr>
          </a:p>
          <a:p>
            <a:endParaRPr lang="en-GB" sz="1000"/>
          </a:p>
        </p:txBody>
      </p:sp>
      <p:sp>
        <p:nvSpPr>
          <p:cNvPr id="5" name="Slide Number Placeholder 4">
            <a:extLst>
              <a:ext uri="{FF2B5EF4-FFF2-40B4-BE49-F238E27FC236}">
                <a16:creationId xmlns:a16="http://schemas.microsoft.com/office/drawing/2014/main" id="{26A20139-A9CA-2BCB-D54A-07D1C599F82E}"/>
              </a:ext>
            </a:extLst>
          </p:cNvPr>
          <p:cNvSpPr>
            <a:spLocks noGrp="1"/>
          </p:cNvSpPr>
          <p:nvPr>
            <p:ph type="sldNum" sz="quarter" idx="12"/>
          </p:nvPr>
        </p:nvSpPr>
        <p:spPr>
          <a:xfrm>
            <a:off x="8970963" y="6356350"/>
            <a:ext cx="2743200" cy="365125"/>
          </a:xfrm>
        </p:spPr>
        <p:txBody>
          <a:bodyPr>
            <a:normAutofit/>
          </a:bodyPr>
          <a:lstStyle/>
          <a:p>
            <a:pPr>
              <a:spcAft>
                <a:spcPts val="600"/>
              </a:spcAft>
            </a:pPr>
            <a:fld id="{B9C37460-2256-5246-AF28-CADD598097C5}" type="slidenum">
              <a:rPr lang="en-US">
                <a:solidFill>
                  <a:schemeClr val="tx1">
                    <a:lumMod val="75000"/>
                    <a:lumOff val="25000"/>
                  </a:schemeClr>
                </a:solidFill>
              </a:rPr>
              <a:pPr>
                <a:spcAft>
                  <a:spcPts val="600"/>
                </a:spcAft>
              </a:pPr>
              <a:t>21</a:t>
            </a:fld>
            <a:endParaRPr lang="en-US">
              <a:solidFill>
                <a:schemeClr val="tx1">
                  <a:lumMod val="75000"/>
                  <a:lumOff val="25000"/>
                </a:schemeClr>
              </a:solidFill>
            </a:endParaRPr>
          </a:p>
        </p:txBody>
      </p:sp>
      <p:pic>
        <p:nvPicPr>
          <p:cNvPr id="4" name="Picture 3" descr="A blue and white sign&#10;&#10;AI-generated content may be incorrect.">
            <a:extLst>
              <a:ext uri="{FF2B5EF4-FFF2-40B4-BE49-F238E27FC236}">
                <a16:creationId xmlns:a16="http://schemas.microsoft.com/office/drawing/2014/main" id="{AD5A837F-173E-BFB3-37EB-1B1ADAB3FCA1}"/>
              </a:ext>
            </a:extLst>
          </p:cNvPr>
          <p:cNvPicPr>
            <a:picLocks noChangeAspect="1"/>
          </p:cNvPicPr>
          <p:nvPr/>
        </p:nvPicPr>
        <p:blipFill>
          <a:blip r:embed="rId2"/>
          <a:stretch>
            <a:fillRect/>
          </a:stretch>
        </p:blipFill>
        <p:spPr>
          <a:xfrm>
            <a:off x="10674350" y="425953"/>
            <a:ext cx="1151890" cy="505167"/>
          </a:xfrm>
          <a:prstGeom prst="rect">
            <a:avLst/>
          </a:prstGeom>
        </p:spPr>
      </p:pic>
      <p:sp>
        <p:nvSpPr>
          <p:cNvPr id="6" name="Rectangle: Rounded Corners 5">
            <a:extLst>
              <a:ext uri="{FF2B5EF4-FFF2-40B4-BE49-F238E27FC236}">
                <a16:creationId xmlns:a16="http://schemas.microsoft.com/office/drawing/2014/main" id="{3D5F4D55-9D04-0B88-520F-E0810AD5ED3B}"/>
              </a:ext>
            </a:extLst>
          </p:cNvPr>
          <p:cNvSpPr/>
          <p:nvPr/>
        </p:nvSpPr>
        <p:spPr>
          <a:xfrm>
            <a:off x="391886" y="425953"/>
            <a:ext cx="1257326" cy="33268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logo with blue and yellow letters&#10;&#10;AI-generated content may be incorrect.">
            <a:extLst>
              <a:ext uri="{FF2B5EF4-FFF2-40B4-BE49-F238E27FC236}">
                <a16:creationId xmlns:a16="http://schemas.microsoft.com/office/drawing/2014/main" id="{DC2E6C0F-71CE-B772-2E34-BAC23D4BBA9C}"/>
              </a:ext>
            </a:extLst>
          </p:cNvPr>
          <p:cNvPicPr>
            <a:picLocks noChangeAspect="1"/>
          </p:cNvPicPr>
          <p:nvPr/>
        </p:nvPicPr>
        <p:blipFill>
          <a:blip r:embed="rId3"/>
          <a:stretch>
            <a:fillRect/>
          </a:stretch>
        </p:blipFill>
        <p:spPr>
          <a:xfrm>
            <a:off x="78590" y="116721"/>
            <a:ext cx="2171015" cy="1115128"/>
          </a:xfrm>
          <a:prstGeom prst="rect">
            <a:avLst/>
          </a:prstGeom>
        </p:spPr>
      </p:pic>
      <p:sp>
        <p:nvSpPr>
          <p:cNvPr id="9" name="TextBox 8">
            <a:extLst>
              <a:ext uri="{FF2B5EF4-FFF2-40B4-BE49-F238E27FC236}">
                <a16:creationId xmlns:a16="http://schemas.microsoft.com/office/drawing/2014/main" id="{3EE921E5-5744-B2FA-9616-24D1CB3EE065}"/>
              </a:ext>
            </a:extLst>
          </p:cNvPr>
          <p:cNvSpPr txBox="1"/>
          <p:nvPr/>
        </p:nvSpPr>
        <p:spPr>
          <a:xfrm>
            <a:off x="2249605" y="592294"/>
            <a:ext cx="8224284" cy="1384995"/>
          </a:xfrm>
          <a:prstGeom prst="rect">
            <a:avLst/>
          </a:prstGeom>
          <a:noFill/>
        </p:spPr>
        <p:txBody>
          <a:bodyPr wrap="square">
            <a:spAutoFit/>
          </a:bodyPr>
          <a:lstStyle/>
          <a:p>
            <a:r>
              <a:rPr lang="en-GB" sz="2800" b="1">
                <a:solidFill>
                  <a:srgbClr val="00A2BC"/>
                </a:solidFill>
                <a:latin typeface="Aptos" panose="020B0004020202020204" pitchFamily="34" charset="0"/>
              </a:rPr>
              <a:t>What Supporting Self-Advocacy Might Look Like</a:t>
            </a:r>
          </a:p>
          <a:p>
            <a:endParaRPr lang="en-GB" sz="2800" b="1">
              <a:solidFill>
                <a:srgbClr val="00A2BC"/>
              </a:solidFill>
              <a:latin typeface="Aptos" panose="020B0004020202020204" pitchFamily="34" charset="0"/>
            </a:endParaRPr>
          </a:p>
          <a:p>
            <a:endParaRPr lang="en-GB" sz="2800"/>
          </a:p>
        </p:txBody>
      </p:sp>
      <p:sp>
        <p:nvSpPr>
          <p:cNvPr id="13" name="TextBox 12">
            <a:extLst>
              <a:ext uri="{FF2B5EF4-FFF2-40B4-BE49-F238E27FC236}">
                <a16:creationId xmlns:a16="http://schemas.microsoft.com/office/drawing/2014/main" id="{57B1B8BA-E236-DB21-3737-BF347BE4598E}"/>
              </a:ext>
            </a:extLst>
          </p:cNvPr>
          <p:cNvSpPr txBox="1"/>
          <p:nvPr/>
        </p:nvSpPr>
        <p:spPr>
          <a:xfrm>
            <a:off x="2674755" y="1284791"/>
            <a:ext cx="7159053" cy="646331"/>
          </a:xfrm>
          <a:prstGeom prst="rect">
            <a:avLst/>
          </a:prstGeom>
          <a:noFill/>
        </p:spPr>
        <p:txBody>
          <a:bodyPr wrap="square">
            <a:spAutoFit/>
          </a:bodyPr>
          <a:lstStyle/>
          <a:p>
            <a:pPr algn="ctr"/>
            <a:r>
              <a:rPr lang="en-GB" b="1">
                <a:solidFill>
                  <a:srgbClr val="5EBCC6"/>
                </a:solidFill>
                <a:latin typeface="Aptos"/>
              </a:rPr>
              <a:t>By s</a:t>
            </a:r>
            <a:r>
              <a:rPr lang="en-GB" sz="1800" b="1">
                <a:solidFill>
                  <a:srgbClr val="5EBCC6"/>
                </a:solidFill>
                <a:latin typeface="Aptos"/>
              </a:rPr>
              <a:t>upporting </a:t>
            </a:r>
            <a:r>
              <a:rPr lang="en-GB" b="1">
                <a:solidFill>
                  <a:srgbClr val="5EBCC6"/>
                </a:solidFill>
                <a:latin typeface="Aptos"/>
              </a:rPr>
              <a:t>CYP to</a:t>
            </a:r>
            <a:r>
              <a:rPr lang="en-GB" sz="1800" b="1">
                <a:solidFill>
                  <a:srgbClr val="5EBCC6"/>
                </a:solidFill>
                <a:latin typeface="Aptos"/>
              </a:rPr>
              <a:t> explore their own autistic communication profiles </a:t>
            </a:r>
            <a:endParaRPr lang="en-GB" b="1">
              <a:solidFill>
                <a:srgbClr val="5EBCC6"/>
              </a:solidFill>
            </a:endParaRPr>
          </a:p>
        </p:txBody>
      </p:sp>
    </p:spTree>
    <p:extLst>
      <p:ext uri="{BB962C8B-B14F-4D97-AF65-F5344CB8AC3E}">
        <p14:creationId xmlns:p14="http://schemas.microsoft.com/office/powerpoint/2010/main" val="1674875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C7ED2CDC-6081-773A-A9DA-E27A0D545369}"/>
              </a:ext>
            </a:extLst>
          </p:cNvPr>
          <p:cNvSpPr/>
          <p:nvPr/>
        </p:nvSpPr>
        <p:spPr>
          <a:xfrm>
            <a:off x="1440199" y="1451688"/>
            <a:ext cx="8723772" cy="5076166"/>
          </a:xfrm>
          <a:prstGeom prst="rect">
            <a:avLst/>
          </a:prstGeom>
          <a:solidFill>
            <a:srgbClr val="ECF7F8"/>
          </a:solidFill>
          <a:ln>
            <a:solidFill>
              <a:srgbClr val="5EBC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3E435891-80BF-4A2D-8ED9-828DD4513E78}"/>
              </a:ext>
            </a:extLst>
          </p:cNvPr>
          <p:cNvSpPr/>
          <p:nvPr/>
        </p:nvSpPr>
        <p:spPr>
          <a:xfrm>
            <a:off x="5076291" y="1807401"/>
            <a:ext cx="1189193" cy="1187898"/>
          </a:xfrm>
          <a:prstGeom prst="roundRect">
            <a:avLst/>
          </a:prstGeom>
          <a:ln w="57150">
            <a:solidFill>
              <a:srgbClr val="5EBCC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a:p>
            <a:pPr algn="ctr"/>
            <a:endParaRPr lang="en-GB"/>
          </a:p>
          <a:p>
            <a:pPr algn="ctr"/>
            <a:endParaRPr lang="en-GB" sz="1600" b="1"/>
          </a:p>
          <a:p>
            <a:pPr algn="ctr"/>
            <a:r>
              <a:rPr lang="en-GB" sz="1600" b="1"/>
              <a:t>Okay</a:t>
            </a:r>
          </a:p>
        </p:txBody>
      </p:sp>
      <p:sp>
        <p:nvSpPr>
          <p:cNvPr id="6" name="Rectangle: Rounded Corners 5">
            <a:extLst>
              <a:ext uri="{FF2B5EF4-FFF2-40B4-BE49-F238E27FC236}">
                <a16:creationId xmlns:a16="http://schemas.microsoft.com/office/drawing/2014/main" id="{3FFF5DF1-9C82-4652-8D45-EB5C9AE4CEC8}"/>
              </a:ext>
            </a:extLst>
          </p:cNvPr>
          <p:cNvSpPr/>
          <p:nvPr/>
        </p:nvSpPr>
        <p:spPr>
          <a:xfrm>
            <a:off x="2064730" y="1724014"/>
            <a:ext cx="1189194" cy="1311769"/>
          </a:xfrm>
          <a:prstGeom prst="roundRect">
            <a:avLst/>
          </a:prstGeom>
          <a:ln w="57150">
            <a:solidFill>
              <a:srgbClr val="5EBCC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a:p>
            <a:pPr algn="ctr"/>
            <a:endParaRPr lang="en-GB"/>
          </a:p>
          <a:p>
            <a:pPr algn="ctr"/>
            <a:endParaRPr lang="en-GB"/>
          </a:p>
          <a:p>
            <a:pPr algn="ctr"/>
            <a:r>
              <a:rPr lang="en-GB" b="1"/>
              <a:t>Tricky</a:t>
            </a:r>
          </a:p>
        </p:txBody>
      </p:sp>
      <p:sp>
        <p:nvSpPr>
          <p:cNvPr id="7" name="Rectangle: Rounded Corners 6">
            <a:extLst>
              <a:ext uri="{FF2B5EF4-FFF2-40B4-BE49-F238E27FC236}">
                <a16:creationId xmlns:a16="http://schemas.microsoft.com/office/drawing/2014/main" id="{99A73C29-1C76-46EE-BA1C-D6D8C461AB2B}"/>
              </a:ext>
            </a:extLst>
          </p:cNvPr>
          <p:cNvSpPr/>
          <p:nvPr/>
        </p:nvSpPr>
        <p:spPr>
          <a:xfrm>
            <a:off x="8138949" y="1811250"/>
            <a:ext cx="1189193" cy="1164999"/>
          </a:xfrm>
          <a:prstGeom prst="roundRect">
            <a:avLst/>
          </a:prstGeom>
          <a:ln w="57150">
            <a:solidFill>
              <a:srgbClr val="5EBCC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a:p>
            <a:pPr algn="ctr"/>
            <a:endParaRPr lang="en-GB"/>
          </a:p>
          <a:p>
            <a:pPr algn="ctr"/>
            <a:endParaRPr lang="en-GB"/>
          </a:p>
          <a:p>
            <a:pPr algn="ctr"/>
            <a:r>
              <a:rPr lang="en-GB" b="1"/>
              <a:t>Easy</a:t>
            </a:r>
          </a:p>
        </p:txBody>
      </p:sp>
      <p:pic>
        <p:nvPicPr>
          <p:cNvPr id="8" name="Picture 7">
            <a:extLst>
              <a:ext uri="{FF2B5EF4-FFF2-40B4-BE49-F238E27FC236}">
                <a16:creationId xmlns:a16="http://schemas.microsoft.com/office/drawing/2014/main" id="{60E01D99-1A81-4DFF-98DC-905C627F9D57}"/>
              </a:ext>
            </a:extLst>
          </p:cNvPr>
          <p:cNvPicPr>
            <a:picLocks noChangeAspect="1"/>
          </p:cNvPicPr>
          <p:nvPr/>
        </p:nvPicPr>
        <p:blipFill rotWithShape="1">
          <a:blip r:embed="rId2"/>
          <a:srcRect l="8689" r="12367" b="20556"/>
          <a:stretch/>
        </p:blipFill>
        <p:spPr>
          <a:xfrm>
            <a:off x="2544879" y="1928918"/>
            <a:ext cx="673043" cy="659332"/>
          </a:xfrm>
          <a:prstGeom prst="rect">
            <a:avLst/>
          </a:prstGeom>
        </p:spPr>
      </p:pic>
      <p:pic>
        <p:nvPicPr>
          <p:cNvPr id="9" name="Picture 2" descr="Symbol Sets - Widgit | Crick Software">
            <a:extLst>
              <a:ext uri="{FF2B5EF4-FFF2-40B4-BE49-F238E27FC236}">
                <a16:creationId xmlns:a16="http://schemas.microsoft.com/office/drawing/2014/main" id="{02C8F3E7-2D9C-422F-83FA-5D8B3EFD59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4818" y="2008641"/>
            <a:ext cx="633324" cy="5846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3EDC193-02E7-42FB-B2DC-285551D34EA0}"/>
              </a:ext>
            </a:extLst>
          </p:cNvPr>
          <p:cNvPicPr>
            <a:picLocks noChangeAspect="1"/>
          </p:cNvPicPr>
          <p:nvPr/>
        </p:nvPicPr>
        <p:blipFill>
          <a:blip r:embed="rId4"/>
          <a:stretch>
            <a:fillRect/>
          </a:stretch>
        </p:blipFill>
        <p:spPr>
          <a:xfrm>
            <a:off x="8234854" y="2036395"/>
            <a:ext cx="447306" cy="523819"/>
          </a:xfrm>
          <a:prstGeom prst="rect">
            <a:avLst/>
          </a:prstGeom>
        </p:spPr>
      </p:pic>
      <p:pic>
        <p:nvPicPr>
          <p:cNvPr id="11" name="Picture 10">
            <a:extLst>
              <a:ext uri="{FF2B5EF4-FFF2-40B4-BE49-F238E27FC236}">
                <a16:creationId xmlns:a16="http://schemas.microsoft.com/office/drawing/2014/main" id="{D6B5A538-3A9F-49BC-B618-73F9E1A2EF0F}"/>
              </a:ext>
            </a:extLst>
          </p:cNvPr>
          <p:cNvPicPr>
            <a:picLocks noChangeAspect="1"/>
          </p:cNvPicPr>
          <p:nvPr/>
        </p:nvPicPr>
        <p:blipFill rotWithShape="1">
          <a:blip r:embed="rId5"/>
          <a:srcRect l="10040"/>
          <a:stretch/>
        </p:blipFill>
        <p:spPr>
          <a:xfrm>
            <a:off x="2102806" y="1993925"/>
            <a:ext cx="442073" cy="534613"/>
          </a:xfrm>
          <a:prstGeom prst="rect">
            <a:avLst/>
          </a:prstGeom>
        </p:spPr>
      </p:pic>
      <p:pic>
        <p:nvPicPr>
          <p:cNvPr id="12" name="Picture 11">
            <a:extLst>
              <a:ext uri="{FF2B5EF4-FFF2-40B4-BE49-F238E27FC236}">
                <a16:creationId xmlns:a16="http://schemas.microsoft.com/office/drawing/2014/main" id="{85CABE29-AFF9-49FB-8A8B-FFEC289B8D03}"/>
              </a:ext>
            </a:extLst>
          </p:cNvPr>
          <p:cNvPicPr>
            <a:picLocks noChangeAspect="1"/>
          </p:cNvPicPr>
          <p:nvPr/>
        </p:nvPicPr>
        <p:blipFill>
          <a:blip r:embed="rId6"/>
          <a:stretch>
            <a:fillRect/>
          </a:stretch>
        </p:blipFill>
        <p:spPr>
          <a:xfrm>
            <a:off x="5375386" y="1893194"/>
            <a:ext cx="591002" cy="742746"/>
          </a:xfrm>
          <a:prstGeom prst="rect">
            <a:avLst/>
          </a:prstGeom>
        </p:spPr>
      </p:pic>
      <p:pic>
        <p:nvPicPr>
          <p:cNvPr id="14" name="Picture 13">
            <a:extLst>
              <a:ext uri="{FF2B5EF4-FFF2-40B4-BE49-F238E27FC236}">
                <a16:creationId xmlns:a16="http://schemas.microsoft.com/office/drawing/2014/main" id="{CDD8D43D-5195-4D17-90D4-3D6F78279E71}"/>
              </a:ext>
            </a:extLst>
          </p:cNvPr>
          <p:cNvPicPr>
            <a:picLocks noChangeAspect="1"/>
          </p:cNvPicPr>
          <p:nvPr/>
        </p:nvPicPr>
        <p:blipFill>
          <a:blip r:embed="rId7"/>
          <a:stretch>
            <a:fillRect/>
          </a:stretch>
        </p:blipFill>
        <p:spPr>
          <a:xfrm>
            <a:off x="1626367" y="5556699"/>
            <a:ext cx="908386" cy="890575"/>
          </a:xfrm>
          <a:prstGeom prst="rect">
            <a:avLst/>
          </a:prstGeom>
          <a:solidFill>
            <a:schemeClr val="accent5">
              <a:lumMod val="75000"/>
            </a:schemeClr>
          </a:solidFill>
          <a:ln>
            <a:solidFill>
              <a:srgbClr val="002060"/>
            </a:solidFill>
          </a:ln>
        </p:spPr>
      </p:pic>
      <p:pic>
        <p:nvPicPr>
          <p:cNvPr id="15" name="Picture 14">
            <a:extLst>
              <a:ext uri="{FF2B5EF4-FFF2-40B4-BE49-F238E27FC236}">
                <a16:creationId xmlns:a16="http://schemas.microsoft.com/office/drawing/2014/main" id="{E92E6A21-5A27-4E52-B0B1-044FF23D2AEA}"/>
              </a:ext>
            </a:extLst>
          </p:cNvPr>
          <p:cNvPicPr>
            <a:picLocks noChangeAspect="1"/>
          </p:cNvPicPr>
          <p:nvPr/>
        </p:nvPicPr>
        <p:blipFill>
          <a:blip r:embed="rId8"/>
          <a:stretch>
            <a:fillRect/>
          </a:stretch>
        </p:blipFill>
        <p:spPr>
          <a:xfrm>
            <a:off x="6177168" y="3283116"/>
            <a:ext cx="926377" cy="908213"/>
          </a:xfrm>
          <a:prstGeom prst="rect">
            <a:avLst/>
          </a:prstGeom>
          <a:solidFill>
            <a:schemeClr val="accent5">
              <a:lumMod val="75000"/>
            </a:schemeClr>
          </a:solidFill>
          <a:ln>
            <a:solidFill>
              <a:srgbClr val="002060"/>
            </a:solidFill>
          </a:ln>
        </p:spPr>
      </p:pic>
      <p:pic>
        <p:nvPicPr>
          <p:cNvPr id="19" name="Picture 18">
            <a:extLst>
              <a:ext uri="{FF2B5EF4-FFF2-40B4-BE49-F238E27FC236}">
                <a16:creationId xmlns:a16="http://schemas.microsoft.com/office/drawing/2014/main" id="{2DC3A3C6-7CFE-4CBA-A914-5FB5CE5947A3}"/>
              </a:ext>
            </a:extLst>
          </p:cNvPr>
          <p:cNvPicPr>
            <a:picLocks noChangeAspect="1"/>
          </p:cNvPicPr>
          <p:nvPr/>
        </p:nvPicPr>
        <p:blipFill>
          <a:blip r:embed="rId9"/>
          <a:stretch>
            <a:fillRect/>
          </a:stretch>
        </p:blipFill>
        <p:spPr>
          <a:xfrm>
            <a:off x="5458097" y="4308164"/>
            <a:ext cx="879946" cy="862692"/>
          </a:xfrm>
          <a:prstGeom prst="rect">
            <a:avLst/>
          </a:prstGeom>
          <a:solidFill>
            <a:schemeClr val="accent5">
              <a:lumMod val="75000"/>
            </a:schemeClr>
          </a:solidFill>
          <a:ln>
            <a:solidFill>
              <a:srgbClr val="002060"/>
            </a:solidFill>
          </a:ln>
        </p:spPr>
      </p:pic>
      <p:pic>
        <p:nvPicPr>
          <p:cNvPr id="20" name="Picture 19">
            <a:extLst>
              <a:ext uri="{FF2B5EF4-FFF2-40B4-BE49-F238E27FC236}">
                <a16:creationId xmlns:a16="http://schemas.microsoft.com/office/drawing/2014/main" id="{A376CFC0-250D-4D31-B14F-A818A942AB01}"/>
              </a:ext>
            </a:extLst>
          </p:cNvPr>
          <p:cNvPicPr>
            <a:picLocks noChangeAspect="1"/>
          </p:cNvPicPr>
          <p:nvPr/>
        </p:nvPicPr>
        <p:blipFill>
          <a:blip r:embed="rId10"/>
          <a:stretch>
            <a:fillRect/>
          </a:stretch>
        </p:blipFill>
        <p:spPr>
          <a:xfrm>
            <a:off x="8930690" y="4424676"/>
            <a:ext cx="879946" cy="862776"/>
          </a:xfrm>
          <a:prstGeom prst="rect">
            <a:avLst/>
          </a:prstGeom>
          <a:solidFill>
            <a:schemeClr val="accent5">
              <a:lumMod val="75000"/>
            </a:schemeClr>
          </a:solidFill>
          <a:ln>
            <a:solidFill>
              <a:srgbClr val="002060"/>
            </a:solidFill>
          </a:ln>
        </p:spPr>
      </p:pic>
      <p:pic>
        <p:nvPicPr>
          <p:cNvPr id="21" name="Picture 20">
            <a:extLst>
              <a:ext uri="{FF2B5EF4-FFF2-40B4-BE49-F238E27FC236}">
                <a16:creationId xmlns:a16="http://schemas.microsoft.com/office/drawing/2014/main" id="{2B7B6827-25F5-4E5D-AD8D-29A3D2AF4C3A}"/>
              </a:ext>
            </a:extLst>
          </p:cNvPr>
          <p:cNvPicPr>
            <a:picLocks noChangeAspect="1"/>
          </p:cNvPicPr>
          <p:nvPr/>
        </p:nvPicPr>
        <p:blipFill>
          <a:blip r:embed="rId11"/>
          <a:stretch>
            <a:fillRect/>
          </a:stretch>
        </p:blipFill>
        <p:spPr>
          <a:xfrm>
            <a:off x="7692399" y="4252544"/>
            <a:ext cx="879946" cy="862692"/>
          </a:xfrm>
          <a:prstGeom prst="rect">
            <a:avLst/>
          </a:prstGeom>
          <a:solidFill>
            <a:schemeClr val="accent5">
              <a:lumMod val="75000"/>
            </a:schemeClr>
          </a:solidFill>
          <a:ln>
            <a:solidFill>
              <a:srgbClr val="002060"/>
            </a:solidFill>
          </a:ln>
        </p:spPr>
      </p:pic>
      <p:pic>
        <p:nvPicPr>
          <p:cNvPr id="22" name="Picture 21">
            <a:extLst>
              <a:ext uri="{FF2B5EF4-FFF2-40B4-BE49-F238E27FC236}">
                <a16:creationId xmlns:a16="http://schemas.microsoft.com/office/drawing/2014/main" id="{FE396641-24E8-49B6-B0AD-AB1D9D26BEDA}"/>
              </a:ext>
            </a:extLst>
          </p:cNvPr>
          <p:cNvPicPr>
            <a:picLocks noChangeAspect="1"/>
          </p:cNvPicPr>
          <p:nvPr/>
        </p:nvPicPr>
        <p:blipFill>
          <a:blip r:embed="rId12"/>
          <a:stretch>
            <a:fillRect/>
          </a:stretch>
        </p:blipFill>
        <p:spPr>
          <a:xfrm>
            <a:off x="4212459" y="4305025"/>
            <a:ext cx="868312" cy="851286"/>
          </a:xfrm>
          <a:prstGeom prst="rect">
            <a:avLst/>
          </a:prstGeom>
          <a:solidFill>
            <a:schemeClr val="accent5">
              <a:lumMod val="75000"/>
            </a:schemeClr>
          </a:solidFill>
          <a:ln>
            <a:solidFill>
              <a:srgbClr val="002060"/>
            </a:solidFill>
          </a:ln>
        </p:spPr>
      </p:pic>
      <p:pic>
        <p:nvPicPr>
          <p:cNvPr id="23" name="Picture 22">
            <a:extLst>
              <a:ext uri="{FF2B5EF4-FFF2-40B4-BE49-F238E27FC236}">
                <a16:creationId xmlns:a16="http://schemas.microsoft.com/office/drawing/2014/main" id="{ED563193-BC7C-4B28-B272-E7FDFB9FAF51}"/>
              </a:ext>
            </a:extLst>
          </p:cNvPr>
          <p:cNvPicPr>
            <a:picLocks noChangeAspect="1"/>
          </p:cNvPicPr>
          <p:nvPr/>
        </p:nvPicPr>
        <p:blipFill>
          <a:blip r:embed="rId13"/>
          <a:stretch>
            <a:fillRect/>
          </a:stretch>
        </p:blipFill>
        <p:spPr>
          <a:xfrm>
            <a:off x="2856802" y="5511180"/>
            <a:ext cx="983134" cy="963857"/>
          </a:xfrm>
          <a:prstGeom prst="rect">
            <a:avLst/>
          </a:prstGeom>
          <a:solidFill>
            <a:schemeClr val="accent5">
              <a:lumMod val="75000"/>
            </a:schemeClr>
          </a:solidFill>
          <a:ln>
            <a:solidFill>
              <a:srgbClr val="002060"/>
            </a:solidFill>
          </a:ln>
        </p:spPr>
      </p:pic>
      <p:pic>
        <p:nvPicPr>
          <p:cNvPr id="25" name="Picture 24">
            <a:extLst>
              <a:ext uri="{FF2B5EF4-FFF2-40B4-BE49-F238E27FC236}">
                <a16:creationId xmlns:a16="http://schemas.microsoft.com/office/drawing/2014/main" id="{0FE2089C-5BAD-4B3C-89D6-2EDD7B1BCC92}"/>
              </a:ext>
            </a:extLst>
          </p:cNvPr>
          <p:cNvPicPr>
            <a:picLocks noChangeAspect="1"/>
          </p:cNvPicPr>
          <p:nvPr/>
        </p:nvPicPr>
        <p:blipFill>
          <a:blip r:embed="rId14"/>
          <a:stretch>
            <a:fillRect/>
          </a:stretch>
        </p:blipFill>
        <p:spPr>
          <a:xfrm>
            <a:off x="5082865" y="3213628"/>
            <a:ext cx="883523" cy="874903"/>
          </a:xfrm>
          <a:prstGeom prst="rect">
            <a:avLst/>
          </a:prstGeom>
          <a:solidFill>
            <a:schemeClr val="accent5">
              <a:lumMod val="75000"/>
            </a:schemeClr>
          </a:solidFill>
          <a:ln>
            <a:solidFill>
              <a:srgbClr val="002060"/>
            </a:solidFill>
          </a:ln>
        </p:spPr>
      </p:pic>
      <p:pic>
        <p:nvPicPr>
          <p:cNvPr id="26" name="Picture 25">
            <a:extLst>
              <a:ext uri="{FF2B5EF4-FFF2-40B4-BE49-F238E27FC236}">
                <a16:creationId xmlns:a16="http://schemas.microsoft.com/office/drawing/2014/main" id="{10E7925D-A632-41CD-A1F6-17B9F62B04B5}"/>
              </a:ext>
            </a:extLst>
          </p:cNvPr>
          <p:cNvPicPr>
            <a:picLocks noChangeAspect="1"/>
          </p:cNvPicPr>
          <p:nvPr/>
        </p:nvPicPr>
        <p:blipFill>
          <a:blip r:embed="rId15"/>
          <a:stretch>
            <a:fillRect/>
          </a:stretch>
        </p:blipFill>
        <p:spPr>
          <a:xfrm>
            <a:off x="7947721" y="3244606"/>
            <a:ext cx="868312" cy="843022"/>
          </a:xfrm>
          <a:prstGeom prst="rect">
            <a:avLst/>
          </a:prstGeom>
          <a:solidFill>
            <a:schemeClr val="accent5">
              <a:lumMod val="75000"/>
            </a:schemeClr>
          </a:solidFill>
          <a:ln>
            <a:solidFill>
              <a:srgbClr val="002060"/>
            </a:solidFill>
          </a:ln>
        </p:spPr>
      </p:pic>
      <p:pic>
        <p:nvPicPr>
          <p:cNvPr id="27" name="Picture 26">
            <a:extLst>
              <a:ext uri="{FF2B5EF4-FFF2-40B4-BE49-F238E27FC236}">
                <a16:creationId xmlns:a16="http://schemas.microsoft.com/office/drawing/2014/main" id="{4BB0FB6E-B2E7-4D7F-8A4C-2EF53376DCBE}"/>
              </a:ext>
            </a:extLst>
          </p:cNvPr>
          <p:cNvPicPr>
            <a:picLocks noChangeAspect="1"/>
          </p:cNvPicPr>
          <p:nvPr/>
        </p:nvPicPr>
        <p:blipFill>
          <a:blip r:embed="rId16"/>
          <a:stretch>
            <a:fillRect/>
          </a:stretch>
        </p:blipFill>
        <p:spPr>
          <a:xfrm>
            <a:off x="9107542" y="3283116"/>
            <a:ext cx="883480" cy="874903"/>
          </a:xfrm>
          <a:prstGeom prst="rect">
            <a:avLst/>
          </a:prstGeom>
          <a:solidFill>
            <a:schemeClr val="accent5">
              <a:lumMod val="75000"/>
            </a:schemeClr>
          </a:solidFill>
          <a:ln>
            <a:solidFill>
              <a:srgbClr val="002060"/>
            </a:solidFill>
          </a:ln>
        </p:spPr>
      </p:pic>
      <p:pic>
        <p:nvPicPr>
          <p:cNvPr id="28" name="Picture 27">
            <a:extLst>
              <a:ext uri="{FF2B5EF4-FFF2-40B4-BE49-F238E27FC236}">
                <a16:creationId xmlns:a16="http://schemas.microsoft.com/office/drawing/2014/main" id="{CAC40D72-7ED0-4350-97B0-8E4886264D5A}"/>
              </a:ext>
            </a:extLst>
          </p:cNvPr>
          <p:cNvPicPr>
            <a:picLocks noChangeAspect="1"/>
          </p:cNvPicPr>
          <p:nvPr/>
        </p:nvPicPr>
        <p:blipFill>
          <a:blip r:embed="rId17"/>
          <a:stretch>
            <a:fillRect/>
          </a:stretch>
        </p:blipFill>
        <p:spPr>
          <a:xfrm>
            <a:off x="3305575" y="3203754"/>
            <a:ext cx="868312" cy="868312"/>
          </a:xfrm>
          <a:prstGeom prst="rect">
            <a:avLst/>
          </a:prstGeom>
          <a:solidFill>
            <a:schemeClr val="accent5">
              <a:lumMod val="75000"/>
            </a:schemeClr>
          </a:solidFill>
          <a:ln>
            <a:solidFill>
              <a:srgbClr val="002060"/>
            </a:solidFill>
          </a:ln>
        </p:spPr>
      </p:pic>
      <p:pic>
        <p:nvPicPr>
          <p:cNvPr id="29" name="Picture 28">
            <a:extLst>
              <a:ext uri="{FF2B5EF4-FFF2-40B4-BE49-F238E27FC236}">
                <a16:creationId xmlns:a16="http://schemas.microsoft.com/office/drawing/2014/main" id="{933C1667-AB74-4B0F-B5FA-7EC23D14E7ED}"/>
              </a:ext>
            </a:extLst>
          </p:cNvPr>
          <p:cNvPicPr>
            <a:picLocks noChangeAspect="1"/>
          </p:cNvPicPr>
          <p:nvPr/>
        </p:nvPicPr>
        <p:blipFill>
          <a:blip r:embed="rId18"/>
          <a:stretch>
            <a:fillRect/>
          </a:stretch>
        </p:blipFill>
        <p:spPr>
          <a:xfrm>
            <a:off x="2821337" y="4482908"/>
            <a:ext cx="963855" cy="963855"/>
          </a:xfrm>
          <a:prstGeom prst="rect">
            <a:avLst/>
          </a:prstGeom>
          <a:solidFill>
            <a:schemeClr val="accent5">
              <a:lumMod val="75000"/>
            </a:schemeClr>
          </a:solidFill>
          <a:ln>
            <a:solidFill>
              <a:srgbClr val="002060"/>
            </a:solidFill>
          </a:ln>
        </p:spPr>
      </p:pic>
      <p:pic>
        <p:nvPicPr>
          <p:cNvPr id="30" name="Picture 29">
            <a:extLst>
              <a:ext uri="{FF2B5EF4-FFF2-40B4-BE49-F238E27FC236}">
                <a16:creationId xmlns:a16="http://schemas.microsoft.com/office/drawing/2014/main" id="{9ACD7D74-AE66-4B0C-8ED2-1835637C9D8F}"/>
              </a:ext>
            </a:extLst>
          </p:cNvPr>
          <p:cNvPicPr>
            <a:picLocks noChangeAspect="1"/>
          </p:cNvPicPr>
          <p:nvPr/>
        </p:nvPicPr>
        <p:blipFill>
          <a:blip r:embed="rId19"/>
          <a:stretch>
            <a:fillRect/>
          </a:stretch>
        </p:blipFill>
        <p:spPr>
          <a:xfrm>
            <a:off x="1649212" y="4361201"/>
            <a:ext cx="983132" cy="963855"/>
          </a:xfrm>
          <a:prstGeom prst="rect">
            <a:avLst/>
          </a:prstGeom>
          <a:solidFill>
            <a:schemeClr val="accent5">
              <a:lumMod val="75000"/>
            </a:schemeClr>
          </a:solidFill>
          <a:ln>
            <a:solidFill>
              <a:srgbClr val="002060"/>
            </a:solidFill>
          </a:ln>
        </p:spPr>
      </p:pic>
      <p:pic>
        <p:nvPicPr>
          <p:cNvPr id="31" name="Picture 30">
            <a:extLst>
              <a:ext uri="{FF2B5EF4-FFF2-40B4-BE49-F238E27FC236}">
                <a16:creationId xmlns:a16="http://schemas.microsoft.com/office/drawing/2014/main" id="{13609704-7CFE-4521-865C-EB564063358F}"/>
              </a:ext>
            </a:extLst>
          </p:cNvPr>
          <p:cNvPicPr>
            <a:picLocks noChangeAspect="1"/>
          </p:cNvPicPr>
          <p:nvPr/>
        </p:nvPicPr>
        <p:blipFill>
          <a:blip r:embed="rId20"/>
          <a:stretch>
            <a:fillRect/>
          </a:stretch>
        </p:blipFill>
        <p:spPr>
          <a:xfrm>
            <a:off x="1651353" y="3179584"/>
            <a:ext cx="908387" cy="868311"/>
          </a:xfrm>
          <a:prstGeom prst="rect">
            <a:avLst/>
          </a:prstGeom>
          <a:solidFill>
            <a:schemeClr val="accent5">
              <a:lumMod val="75000"/>
            </a:schemeClr>
          </a:solidFill>
          <a:ln>
            <a:solidFill>
              <a:srgbClr val="002060"/>
            </a:solidFill>
          </a:ln>
        </p:spPr>
      </p:pic>
      <p:sp>
        <p:nvSpPr>
          <p:cNvPr id="32" name="Rectangle: Rounded Corners 31">
            <a:extLst>
              <a:ext uri="{FF2B5EF4-FFF2-40B4-BE49-F238E27FC236}">
                <a16:creationId xmlns:a16="http://schemas.microsoft.com/office/drawing/2014/main" id="{3C57963D-B9F6-4E57-BE43-2230607EC05E}"/>
              </a:ext>
            </a:extLst>
          </p:cNvPr>
          <p:cNvSpPr/>
          <p:nvPr/>
        </p:nvSpPr>
        <p:spPr>
          <a:xfrm>
            <a:off x="4670171" y="5298749"/>
            <a:ext cx="2001432" cy="1140342"/>
          </a:xfrm>
          <a:prstGeom prst="roundRect">
            <a:avLst/>
          </a:prstGeom>
          <a:ln w="57150">
            <a:solidFill>
              <a:srgbClr val="32858E"/>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1600" b="1">
                <a:latin typeface="Aptos" panose="020B0004020202020204" pitchFamily="34" charset="0"/>
              </a:rPr>
              <a:t>How I feel about my Communication</a:t>
            </a:r>
          </a:p>
        </p:txBody>
      </p:sp>
      <p:sp>
        <p:nvSpPr>
          <p:cNvPr id="2" name="Title 1">
            <a:extLst>
              <a:ext uri="{FF2B5EF4-FFF2-40B4-BE49-F238E27FC236}">
                <a16:creationId xmlns:a16="http://schemas.microsoft.com/office/drawing/2014/main" id="{DDD113D7-6BD1-0CD8-8457-90545A9BA91B}"/>
              </a:ext>
            </a:extLst>
          </p:cNvPr>
          <p:cNvSpPr txBox="1">
            <a:spLocks/>
          </p:cNvSpPr>
          <p:nvPr/>
        </p:nvSpPr>
        <p:spPr>
          <a:xfrm>
            <a:off x="2672803" y="557144"/>
            <a:ext cx="6268770" cy="67621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b="1">
                <a:solidFill>
                  <a:srgbClr val="00A2BC"/>
                </a:solidFill>
                <a:latin typeface="Aptos" panose="020B0004020202020204" pitchFamily="34" charset="0"/>
              </a:rPr>
              <a:t>Capturing CYP’s Views</a:t>
            </a:r>
          </a:p>
        </p:txBody>
      </p:sp>
      <p:pic>
        <p:nvPicPr>
          <p:cNvPr id="3" name="Picture 2">
            <a:extLst>
              <a:ext uri="{FF2B5EF4-FFF2-40B4-BE49-F238E27FC236}">
                <a16:creationId xmlns:a16="http://schemas.microsoft.com/office/drawing/2014/main" id="{85CB3E42-B223-4442-353B-4D0B9630AC98}"/>
              </a:ext>
            </a:extLst>
          </p:cNvPr>
          <p:cNvPicPr>
            <a:picLocks noChangeAspect="1"/>
          </p:cNvPicPr>
          <p:nvPr/>
        </p:nvPicPr>
        <p:blipFill>
          <a:blip r:embed="rId21"/>
          <a:stretch>
            <a:fillRect/>
          </a:stretch>
        </p:blipFill>
        <p:spPr>
          <a:xfrm>
            <a:off x="10674350" y="425953"/>
            <a:ext cx="1151890" cy="505167"/>
          </a:xfrm>
          <a:prstGeom prst="rect">
            <a:avLst/>
          </a:prstGeom>
        </p:spPr>
      </p:pic>
      <p:sp>
        <p:nvSpPr>
          <p:cNvPr id="33" name="Rectangle: Rounded Corners 32">
            <a:extLst>
              <a:ext uri="{FF2B5EF4-FFF2-40B4-BE49-F238E27FC236}">
                <a16:creationId xmlns:a16="http://schemas.microsoft.com/office/drawing/2014/main" id="{CBAE7FDD-2357-FF88-CB55-E8F9AA69A325}"/>
              </a:ext>
            </a:extLst>
          </p:cNvPr>
          <p:cNvSpPr/>
          <p:nvPr/>
        </p:nvSpPr>
        <p:spPr>
          <a:xfrm>
            <a:off x="391886" y="425953"/>
            <a:ext cx="1257326" cy="33268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a:extLst>
              <a:ext uri="{FF2B5EF4-FFF2-40B4-BE49-F238E27FC236}">
                <a16:creationId xmlns:a16="http://schemas.microsoft.com/office/drawing/2014/main" id="{183960E1-72FA-1E21-D87F-2CE85B900A60}"/>
              </a:ext>
            </a:extLst>
          </p:cNvPr>
          <p:cNvPicPr>
            <a:picLocks noChangeAspect="1"/>
          </p:cNvPicPr>
          <p:nvPr/>
        </p:nvPicPr>
        <p:blipFill>
          <a:blip r:embed="rId22"/>
          <a:stretch>
            <a:fillRect/>
          </a:stretch>
        </p:blipFill>
        <p:spPr>
          <a:xfrm>
            <a:off x="78590" y="116721"/>
            <a:ext cx="2171015" cy="1115128"/>
          </a:xfrm>
          <a:prstGeom prst="rect">
            <a:avLst/>
          </a:prstGeom>
        </p:spPr>
      </p:pic>
      <p:pic>
        <p:nvPicPr>
          <p:cNvPr id="4" name="Picture 3" descr="A cartoon of a child and a child&#10;&#10;AI-generated content may be incorrect.">
            <a:extLst>
              <a:ext uri="{FF2B5EF4-FFF2-40B4-BE49-F238E27FC236}">
                <a16:creationId xmlns:a16="http://schemas.microsoft.com/office/drawing/2014/main" id="{40A68851-0F95-E922-5298-6520CCB9264F}"/>
              </a:ext>
            </a:extLst>
          </p:cNvPr>
          <p:cNvPicPr>
            <a:picLocks noChangeAspect="1"/>
          </p:cNvPicPr>
          <p:nvPr/>
        </p:nvPicPr>
        <p:blipFill>
          <a:blip r:embed="rId23"/>
          <a:stretch>
            <a:fillRect/>
          </a:stretch>
        </p:blipFill>
        <p:spPr>
          <a:xfrm>
            <a:off x="7886" y="2970247"/>
            <a:ext cx="1880955" cy="3861720"/>
          </a:xfrm>
          <a:prstGeom prst="rect">
            <a:avLst/>
          </a:prstGeom>
        </p:spPr>
      </p:pic>
    </p:spTree>
    <p:extLst>
      <p:ext uri="{BB962C8B-B14F-4D97-AF65-F5344CB8AC3E}">
        <p14:creationId xmlns:p14="http://schemas.microsoft.com/office/powerpoint/2010/main" val="1340118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60C39-C3AF-35A3-2151-0BBE720B826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0E3BCD9-6742-5D21-F039-8C874CDFD383}"/>
              </a:ext>
            </a:extLst>
          </p:cNvPr>
          <p:cNvSpPr txBox="1">
            <a:spLocks/>
          </p:cNvSpPr>
          <p:nvPr/>
        </p:nvSpPr>
        <p:spPr>
          <a:xfrm>
            <a:off x="2672803" y="557144"/>
            <a:ext cx="6268770" cy="67621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b="1">
                <a:solidFill>
                  <a:srgbClr val="00A2BC"/>
                </a:solidFill>
                <a:latin typeface="Aptos" panose="020B0004020202020204" pitchFamily="34" charset="0"/>
              </a:rPr>
              <a:t>Capturing CYP’s Views</a:t>
            </a:r>
          </a:p>
        </p:txBody>
      </p:sp>
      <p:pic>
        <p:nvPicPr>
          <p:cNvPr id="2" name="Picture 1">
            <a:extLst>
              <a:ext uri="{FF2B5EF4-FFF2-40B4-BE49-F238E27FC236}">
                <a16:creationId xmlns:a16="http://schemas.microsoft.com/office/drawing/2014/main" id="{08DB412A-41FE-3D7A-B77F-A16652A37314}"/>
              </a:ext>
            </a:extLst>
          </p:cNvPr>
          <p:cNvPicPr>
            <a:picLocks noChangeAspect="1"/>
          </p:cNvPicPr>
          <p:nvPr/>
        </p:nvPicPr>
        <p:blipFill>
          <a:blip r:embed="rId3"/>
          <a:stretch>
            <a:fillRect/>
          </a:stretch>
        </p:blipFill>
        <p:spPr>
          <a:xfrm>
            <a:off x="10674350" y="425953"/>
            <a:ext cx="1151890" cy="505167"/>
          </a:xfrm>
          <a:prstGeom prst="rect">
            <a:avLst/>
          </a:prstGeom>
        </p:spPr>
      </p:pic>
      <p:sp>
        <p:nvSpPr>
          <p:cNvPr id="13" name="Rectangle: Rounded Corners 12">
            <a:extLst>
              <a:ext uri="{FF2B5EF4-FFF2-40B4-BE49-F238E27FC236}">
                <a16:creationId xmlns:a16="http://schemas.microsoft.com/office/drawing/2014/main" id="{235C1185-2BC4-9390-B96C-830957661752}"/>
              </a:ext>
            </a:extLst>
          </p:cNvPr>
          <p:cNvSpPr/>
          <p:nvPr/>
        </p:nvSpPr>
        <p:spPr>
          <a:xfrm>
            <a:off x="391886" y="425953"/>
            <a:ext cx="1257326" cy="33268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579E8DF4-1DEB-3E43-6738-A2EC3397A8BB}"/>
              </a:ext>
            </a:extLst>
          </p:cNvPr>
          <p:cNvPicPr>
            <a:picLocks noChangeAspect="1"/>
          </p:cNvPicPr>
          <p:nvPr/>
        </p:nvPicPr>
        <p:blipFill>
          <a:blip r:embed="rId4"/>
          <a:stretch>
            <a:fillRect/>
          </a:stretch>
        </p:blipFill>
        <p:spPr>
          <a:xfrm>
            <a:off x="78590" y="116721"/>
            <a:ext cx="2171015" cy="1115128"/>
          </a:xfrm>
          <a:prstGeom prst="rect">
            <a:avLst/>
          </a:prstGeom>
        </p:spPr>
      </p:pic>
      <p:sp>
        <p:nvSpPr>
          <p:cNvPr id="3" name="Rectangle 2">
            <a:extLst>
              <a:ext uri="{FF2B5EF4-FFF2-40B4-BE49-F238E27FC236}">
                <a16:creationId xmlns:a16="http://schemas.microsoft.com/office/drawing/2014/main" id="{6C8F54B2-0501-72D7-539C-3A10ED9AFEC3}"/>
              </a:ext>
            </a:extLst>
          </p:cNvPr>
          <p:cNvSpPr/>
          <p:nvPr/>
        </p:nvSpPr>
        <p:spPr>
          <a:xfrm>
            <a:off x="6679934" y="1294475"/>
            <a:ext cx="4931240" cy="5361503"/>
          </a:xfrm>
          <a:prstGeom prst="rect">
            <a:avLst/>
          </a:prstGeom>
          <a:ln w="76200">
            <a:solidFill>
              <a:srgbClr val="32858E"/>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1600" b="1">
                <a:solidFill>
                  <a:srgbClr val="32858E"/>
                </a:solidFill>
                <a:latin typeface="Aptos" panose="020B0004020202020204" pitchFamily="34" charset="0"/>
              </a:rPr>
              <a:t>One page profile/What autism looks like for me</a:t>
            </a:r>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latin typeface="Aptos" panose="020B0004020202020204" pitchFamily="34" charset="0"/>
            </a:endParaRPr>
          </a:p>
          <a:p>
            <a:pPr algn="ctr"/>
            <a:endParaRPr lang="en-GB">
              <a:latin typeface="Aptos" panose="020B0004020202020204" pitchFamily="34" charset="0"/>
            </a:endParaRPr>
          </a:p>
          <a:p>
            <a:pPr algn="ctr"/>
            <a:endParaRPr lang="en-GB"/>
          </a:p>
        </p:txBody>
      </p:sp>
      <p:sp>
        <p:nvSpPr>
          <p:cNvPr id="5" name="Rectangle 4">
            <a:extLst>
              <a:ext uri="{FF2B5EF4-FFF2-40B4-BE49-F238E27FC236}">
                <a16:creationId xmlns:a16="http://schemas.microsoft.com/office/drawing/2014/main" id="{22D5911E-3BA9-7210-961B-6BD23A6D43E8}"/>
              </a:ext>
            </a:extLst>
          </p:cNvPr>
          <p:cNvSpPr/>
          <p:nvPr/>
        </p:nvSpPr>
        <p:spPr>
          <a:xfrm>
            <a:off x="257483" y="2350842"/>
            <a:ext cx="2250141" cy="1443317"/>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3320C24C-F8CE-2931-0B88-7E6B7ACF1C29}"/>
              </a:ext>
            </a:extLst>
          </p:cNvPr>
          <p:cNvSpPr/>
          <p:nvPr/>
        </p:nvSpPr>
        <p:spPr>
          <a:xfrm>
            <a:off x="1608588" y="3255404"/>
            <a:ext cx="368721" cy="3137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79577BF4-DB46-FF46-E172-5AC67C47582E}"/>
              </a:ext>
            </a:extLst>
          </p:cNvPr>
          <p:cNvSpPr/>
          <p:nvPr/>
        </p:nvSpPr>
        <p:spPr>
          <a:xfrm>
            <a:off x="405391" y="3056932"/>
            <a:ext cx="368721" cy="3137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C715D48-171B-EB6F-0004-3822BDD20B23}"/>
              </a:ext>
            </a:extLst>
          </p:cNvPr>
          <p:cNvSpPr/>
          <p:nvPr/>
        </p:nvSpPr>
        <p:spPr>
          <a:xfrm>
            <a:off x="2860267" y="3312295"/>
            <a:ext cx="2250141" cy="1443317"/>
          </a:xfrm>
          <a:prstGeom prst="rect">
            <a:avLst/>
          </a:prstGeom>
          <a:noFill/>
          <a:ln w="571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4DB63A58-63A3-F33E-FB60-50D5DD55C002}"/>
              </a:ext>
            </a:extLst>
          </p:cNvPr>
          <p:cNvSpPr/>
          <p:nvPr/>
        </p:nvSpPr>
        <p:spPr>
          <a:xfrm>
            <a:off x="3130610" y="4324678"/>
            <a:ext cx="368721" cy="313764"/>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F0F66F8-CF8A-E2C1-F0D1-911DF2545196}"/>
              </a:ext>
            </a:extLst>
          </p:cNvPr>
          <p:cNvSpPr/>
          <p:nvPr/>
        </p:nvSpPr>
        <p:spPr>
          <a:xfrm>
            <a:off x="3622068" y="4010914"/>
            <a:ext cx="368721" cy="313764"/>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9CE662E2-6439-10D6-8DED-C4385E78C2C8}"/>
              </a:ext>
            </a:extLst>
          </p:cNvPr>
          <p:cNvSpPr/>
          <p:nvPr/>
        </p:nvSpPr>
        <p:spPr>
          <a:xfrm>
            <a:off x="6813487" y="2295675"/>
            <a:ext cx="2099267" cy="1564343"/>
          </a:xfrm>
          <a:prstGeom prst="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20" name="TextBox 19">
            <a:extLst>
              <a:ext uri="{FF2B5EF4-FFF2-40B4-BE49-F238E27FC236}">
                <a16:creationId xmlns:a16="http://schemas.microsoft.com/office/drawing/2014/main" id="{7258E14A-3720-AB4E-1B93-60CE17970166}"/>
              </a:ext>
            </a:extLst>
          </p:cNvPr>
          <p:cNvSpPr txBox="1"/>
          <p:nvPr/>
        </p:nvSpPr>
        <p:spPr>
          <a:xfrm>
            <a:off x="6813487" y="2341042"/>
            <a:ext cx="2128086" cy="1708160"/>
          </a:xfrm>
          <a:prstGeom prst="rect">
            <a:avLst/>
          </a:prstGeom>
          <a:noFill/>
        </p:spPr>
        <p:txBody>
          <a:bodyPr wrap="square" lIns="91440" tIns="45720" rIns="91440" bIns="45720" rtlCol="0" anchor="t">
            <a:spAutoFit/>
          </a:bodyPr>
          <a:lstStyle/>
          <a:p>
            <a:r>
              <a:rPr lang="en-GB" sz="1050" b="1">
                <a:latin typeface="Aptos" panose="020B0004020202020204" pitchFamily="34" charset="0"/>
              </a:rPr>
              <a:t>My Communication Preferences:</a:t>
            </a:r>
          </a:p>
          <a:p>
            <a:pPr marL="171450" indent="-171450">
              <a:buFont typeface="Arial" panose="020B0604020202020204" pitchFamily="34" charset="0"/>
              <a:buChar char="•"/>
            </a:pPr>
            <a:r>
              <a:rPr lang="en-GB" sz="1050">
                <a:latin typeface="Aptos"/>
                <a:ea typeface="Calibri"/>
                <a:cs typeface="Calibri"/>
              </a:rPr>
              <a:t>I don't like using eye contact.</a:t>
            </a:r>
            <a:endParaRPr lang="en-GB" sz="1050">
              <a:latin typeface="Aptos"/>
            </a:endParaRPr>
          </a:p>
          <a:p>
            <a:pPr marL="171450" indent="-171450">
              <a:buFont typeface="Arial" panose="020B0604020202020204" pitchFamily="34" charset="0"/>
              <a:buChar char="•"/>
            </a:pPr>
            <a:r>
              <a:rPr lang="en-GB" sz="1050">
                <a:latin typeface="Aptos"/>
              </a:rPr>
              <a:t>I prefer to speak with 1 person.</a:t>
            </a:r>
            <a:endParaRPr lang="en-GB" sz="1050">
              <a:latin typeface="Aptos"/>
              <a:ea typeface="Calibri"/>
              <a:cs typeface="Calibri"/>
            </a:endParaRPr>
          </a:p>
          <a:p>
            <a:r>
              <a:rPr lang="en-GB" sz="1050" b="1">
                <a:latin typeface="Aptos" panose="020B0004020202020204" pitchFamily="34" charset="0"/>
              </a:rPr>
              <a:t>You can help me by:</a:t>
            </a:r>
            <a:endParaRPr lang="en-GB" sz="1050" b="1">
              <a:latin typeface="Aptos" panose="020B0004020202020204" pitchFamily="34" charset="0"/>
              <a:ea typeface="Calibri"/>
              <a:cs typeface="Calibri"/>
            </a:endParaRPr>
          </a:p>
          <a:p>
            <a:pPr marL="171450" indent="-171450">
              <a:buFont typeface="Arial" panose="020B0604020202020204" pitchFamily="34" charset="0"/>
              <a:buChar char="•"/>
            </a:pPr>
            <a:r>
              <a:rPr lang="en-GB" sz="1050">
                <a:latin typeface="Aptos"/>
                <a:ea typeface="Calibri"/>
                <a:cs typeface="Calibri"/>
              </a:rPr>
              <a:t>Not insisting I look at you.</a:t>
            </a:r>
            <a:endParaRPr lang="en-GB" sz="1050">
              <a:latin typeface="Aptos" panose="020B0004020202020204" pitchFamily="34" charset="0"/>
              <a:ea typeface="Calibri"/>
              <a:cs typeface="Calibri"/>
            </a:endParaRPr>
          </a:p>
          <a:p>
            <a:pPr marL="171450" indent="-171450">
              <a:buFont typeface="Arial" panose="020B0604020202020204" pitchFamily="34" charset="0"/>
              <a:buChar char="•"/>
            </a:pPr>
            <a:r>
              <a:rPr lang="en-GB" sz="1050">
                <a:latin typeface="Aptos"/>
                <a:ea typeface="Calibri"/>
                <a:cs typeface="Calibri"/>
              </a:rPr>
              <a:t>Letting me work in a pair rather than a group.</a:t>
            </a:r>
            <a:endParaRPr lang="en-GB" sz="1050">
              <a:latin typeface="Aptos" panose="020B0004020202020204" pitchFamily="34" charset="0"/>
              <a:ea typeface="Calibri"/>
              <a:cs typeface="Calibri"/>
            </a:endParaRPr>
          </a:p>
          <a:p>
            <a:pPr marL="171450" indent="-171450">
              <a:buFont typeface="Arial" panose="020B0604020202020204" pitchFamily="34" charset="0"/>
              <a:buChar char="•"/>
            </a:pPr>
            <a:endParaRPr lang="en-GB" sz="1050">
              <a:latin typeface="Aptos" panose="020B0004020202020204" pitchFamily="34" charset="0"/>
              <a:ea typeface="Calibri"/>
              <a:cs typeface="Calibri"/>
            </a:endParaRPr>
          </a:p>
          <a:p>
            <a:endParaRPr lang="en-GB" sz="1050">
              <a:ea typeface="Calibri" panose="020F0502020204030204"/>
              <a:cs typeface="Calibri" panose="020F0502020204030204"/>
            </a:endParaRPr>
          </a:p>
        </p:txBody>
      </p:sp>
      <p:sp>
        <p:nvSpPr>
          <p:cNvPr id="21" name="Rectangle 20">
            <a:extLst>
              <a:ext uri="{FF2B5EF4-FFF2-40B4-BE49-F238E27FC236}">
                <a16:creationId xmlns:a16="http://schemas.microsoft.com/office/drawing/2014/main" id="{6AE49D19-DD05-8D6B-658D-FA0268C9EF2D}"/>
              </a:ext>
            </a:extLst>
          </p:cNvPr>
          <p:cNvSpPr/>
          <p:nvPr/>
        </p:nvSpPr>
        <p:spPr>
          <a:xfrm>
            <a:off x="6813488" y="3927408"/>
            <a:ext cx="2139351" cy="1681159"/>
          </a:xfrm>
          <a:prstGeom prst="rect">
            <a:avLst/>
          </a:prstGeom>
          <a:no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766BB297-B1F4-B89E-F650-44C3B649284F}"/>
              </a:ext>
            </a:extLst>
          </p:cNvPr>
          <p:cNvSpPr txBox="1"/>
          <p:nvPr/>
        </p:nvSpPr>
        <p:spPr>
          <a:xfrm>
            <a:off x="6825252" y="3947698"/>
            <a:ext cx="2182759" cy="1615827"/>
          </a:xfrm>
          <a:prstGeom prst="rect">
            <a:avLst/>
          </a:prstGeom>
          <a:noFill/>
          <a:ln>
            <a:noFill/>
          </a:ln>
        </p:spPr>
        <p:txBody>
          <a:bodyPr wrap="square" lIns="91440" tIns="45720" rIns="91440" bIns="45720" rtlCol="0" anchor="t">
            <a:spAutoFit/>
          </a:bodyPr>
          <a:lstStyle/>
          <a:p>
            <a:r>
              <a:rPr lang="en-GB" sz="1100" b="1">
                <a:latin typeface="Aptos" panose="020B0004020202020204" pitchFamily="34" charset="0"/>
              </a:rPr>
              <a:t>My sensory preferences:</a:t>
            </a:r>
          </a:p>
          <a:p>
            <a:pPr marL="171450" indent="-171450">
              <a:buFont typeface="Arial" panose="020B0604020202020204" pitchFamily="34" charset="0"/>
              <a:buChar char="•"/>
            </a:pPr>
            <a:r>
              <a:rPr lang="en-GB" sz="1100">
                <a:latin typeface="Aptos" panose="020B0004020202020204" pitchFamily="34" charset="0"/>
                <a:ea typeface="Calibri"/>
                <a:cs typeface="Calibri"/>
              </a:rPr>
              <a:t>I don't like loud noises.</a:t>
            </a:r>
          </a:p>
          <a:p>
            <a:pPr marL="171450" indent="-171450">
              <a:buFont typeface="Arial" panose="020B0604020202020204" pitchFamily="34" charset="0"/>
              <a:buChar char="•"/>
            </a:pPr>
            <a:r>
              <a:rPr lang="en-GB" sz="1100">
                <a:latin typeface="Aptos" panose="020B0004020202020204" pitchFamily="34" charset="0"/>
                <a:ea typeface="Calibri"/>
                <a:cs typeface="Calibri"/>
              </a:rPr>
              <a:t>I like fast movement, like running around and jumping.</a:t>
            </a:r>
          </a:p>
          <a:p>
            <a:r>
              <a:rPr lang="en-GB" sz="1100" b="1">
                <a:latin typeface="Aptos" panose="020B0004020202020204" pitchFamily="34" charset="0"/>
              </a:rPr>
              <a:t>You can help me by:</a:t>
            </a:r>
            <a:endParaRPr lang="en-GB" sz="1100" b="1">
              <a:latin typeface="Aptos" panose="020B0004020202020204" pitchFamily="34" charset="0"/>
              <a:ea typeface="Calibri"/>
              <a:cs typeface="Calibri"/>
            </a:endParaRPr>
          </a:p>
          <a:p>
            <a:pPr marL="171450" indent="-171450">
              <a:buFont typeface="Arial" panose="020B0604020202020204" pitchFamily="34" charset="0"/>
              <a:buChar char="•"/>
            </a:pPr>
            <a:r>
              <a:rPr lang="en-GB" sz="1100">
                <a:latin typeface="Aptos" panose="020B0004020202020204" pitchFamily="34" charset="0"/>
                <a:ea typeface="Calibri"/>
                <a:cs typeface="Calibri"/>
              </a:rPr>
              <a:t>Letting me wear my ear defenders.</a:t>
            </a:r>
          </a:p>
          <a:p>
            <a:pPr marL="171450" indent="-171450">
              <a:buFont typeface="Arial" panose="020B0604020202020204" pitchFamily="34" charset="0"/>
              <a:buChar char="•"/>
            </a:pPr>
            <a:r>
              <a:rPr lang="en-GB" sz="1100">
                <a:latin typeface="Aptos" panose="020B0004020202020204" pitchFamily="34" charset="0"/>
                <a:ea typeface="Calibri"/>
                <a:cs typeface="Calibri"/>
              </a:rPr>
              <a:t>Letting me have regular sensory breaks to run or jump.</a:t>
            </a:r>
          </a:p>
        </p:txBody>
      </p:sp>
      <p:sp>
        <p:nvSpPr>
          <p:cNvPr id="23" name="Rectangle 22">
            <a:extLst>
              <a:ext uri="{FF2B5EF4-FFF2-40B4-BE49-F238E27FC236}">
                <a16:creationId xmlns:a16="http://schemas.microsoft.com/office/drawing/2014/main" id="{2BD9F127-AADF-EDEF-2B3E-FDA5FCE57393}"/>
              </a:ext>
            </a:extLst>
          </p:cNvPr>
          <p:cNvSpPr/>
          <p:nvPr/>
        </p:nvSpPr>
        <p:spPr>
          <a:xfrm>
            <a:off x="9272219" y="2190306"/>
            <a:ext cx="2182759" cy="1893983"/>
          </a:xfrm>
          <a:prstGeom prst="rect">
            <a:avLst/>
          </a:prstGeom>
          <a:no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1100" b="1">
                <a:solidFill>
                  <a:schemeClr val="tx1"/>
                </a:solidFill>
                <a:latin typeface="Aptos" panose="020B0004020202020204" pitchFamily="34" charset="0"/>
              </a:rPr>
              <a:t>My Learning Preferences:</a:t>
            </a:r>
          </a:p>
          <a:p>
            <a:pPr marL="171450" indent="-171450">
              <a:buFont typeface="Arial" panose="020B0604020202020204" pitchFamily="34" charset="0"/>
              <a:buChar char="•"/>
            </a:pPr>
            <a:r>
              <a:rPr lang="en-GB" sz="1100">
                <a:solidFill>
                  <a:schemeClr val="tx1"/>
                </a:solidFill>
                <a:latin typeface="Aptos" panose="020B0004020202020204" pitchFamily="34" charset="0"/>
                <a:ea typeface="Calibri"/>
                <a:cs typeface="Calibri"/>
              </a:rPr>
              <a:t>I like to know what is happening and I don't like change.</a:t>
            </a:r>
          </a:p>
          <a:p>
            <a:pPr marL="171450" indent="-171450">
              <a:buFont typeface="Arial" panose="020B0604020202020204" pitchFamily="34" charset="0"/>
              <a:buChar char="•"/>
            </a:pPr>
            <a:r>
              <a:rPr lang="en-GB" sz="1100">
                <a:solidFill>
                  <a:schemeClr val="tx1"/>
                </a:solidFill>
                <a:latin typeface="Aptos" panose="020B0004020202020204" pitchFamily="34" charset="0"/>
                <a:ea typeface="Calibri"/>
                <a:cs typeface="Calibri"/>
              </a:rPr>
              <a:t>I find it hard to follow instructions.</a:t>
            </a:r>
          </a:p>
          <a:p>
            <a:r>
              <a:rPr lang="en-GB" sz="1100" b="1">
                <a:solidFill>
                  <a:schemeClr val="tx1"/>
                </a:solidFill>
                <a:latin typeface="Aptos" panose="020B0004020202020204" pitchFamily="34" charset="0"/>
              </a:rPr>
              <a:t>You can help me by:</a:t>
            </a:r>
            <a:endParaRPr lang="en-GB" sz="1100" b="1">
              <a:solidFill>
                <a:schemeClr val="tx1"/>
              </a:solidFill>
              <a:latin typeface="Aptos" panose="020B0004020202020204" pitchFamily="34" charset="0"/>
              <a:ea typeface="Calibri"/>
              <a:cs typeface="Calibri"/>
            </a:endParaRPr>
          </a:p>
          <a:p>
            <a:pPr marL="171450" indent="-171450">
              <a:buFont typeface="Arial" panose="020B0604020202020204" pitchFamily="34" charset="0"/>
              <a:buChar char="•"/>
            </a:pPr>
            <a:r>
              <a:rPr lang="en-GB" sz="1100">
                <a:solidFill>
                  <a:schemeClr val="tx1"/>
                </a:solidFill>
                <a:latin typeface="Aptos" panose="020B0004020202020204" pitchFamily="34" charset="0"/>
              </a:rPr>
              <a:t>Visual timetable</a:t>
            </a:r>
            <a:endParaRPr lang="en-GB" sz="1100">
              <a:solidFill>
                <a:schemeClr val="tx1"/>
              </a:solidFill>
              <a:latin typeface="Aptos" panose="020B0004020202020204" pitchFamily="34" charset="0"/>
              <a:ea typeface="Calibri"/>
              <a:cs typeface="Calibri"/>
            </a:endParaRPr>
          </a:p>
          <a:p>
            <a:pPr marL="171450" indent="-171450">
              <a:buFont typeface="Arial" panose="020B0604020202020204" pitchFamily="34" charset="0"/>
              <a:buChar char="•"/>
            </a:pPr>
            <a:r>
              <a:rPr lang="en-GB" sz="1100">
                <a:solidFill>
                  <a:schemeClr val="tx1"/>
                </a:solidFill>
                <a:latin typeface="Aptos" panose="020B0004020202020204" pitchFamily="34" charset="0"/>
              </a:rPr>
              <a:t>Letting me sit at the same desk each lesson</a:t>
            </a:r>
            <a:endParaRPr lang="en-GB" sz="1100">
              <a:solidFill>
                <a:schemeClr val="tx1"/>
              </a:solidFill>
              <a:latin typeface="Aptos" panose="020B0004020202020204" pitchFamily="34" charset="0"/>
              <a:ea typeface="Calibri"/>
              <a:cs typeface="Calibri"/>
            </a:endParaRPr>
          </a:p>
          <a:p>
            <a:pPr marL="171450" indent="-171450">
              <a:buFont typeface="Arial" panose="020B0604020202020204" pitchFamily="34" charset="0"/>
              <a:buChar char="•"/>
            </a:pPr>
            <a:r>
              <a:rPr lang="en-GB" sz="1100">
                <a:solidFill>
                  <a:schemeClr val="tx1"/>
                </a:solidFill>
                <a:latin typeface="Aptos" panose="020B0004020202020204" pitchFamily="34" charset="0"/>
              </a:rPr>
              <a:t>Reduce direct demands</a:t>
            </a:r>
            <a:endParaRPr lang="en-GB" sz="1100">
              <a:solidFill>
                <a:schemeClr val="tx1"/>
              </a:solidFill>
              <a:latin typeface="Aptos" panose="020B0004020202020204" pitchFamily="34" charset="0"/>
              <a:ea typeface="Calibri"/>
              <a:cs typeface="Calibri"/>
            </a:endParaRPr>
          </a:p>
        </p:txBody>
      </p:sp>
      <p:sp>
        <p:nvSpPr>
          <p:cNvPr id="24" name="Rectangle 23">
            <a:extLst>
              <a:ext uri="{FF2B5EF4-FFF2-40B4-BE49-F238E27FC236}">
                <a16:creationId xmlns:a16="http://schemas.microsoft.com/office/drawing/2014/main" id="{FFD59FAB-E52D-D9B8-B175-0350AB45BDBD}"/>
              </a:ext>
            </a:extLst>
          </p:cNvPr>
          <p:cNvSpPr/>
          <p:nvPr/>
        </p:nvSpPr>
        <p:spPr>
          <a:xfrm>
            <a:off x="9272217" y="4228380"/>
            <a:ext cx="2182759" cy="1546577"/>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1100" b="1">
                <a:solidFill>
                  <a:schemeClr val="tx1"/>
                </a:solidFill>
                <a:latin typeface="Aptos" panose="020B0004020202020204" pitchFamily="34" charset="0"/>
              </a:rPr>
              <a:t>My Interests:</a:t>
            </a:r>
          </a:p>
          <a:p>
            <a:pPr marL="171450" indent="-171450">
              <a:buFont typeface="Arial" panose="020B0604020202020204" pitchFamily="34" charset="0"/>
              <a:buChar char="•"/>
            </a:pPr>
            <a:r>
              <a:rPr lang="en-GB" sz="1100">
                <a:solidFill>
                  <a:schemeClr val="tx1"/>
                </a:solidFill>
                <a:latin typeface="Aptos" panose="020B0004020202020204" pitchFamily="34" charset="0"/>
              </a:rPr>
              <a:t>I like to tell others facts about things that are interesting to me</a:t>
            </a:r>
            <a:endParaRPr lang="en-GB" sz="1100">
              <a:solidFill>
                <a:schemeClr val="tx1"/>
              </a:solidFill>
              <a:latin typeface="Aptos" panose="020B0004020202020204" pitchFamily="34" charset="0"/>
              <a:ea typeface="Calibri"/>
              <a:cs typeface="Calibri"/>
            </a:endParaRPr>
          </a:p>
          <a:p>
            <a:r>
              <a:rPr lang="en-GB" sz="1100" b="1">
                <a:solidFill>
                  <a:schemeClr val="tx1"/>
                </a:solidFill>
                <a:latin typeface="Aptos" panose="020B0004020202020204" pitchFamily="34" charset="0"/>
              </a:rPr>
              <a:t>You can help me by:</a:t>
            </a:r>
            <a:endParaRPr lang="en-GB" sz="1100" b="1">
              <a:solidFill>
                <a:schemeClr val="tx1"/>
              </a:solidFill>
              <a:latin typeface="Aptos" panose="020B0004020202020204" pitchFamily="34" charset="0"/>
              <a:ea typeface="Calibri"/>
              <a:cs typeface="Calibri"/>
            </a:endParaRPr>
          </a:p>
          <a:p>
            <a:pPr marL="171450" indent="-171450">
              <a:buFont typeface="Arial" panose="020B0604020202020204" pitchFamily="34" charset="0"/>
              <a:buChar char="•"/>
            </a:pPr>
            <a:r>
              <a:rPr lang="en-GB" sz="1100">
                <a:solidFill>
                  <a:schemeClr val="tx1"/>
                </a:solidFill>
                <a:latin typeface="Aptos" panose="020B0004020202020204" pitchFamily="34" charset="0"/>
              </a:rPr>
              <a:t>Allowing me time each day to share a fact about XX with a friend or teacher.</a:t>
            </a:r>
            <a:endParaRPr lang="en-GB" sz="1100">
              <a:solidFill>
                <a:schemeClr val="tx1"/>
              </a:solidFill>
              <a:latin typeface="Aptos" panose="020B0004020202020204" pitchFamily="34" charset="0"/>
              <a:ea typeface="Calibri"/>
              <a:cs typeface="Calibri"/>
            </a:endParaRPr>
          </a:p>
          <a:p>
            <a:endParaRPr lang="en-GB" sz="1100">
              <a:solidFill>
                <a:schemeClr val="tx1"/>
              </a:solidFill>
            </a:endParaRPr>
          </a:p>
        </p:txBody>
      </p:sp>
      <p:sp>
        <p:nvSpPr>
          <p:cNvPr id="25" name="Rectangle 24">
            <a:extLst>
              <a:ext uri="{FF2B5EF4-FFF2-40B4-BE49-F238E27FC236}">
                <a16:creationId xmlns:a16="http://schemas.microsoft.com/office/drawing/2014/main" id="{83552D7C-5AC7-6E97-5A00-6ADE8687B828}"/>
              </a:ext>
            </a:extLst>
          </p:cNvPr>
          <p:cNvSpPr/>
          <p:nvPr/>
        </p:nvSpPr>
        <p:spPr>
          <a:xfrm>
            <a:off x="6813487" y="5891086"/>
            <a:ext cx="4641489" cy="595855"/>
          </a:xfrm>
          <a:prstGeom prst="rect">
            <a:avLst/>
          </a:prstGeom>
          <a:noFill/>
          <a:ln w="1905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GB" sz="1100" b="1">
              <a:solidFill>
                <a:schemeClr val="tx1"/>
              </a:solidFill>
            </a:endParaRPr>
          </a:p>
          <a:p>
            <a:endParaRPr lang="en-GB" sz="1100" b="1">
              <a:solidFill>
                <a:schemeClr val="tx1"/>
              </a:solidFill>
              <a:latin typeface="Aptos" panose="020B0004020202020204" pitchFamily="34" charset="0"/>
            </a:endParaRPr>
          </a:p>
          <a:p>
            <a:endParaRPr lang="en-GB" sz="1100" b="1">
              <a:solidFill>
                <a:schemeClr val="tx1"/>
              </a:solidFill>
              <a:latin typeface="Aptos" panose="020B0004020202020204" pitchFamily="34" charset="0"/>
            </a:endParaRPr>
          </a:p>
          <a:p>
            <a:endParaRPr lang="en-GB" sz="1100" b="1">
              <a:solidFill>
                <a:schemeClr val="tx1"/>
              </a:solidFill>
              <a:latin typeface="Aptos" panose="020B0004020202020204" pitchFamily="34" charset="0"/>
            </a:endParaRPr>
          </a:p>
          <a:p>
            <a:r>
              <a:rPr lang="en-GB" sz="1100" b="1">
                <a:solidFill>
                  <a:schemeClr val="tx1"/>
                </a:solidFill>
                <a:latin typeface="Aptos" panose="020B0004020202020204" pitchFamily="34" charset="0"/>
              </a:rPr>
              <a:t>Other e.g. Mental health and well-being,</a:t>
            </a:r>
          </a:p>
          <a:p>
            <a:r>
              <a:rPr lang="en-GB" sz="1100">
                <a:solidFill>
                  <a:schemeClr val="tx1"/>
                </a:solidFill>
                <a:latin typeface="Aptos"/>
              </a:rPr>
              <a:t>When I’m feeling anxious, you might see me with my head down. I might fidget more.</a:t>
            </a:r>
            <a:endParaRPr lang="en-GB" sz="1100">
              <a:solidFill>
                <a:schemeClr val="tx1"/>
              </a:solidFill>
              <a:latin typeface="Aptos"/>
              <a:ea typeface="Calibri"/>
              <a:cs typeface="Calibri"/>
            </a:endParaRPr>
          </a:p>
          <a:p>
            <a:endParaRPr lang="en-GB" sz="1100">
              <a:solidFill>
                <a:schemeClr val="tx1"/>
              </a:solidFill>
            </a:endParaRPr>
          </a:p>
          <a:p>
            <a:endParaRPr lang="en-GB" sz="1100">
              <a:solidFill>
                <a:schemeClr val="tx1"/>
              </a:solidFill>
            </a:endParaRPr>
          </a:p>
          <a:p>
            <a:endParaRPr lang="en-GB" sz="1100">
              <a:solidFill>
                <a:schemeClr val="tx1"/>
              </a:solidFill>
            </a:endParaRPr>
          </a:p>
          <a:p>
            <a:endParaRPr lang="en-GB" sz="1100">
              <a:solidFill>
                <a:schemeClr val="tx1"/>
              </a:solidFill>
            </a:endParaRPr>
          </a:p>
        </p:txBody>
      </p:sp>
      <p:sp>
        <p:nvSpPr>
          <p:cNvPr id="26" name="Rectangle 25">
            <a:extLst>
              <a:ext uri="{FF2B5EF4-FFF2-40B4-BE49-F238E27FC236}">
                <a16:creationId xmlns:a16="http://schemas.microsoft.com/office/drawing/2014/main" id="{901CD7C4-FB2D-286C-18D0-747238DFB878}"/>
              </a:ext>
            </a:extLst>
          </p:cNvPr>
          <p:cNvSpPr/>
          <p:nvPr/>
        </p:nvSpPr>
        <p:spPr>
          <a:xfrm>
            <a:off x="246176" y="4059981"/>
            <a:ext cx="2330822" cy="1443317"/>
          </a:xfrm>
          <a:prstGeom prst="rect">
            <a:avLst/>
          </a:prstGeom>
          <a:noFill/>
          <a:ln w="5715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649DDD17-6222-DC4C-B1AD-5D923883DDE8}"/>
              </a:ext>
            </a:extLst>
          </p:cNvPr>
          <p:cNvSpPr/>
          <p:nvPr/>
        </p:nvSpPr>
        <p:spPr>
          <a:xfrm>
            <a:off x="1370252" y="5109660"/>
            <a:ext cx="368721" cy="313764"/>
          </a:xfrm>
          <a:prstGeom prst="rect">
            <a:avLst/>
          </a:prstGeom>
          <a:solidFill>
            <a:schemeClr val="accent5">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4CFACDB0-F886-AF9C-0761-DFB609E9D99D}"/>
              </a:ext>
            </a:extLst>
          </p:cNvPr>
          <p:cNvSpPr/>
          <p:nvPr/>
        </p:nvSpPr>
        <p:spPr>
          <a:xfrm>
            <a:off x="1812090" y="4758267"/>
            <a:ext cx="368721" cy="313764"/>
          </a:xfrm>
          <a:prstGeom prst="rect">
            <a:avLst/>
          </a:prstGeom>
          <a:solidFill>
            <a:schemeClr val="accent5">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D7995656-1FC3-40A1-7986-0CB9F02B1947}"/>
              </a:ext>
            </a:extLst>
          </p:cNvPr>
          <p:cNvSpPr/>
          <p:nvPr/>
        </p:nvSpPr>
        <p:spPr>
          <a:xfrm>
            <a:off x="2838345" y="1629184"/>
            <a:ext cx="2250141" cy="1443317"/>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1EF08949-73C8-1033-005E-C6B843DF42C9}"/>
              </a:ext>
            </a:extLst>
          </p:cNvPr>
          <p:cNvSpPr/>
          <p:nvPr/>
        </p:nvSpPr>
        <p:spPr>
          <a:xfrm>
            <a:off x="3725664" y="2636139"/>
            <a:ext cx="368721" cy="31376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FFD218BF-3CF2-665B-B02C-7A1E4215CA39}"/>
              </a:ext>
            </a:extLst>
          </p:cNvPr>
          <p:cNvSpPr/>
          <p:nvPr/>
        </p:nvSpPr>
        <p:spPr>
          <a:xfrm>
            <a:off x="4549157" y="2350007"/>
            <a:ext cx="368721" cy="31376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7AB745F-FB8C-2743-0D63-A7615164B9A7}"/>
              </a:ext>
            </a:extLst>
          </p:cNvPr>
          <p:cNvSpPr/>
          <p:nvPr/>
        </p:nvSpPr>
        <p:spPr>
          <a:xfrm>
            <a:off x="2850754" y="5020234"/>
            <a:ext cx="2259654" cy="1443317"/>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a:solidFill>
                <a:schemeClr val="tx1"/>
              </a:solidFill>
            </a:endParaRPr>
          </a:p>
        </p:txBody>
      </p:sp>
      <p:sp>
        <p:nvSpPr>
          <p:cNvPr id="34" name="Rectangle 33">
            <a:extLst>
              <a:ext uri="{FF2B5EF4-FFF2-40B4-BE49-F238E27FC236}">
                <a16:creationId xmlns:a16="http://schemas.microsoft.com/office/drawing/2014/main" id="{ABF71872-7EB6-9C18-BEBF-F46DD0065622}"/>
              </a:ext>
            </a:extLst>
          </p:cNvPr>
          <p:cNvSpPr/>
          <p:nvPr/>
        </p:nvSpPr>
        <p:spPr>
          <a:xfrm>
            <a:off x="3172621" y="6039579"/>
            <a:ext cx="368721" cy="31376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C03ADC3E-5269-38AF-F3A6-28055DA3F774}"/>
              </a:ext>
            </a:extLst>
          </p:cNvPr>
          <p:cNvSpPr/>
          <p:nvPr/>
        </p:nvSpPr>
        <p:spPr>
          <a:xfrm>
            <a:off x="3046983" y="5618075"/>
            <a:ext cx="368721" cy="31376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6" name="Straight Arrow Connector 35">
            <a:extLst>
              <a:ext uri="{FF2B5EF4-FFF2-40B4-BE49-F238E27FC236}">
                <a16:creationId xmlns:a16="http://schemas.microsoft.com/office/drawing/2014/main" id="{1DD8E853-19B3-F60B-1EF4-58DE73AE9569}"/>
              </a:ext>
            </a:extLst>
          </p:cNvPr>
          <p:cNvCxnSpPr/>
          <p:nvPr/>
        </p:nvCxnSpPr>
        <p:spPr>
          <a:xfrm>
            <a:off x="5583936" y="3658964"/>
            <a:ext cx="589280" cy="0"/>
          </a:xfrm>
          <a:prstGeom prst="straightConnector1">
            <a:avLst/>
          </a:prstGeom>
          <a:ln w="76200">
            <a:solidFill>
              <a:srgbClr val="32858E"/>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E39A02F-F594-BB54-C474-E81A306C3B8E}"/>
              </a:ext>
            </a:extLst>
          </p:cNvPr>
          <p:cNvPicPr>
            <a:picLocks noChangeAspect="1"/>
          </p:cNvPicPr>
          <p:nvPr/>
        </p:nvPicPr>
        <p:blipFill>
          <a:blip r:embed="rId5"/>
          <a:stretch>
            <a:fillRect/>
          </a:stretch>
        </p:blipFill>
        <p:spPr>
          <a:xfrm>
            <a:off x="4481809" y="1743261"/>
            <a:ext cx="434687" cy="453865"/>
          </a:xfrm>
          <a:prstGeom prst="rect">
            <a:avLst/>
          </a:prstGeom>
        </p:spPr>
      </p:pic>
      <p:pic>
        <p:nvPicPr>
          <p:cNvPr id="16" name="Picture 15">
            <a:extLst>
              <a:ext uri="{FF2B5EF4-FFF2-40B4-BE49-F238E27FC236}">
                <a16:creationId xmlns:a16="http://schemas.microsoft.com/office/drawing/2014/main" id="{17354576-E9E0-B1EC-E8DC-2ED6E7AE261C}"/>
              </a:ext>
            </a:extLst>
          </p:cNvPr>
          <p:cNvPicPr>
            <a:picLocks noChangeAspect="1"/>
          </p:cNvPicPr>
          <p:nvPr/>
        </p:nvPicPr>
        <p:blipFill>
          <a:blip r:embed="rId5"/>
          <a:stretch>
            <a:fillRect/>
          </a:stretch>
        </p:blipFill>
        <p:spPr>
          <a:xfrm>
            <a:off x="1858161" y="4203265"/>
            <a:ext cx="434687" cy="453865"/>
          </a:xfrm>
          <a:prstGeom prst="rect">
            <a:avLst/>
          </a:prstGeom>
        </p:spPr>
      </p:pic>
      <p:pic>
        <p:nvPicPr>
          <p:cNvPr id="18" name="Picture 17">
            <a:extLst>
              <a:ext uri="{FF2B5EF4-FFF2-40B4-BE49-F238E27FC236}">
                <a16:creationId xmlns:a16="http://schemas.microsoft.com/office/drawing/2014/main" id="{EAA70F92-BB68-F832-4680-D44E009EBD51}"/>
              </a:ext>
            </a:extLst>
          </p:cNvPr>
          <p:cNvPicPr>
            <a:picLocks noChangeAspect="1"/>
          </p:cNvPicPr>
          <p:nvPr/>
        </p:nvPicPr>
        <p:blipFill>
          <a:blip r:embed="rId5"/>
          <a:stretch>
            <a:fillRect/>
          </a:stretch>
        </p:blipFill>
        <p:spPr>
          <a:xfrm>
            <a:off x="4500175" y="5151437"/>
            <a:ext cx="434687" cy="453865"/>
          </a:xfrm>
          <a:prstGeom prst="rect">
            <a:avLst/>
          </a:prstGeom>
        </p:spPr>
      </p:pic>
      <p:pic>
        <p:nvPicPr>
          <p:cNvPr id="37" name="Picture 36">
            <a:extLst>
              <a:ext uri="{FF2B5EF4-FFF2-40B4-BE49-F238E27FC236}">
                <a16:creationId xmlns:a16="http://schemas.microsoft.com/office/drawing/2014/main" id="{188CB5E7-0F62-900E-F213-3C9AA983A2E5}"/>
              </a:ext>
            </a:extLst>
          </p:cNvPr>
          <p:cNvPicPr>
            <a:picLocks noChangeAspect="1"/>
          </p:cNvPicPr>
          <p:nvPr/>
        </p:nvPicPr>
        <p:blipFill>
          <a:blip r:embed="rId5"/>
          <a:stretch>
            <a:fillRect/>
          </a:stretch>
        </p:blipFill>
        <p:spPr>
          <a:xfrm>
            <a:off x="4485412" y="3416821"/>
            <a:ext cx="434687" cy="453865"/>
          </a:xfrm>
          <a:prstGeom prst="rect">
            <a:avLst/>
          </a:prstGeom>
        </p:spPr>
      </p:pic>
      <p:pic>
        <p:nvPicPr>
          <p:cNvPr id="38" name="Picture 37">
            <a:extLst>
              <a:ext uri="{FF2B5EF4-FFF2-40B4-BE49-F238E27FC236}">
                <a16:creationId xmlns:a16="http://schemas.microsoft.com/office/drawing/2014/main" id="{9B27DE08-328A-89F1-F13E-E309382CDDAC}"/>
              </a:ext>
            </a:extLst>
          </p:cNvPr>
          <p:cNvPicPr>
            <a:picLocks noChangeAspect="1"/>
          </p:cNvPicPr>
          <p:nvPr/>
        </p:nvPicPr>
        <p:blipFill>
          <a:blip r:embed="rId5"/>
          <a:stretch>
            <a:fillRect/>
          </a:stretch>
        </p:blipFill>
        <p:spPr>
          <a:xfrm>
            <a:off x="1878122" y="2457001"/>
            <a:ext cx="434687" cy="453865"/>
          </a:xfrm>
          <a:prstGeom prst="rect">
            <a:avLst/>
          </a:prstGeom>
        </p:spPr>
      </p:pic>
      <p:pic>
        <p:nvPicPr>
          <p:cNvPr id="45" name="Picture 44">
            <a:extLst>
              <a:ext uri="{FF2B5EF4-FFF2-40B4-BE49-F238E27FC236}">
                <a16:creationId xmlns:a16="http://schemas.microsoft.com/office/drawing/2014/main" id="{FA7AD459-3619-964B-4848-8B9D0BBAB689}"/>
              </a:ext>
            </a:extLst>
          </p:cNvPr>
          <p:cNvPicPr>
            <a:picLocks noChangeAspect="1"/>
          </p:cNvPicPr>
          <p:nvPr/>
        </p:nvPicPr>
        <p:blipFill>
          <a:blip r:embed="rId6"/>
          <a:stretch>
            <a:fillRect/>
          </a:stretch>
        </p:blipFill>
        <p:spPr>
          <a:xfrm>
            <a:off x="3034713" y="5109660"/>
            <a:ext cx="411504" cy="453865"/>
          </a:xfrm>
          <a:prstGeom prst="rect">
            <a:avLst/>
          </a:prstGeom>
        </p:spPr>
      </p:pic>
      <p:pic>
        <p:nvPicPr>
          <p:cNvPr id="46" name="Picture 45">
            <a:extLst>
              <a:ext uri="{FF2B5EF4-FFF2-40B4-BE49-F238E27FC236}">
                <a16:creationId xmlns:a16="http://schemas.microsoft.com/office/drawing/2014/main" id="{33D08019-4B86-990F-B141-763D57C6B4A9}"/>
              </a:ext>
            </a:extLst>
          </p:cNvPr>
          <p:cNvPicPr>
            <a:picLocks noChangeAspect="1"/>
          </p:cNvPicPr>
          <p:nvPr/>
        </p:nvPicPr>
        <p:blipFill>
          <a:blip r:embed="rId6"/>
          <a:stretch>
            <a:fillRect/>
          </a:stretch>
        </p:blipFill>
        <p:spPr>
          <a:xfrm>
            <a:off x="3086635" y="3433754"/>
            <a:ext cx="411504" cy="453865"/>
          </a:xfrm>
          <a:prstGeom prst="rect">
            <a:avLst/>
          </a:prstGeom>
        </p:spPr>
      </p:pic>
      <p:pic>
        <p:nvPicPr>
          <p:cNvPr id="47" name="Picture 46">
            <a:extLst>
              <a:ext uri="{FF2B5EF4-FFF2-40B4-BE49-F238E27FC236}">
                <a16:creationId xmlns:a16="http://schemas.microsoft.com/office/drawing/2014/main" id="{E6418FD0-896A-C68B-A28F-13DDC1F8B9A6}"/>
              </a:ext>
            </a:extLst>
          </p:cNvPr>
          <p:cNvPicPr>
            <a:picLocks noChangeAspect="1"/>
          </p:cNvPicPr>
          <p:nvPr/>
        </p:nvPicPr>
        <p:blipFill>
          <a:blip r:embed="rId6"/>
          <a:stretch>
            <a:fillRect/>
          </a:stretch>
        </p:blipFill>
        <p:spPr>
          <a:xfrm>
            <a:off x="391886" y="4203266"/>
            <a:ext cx="411504" cy="453865"/>
          </a:xfrm>
          <a:prstGeom prst="rect">
            <a:avLst/>
          </a:prstGeom>
        </p:spPr>
      </p:pic>
      <p:pic>
        <p:nvPicPr>
          <p:cNvPr id="48" name="Picture 47">
            <a:extLst>
              <a:ext uri="{FF2B5EF4-FFF2-40B4-BE49-F238E27FC236}">
                <a16:creationId xmlns:a16="http://schemas.microsoft.com/office/drawing/2014/main" id="{FF57E3F0-2877-A04A-1088-C81215033057}"/>
              </a:ext>
            </a:extLst>
          </p:cNvPr>
          <p:cNvPicPr>
            <a:picLocks noChangeAspect="1"/>
          </p:cNvPicPr>
          <p:nvPr/>
        </p:nvPicPr>
        <p:blipFill>
          <a:blip r:embed="rId6"/>
          <a:stretch>
            <a:fillRect/>
          </a:stretch>
        </p:blipFill>
        <p:spPr>
          <a:xfrm>
            <a:off x="405460" y="2436838"/>
            <a:ext cx="411504" cy="453865"/>
          </a:xfrm>
          <a:prstGeom prst="rect">
            <a:avLst/>
          </a:prstGeom>
        </p:spPr>
      </p:pic>
      <p:pic>
        <p:nvPicPr>
          <p:cNvPr id="49" name="Picture 48">
            <a:extLst>
              <a:ext uri="{FF2B5EF4-FFF2-40B4-BE49-F238E27FC236}">
                <a16:creationId xmlns:a16="http://schemas.microsoft.com/office/drawing/2014/main" id="{12A0D50B-BA3C-C4BD-BE82-004046EE84F4}"/>
              </a:ext>
            </a:extLst>
          </p:cNvPr>
          <p:cNvPicPr>
            <a:picLocks noChangeAspect="1"/>
          </p:cNvPicPr>
          <p:nvPr/>
        </p:nvPicPr>
        <p:blipFill>
          <a:blip r:embed="rId6"/>
          <a:stretch>
            <a:fillRect/>
          </a:stretch>
        </p:blipFill>
        <p:spPr>
          <a:xfrm>
            <a:off x="3087827" y="1736441"/>
            <a:ext cx="411504" cy="453865"/>
          </a:xfrm>
          <a:prstGeom prst="rect">
            <a:avLst/>
          </a:prstGeom>
        </p:spPr>
      </p:pic>
    </p:spTree>
    <p:extLst>
      <p:ext uri="{BB962C8B-B14F-4D97-AF65-F5344CB8AC3E}">
        <p14:creationId xmlns:p14="http://schemas.microsoft.com/office/powerpoint/2010/main" val="1150748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0C0E4-5F56-3128-D7B3-E29AEC130FFE}"/>
            </a:ext>
          </a:extLst>
        </p:cNvPr>
        <p:cNvGrpSpPr/>
        <p:nvPr/>
      </p:nvGrpSpPr>
      <p:grpSpPr>
        <a:xfrm>
          <a:off x="0" y="0"/>
          <a:ext cx="0" cy="0"/>
          <a:chOff x="0" y="0"/>
          <a:chExt cx="0" cy="0"/>
        </a:xfrm>
      </p:grpSpPr>
      <p:sp>
        <p:nvSpPr>
          <p:cNvPr id="3" name="Content Placeholder 12">
            <a:extLst>
              <a:ext uri="{FF2B5EF4-FFF2-40B4-BE49-F238E27FC236}">
                <a16:creationId xmlns:a16="http://schemas.microsoft.com/office/drawing/2014/main" id="{E947828F-FADD-10CD-7F63-F724D0461289}"/>
              </a:ext>
            </a:extLst>
          </p:cNvPr>
          <p:cNvSpPr txBox="1">
            <a:spLocks/>
          </p:cNvSpPr>
          <p:nvPr/>
        </p:nvSpPr>
        <p:spPr>
          <a:xfrm>
            <a:off x="3037660" y="4076198"/>
            <a:ext cx="5561466" cy="2569650"/>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sz="1400">
              <a:solidFill>
                <a:srgbClr val="5EBCC6"/>
              </a:solidFill>
              <a:latin typeface="Aptos" panose="020B0004020202020204" pitchFamily="34" charset="0"/>
              <a:ea typeface="Calibri"/>
              <a:cs typeface="Calibri"/>
            </a:endParaRPr>
          </a:p>
          <a:p>
            <a:r>
              <a:rPr lang="en-GB" sz="1400">
                <a:solidFill>
                  <a:srgbClr val="5EBCC6"/>
                </a:solidFill>
                <a:latin typeface="Aptos" panose="020B0004020202020204" pitchFamily="34" charset="0"/>
                <a:ea typeface="Calibri"/>
                <a:cs typeface="Calibri"/>
                <a:hlinkClick r:id="rId4">
                  <a:extLst>
                    <a:ext uri="{A12FA001-AC4F-418D-AE19-62706E023703}">
                      <ahyp:hlinkClr xmlns:ahyp="http://schemas.microsoft.com/office/drawing/2018/hyperlinkcolor" val="tx"/>
                    </a:ext>
                  </a:extLst>
                </a:hlinkClick>
              </a:rPr>
              <a:t>Self Advocacy Support by Emily Hammond -</a:t>
            </a:r>
            <a:r>
              <a:rPr lang="en-GB" sz="1400" err="1">
                <a:solidFill>
                  <a:srgbClr val="5EBCC6"/>
                </a:solidFill>
                <a:latin typeface="Aptos" panose="020B0004020202020204" pitchFamily="34" charset="0"/>
                <a:ea typeface="Calibri"/>
                <a:cs typeface="Calibri"/>
                <a:hlinkClick r:id="rId4">
                  <a:extLst>
                    <a:ext uri="{A12FA001-AC4F-418D-AE19-62706E023703}">
                      <ahyp:hlinkClr xmlns:ahyp="http://schemas.microsoft.com/office/drawing/2018/hyperlinkcolor" val="tx"/>
                    </a:ext>
                  </a:extLst>
                </a:hlinkClick>
              </a:rPr>
              <a:t>NeuroWild</a:t>
            </a:r>
            <a:r>
              <a:rPr lang="en-GB" sz="1400">
                <a:solidFill>
                  <a:srgbClr val="5EBCC6"/>
                </a:solidFill>
                <a:latin typeface="Aptos" panose="020B0004020202020204" pitchFamily="34" charset="0"/>
                <a:ea typeface="Calibri"/>
                <a:cs typeface="Calibri"/>
                <a:hlinkClick r:id="rId4">
                  <a:extLst>
                    <a:ext uri="{A12FA001-AC4F-418D-AE19-62706E023703}">
                      <ahyp:hlinkClr xmlns:ahyp="http://schemas.microsoft.com/office/drawing/2018/hyperlinkcolor" val="tx"/>
                    </a:ext>
                  </a:extLst>
                </a:hlinkClick>
              </a:rPr>
              <a:t> | TPT</a:t>
            </a:r>
            <a:r>
              <a:rPr lang="en-GB" sz="1400">
                <a:solidFill>
                  <a:srgbClr val="5EBCC6"/>
                </a:solidFill>
                <a:latin typeface="Aptos" panose="020B0004020202020204" pitchFamily="34" charset="0"/>
                <a:ea typeface="Calibri"/>
                <a:cs typeface="Calibri"/>
              </a:rPr>
              <a:t> – this is free to download and is very helpful to use to show our children so they know they have options to respect their needs and to help them to communicate them to others. It can be a helpful way to start conversations about self-advocacy.</a:t>
            </a:r>
          </a:p>
          <a:p>
            <a:r>
              <a:rPr lang="en-GB" sz="1400">
                <a:solidFill>
                  <a:srgbClr val="5EBCC6"/>
                </a:solidFill>
                <a:latin typeface="Aptos" panose="020B0004020202020204" pitchFamily="34" charset="0"/>
                <a:ea typeface="Calibri"/>
                <a:cs typeface="Calibri"/>
              </a:rPr>
              <a:t>This visual is a helpful as it can relate to a specific task/activity in school and can help the CYP and teacher understand how a CYP is feeling about something and what they might need to help them. </a:t>
            </a:r>
          </a:p>
        </p:txBody>
      </p:sp>
      <p:sp>
        <p:nvSpPr>
          <p:cNvPr id="4" name="Title 1">
            <a:extLst>
              <a:ext uri="{FF2B5EF4-FFF2-40B4-BE49-F238E27FC236}">
                <a16:creationId xmlns:a16="http://schemas.microsoft.com/office/drawing/2014/main" id="{52FD2455-39B1-6914-638B-3B21955BDA60}"/>
              </a:ext>
            </a:extLst>
          </p:cNvPr>
          <p:cNvSpPr txBox="1">
            <a:spLocks/>
          </p:cNvSpPr>
          <p:nvPr/>
        </p:nvSpPr>
        <p:spPr>
          <a:xfrm>
            <a:off x="612648" y="1078992"/>
            <a:ext cx="6268770" cy="153619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3600" b="1">
              <a:solidFill>
                <a:srgbClr val="00A2BC"/>
              </a:solidFill>
              <a:latin typeface="Aptos" panose="020B0004020202020204" pitchFamily="34" charset="0"/>
            </a:endParaRPr>
          </a:p>
        </p:txBody>
      </p:sp>
      <p:pic>
        <p:nvPicPr>
          <p:cNvPr id="2" name="Picture 1">
            <a:extLst>
              <a:ext uri="{FF2B5EF4-FFF2-40B4-BE49-F238E27FC236}">
                <a16:creationId xmlns:a16="http://schemas.microsoft.com/office/drawing/2014/main" id="{8827F2DE-AC3A-C717-B65D-7AA7C72C7E8D}"/>
              </a:ext>
            </a:extLst>
          </p:cNvPr>
          <p:cNvPicPr>
            <a:picLocks noChangeAspect="1"/>
          </p:cNvPicPr>
          <p:nvPr/>
        </p:nvPicPr>
        <p:blipFill>
          <a:blip r:embed="rId5"/>
          <a:stretch>
            <a:fillRect/>
          </a:stretch>
        </p:blipFill>
        <p:spPr>
          <a:xfrm>
            <a:off x="10674350" y="425953"/>
            <a:ext cx="1151890" cy="505167"/>
          </a:xfrm>
          <a:prstGeom prst="rect">
            <a:avLst/>
          </a:prstGeom>
        </p:spPr>
      </p:pic>
      <p:sp>
        <p:nvSpPr>
          <p:cNvPr id="5" name="Slide Number Placeholder 4">
            <a:extLst>
              <a:ext uri="{FF2B5EF4-FFF2-40B4-BE49-F238E27FC236}">
                <a16:creationId xmlns:a16="http://schemas.microsoft.com/office/drawing/2014/main" id="{4D0FB344-E16E-2972-3DC6-E45BB4ADAEE9}"/>
              </a:ext>
            </a:extLst>
          </p:cNvPr>
          <p:cNvSpPr>
            <a:spLocks noGrp="1"/>
          </p:cNvSpPr>
          <p:nvPr>
            <p:ph type="sldNum" sz="quarter" idx="12"/>
          </p:nvPr>
        </p:nvSpPr>
        <p:spPr>
          <a:xfrm>
            <a:off x="10959467" y="7133313"/>
            <a:ext cx="885967" cy="365125"/>
          </a:xfrm>
        </p:spPr>
        <p:txBody>
          <a:bodyPr vert="horz" lIns="91440" tIns="45720" rIns="91440" bIns="45720" rtlCol="0">
            <a:normAutofit/>
          </a:bodyPr>
          <a:lstStyle/>
          <a:p>
            <a:pPr>
              <a:spcAft>
                <a:spcPts val="600"/>
              </a:spcAft>
            </a:pPr>
            <a:fld id="{B9C37460-2256-5246-AF28-CADD598097C5}" type="slidenum">
              <a:rPr lang="en-US" smtClean="0"/>
              <a:pPr>
                <a:spcAft>
                  <a:spcPts val="600"/>
                </a:spcAft>
              </a:pPr>
              <a:t>24</a:t>
            </a:fld>
            <a:endParaRPr lang="en-US"/>
          </a:p>
        </p:txBody>
      </p:sp>
      <p:pic>
        <p:nvPicPr>
          <p:cNvPr id="10" name="Content Placeholder 5" descr="A group of colorful text on a white background&#10;&#10;AI-generated content may be incorrect.">
            <a:extLst>
              <a:ext uri="{FF2B5EF4-FFF2-40B4-BE49-F238E27FC236}">
                <a16:creationId xmlns:a16="http://schemas.microsoft.com/office/drawing/2014/main" id="{6A96B124-7488-85A9-C869-1EDD220859D8}"/>
              </a:ext>
            </a:extLst>
          </p:cNvPr>
          <p:cNvPicPr>
            <a:picLocks noChangeAspect="1"/>
          </p:cNvPicPr>
          <p:nvPr/>
        </p:nvPicPr>
        <p:blipFill>
          <a:blip r:embed="rId6"/>
          <a:srcRect b="1130"/>
          <a:stretch>
            <a:fillRect/>
          </a:stretch>
        </p:blipFill>
        <p:spPr>
          <a:xfrm>
            <a:off x="347117" y="3921831"/>
            <a:ext cx="2618952" cy="2589351"/>
          </a:xfrm>
          <a:prstGeom prst="rect">
            <a:avLst/>
          </a:prstGeom>
        </p:spPr>
      </p:pic>
      <p:pic>
        <p:nvPicPr>
          <p:cNvPr id="7" name="Picture 6">
            <a:extLst>
              <a:ext uri="{FF2B5EF4-FFF2-40B4-BE49-F238E27FC236}">
                <a16:creationId xmlns:a16="http://schemas.microsoft.com/office/drawing/2014/main" id="{978EDE9B-1369-CF28-28A8-23171379C8AD}"/>
              </a:ext>
            </a:extLst>
          </p:cNvPr>
          <p:cNvPicPr>
            <a:picLocks noChangeAspect="1"/>
          </p:cNvPicPr>
          <p:nvPr/>
        </p:nvPicPr>
        <p:blipFill>
          <a:blip r:embed="rId7"/>
          <a:stretch>
            <a:fillRect/>
          </a:stretch>
        </p:blipFill>
        <p:spPr>
          <a:xfrm>
            <a:off x="-63916" y="55869"/>
            <a:ext cx="2171015" cy="1115128"/>
          </a:xfrm>
          <a:prstGeom prst="rect">
            <a:avLst/>
          </a:prstGeom>
        </p:spPr>
      </p:pic>
      <p:sp>
        <p:nvSpPr>
          <p:cNvPr id="9" name="TextBox 8">
            <a:extLst>
              <a:ext uri="{FF2B5EF4-FFF2-40B4-BE49-F238E27FC236}">
                <a16:creationId xmlns:a16="http://schemas.microsoft.com/office/drawing/2014/main" id="{7A5A7E6B-C6EB-778A-B806-9A04C2230528}"/>
              </a:ext>
            </a:extLst>
          </p:cNvPr>
          <p:cNvSpPr txBox="1"/>
          <p:nvPr/>
        </p:nvSpPr>
        <p:spPr>
          <a:xfrm>
            <a:off x="1248901" y="1387647"/>
            <a:ext cx="6093822" cy="2200602"/>
          </a:xfrm>
          <a:prstGeom prst="rect">
            <a:avLst/>
          </a:prstGeom>
          <a:noFill/>
        </p:spPr>
        <p:txBody>
          <a:bodyPr wrap="square">
            <a:spAutoFit/>
          </a:bodyPr>
          <a:lstStyle/>
          <a:p>
            <a:r>
              <a:rPr lang="en-GB" sz="1500" b="1">
                <a:solidFill>
                  <a:srgbClr val="5EBCC6"/>
                </a:solidFill>
                <a:latin typeface="Aptos" panose="020B0004020202020204" pitchFamily="34" charset="0"/>
              </a:rPr>
              <a:t>Build a toolbox of strategies/activities to use to in your setting to support you in exploring the views of the CYP you support, including:</a:t>
            </a:r>
          </a:p>
          <a:p>
            <a:pPr marL="285750" indent="-285750">
              <a:buFont typeface="Arial" panose="020B0604020202020204" pitchFamily="34" charset="0"/>
              <a:buChar char="•"/>
            </a:pPr>
            <a:r>
              <a:rPr lang="en-GB" sz="1500">
                <a:solidFill>
                  <a:srgbClr val="5EBCC6"/>
                </a:solidFill>
                <a:latin typeface="Aptos" panose="020B0004020202020204" pitchFamily="34" charset="0"/>
              </a:rPr>
              <a:t>The </a:t>
            </a:r>
            <a:r>
              <a:rPr lang="en-GB" sz="1500" u="sng">
                <a:solidFill>
                  <a:srgbClr val="5EBCC6"/>
                </a:solidFill>
                <a:latin typeface="Aptos" panose="020B0004020202020204" pitchFamily="34" charset="0"/>
              </a:rPr>
              <a:t>National Autistic Society ‘Know yourself series’: </a:t>
            </a:r>
            <a:r>
              <a:rPr lang="en-GB" sz="1600">
                <a:hlinkClick r:id="rId8"/>
              </a:rPr>
              <a:t>Resources for autistic teenagers</a:t>
            </a:r>
            <a:r>
              <a:rPr lang="en-GB" sz="1500" b="1" u="sng">
                <a:solidFill>
                  <a:srgbClr val="5EBCC6"/>
                </a:solidFill>
                <a:latin typeface="Aptos" panose="020B0004020202020204" pitchFamily="34" charset="0"/>
              </a:rPr>
              <a:t> </a:t>
            </a:r>
          </a:p>
          <a:p>
            <a:pPr marL="285750" indent="-285750">
              <a:buFont typeface="Arial" panose="020B0604020202020204" pitchFamily="34" charset="0"/>
              <a:buChar char="•"/>
            </a:pPr>
            <a:r>
              <a:rPr lang="en-GB" sz="1500" b="1">
                <a:solidFill>
                  <a:srgbClr val="5EBCC6"/>
                </a:solidFill>
                <a:latin typeface="Aptos" panose="020B0004020202020204" pitchFamily="34" charset="0"/>
              </a:rPr>
              <a:t>Tools to support identification of emotion/energy and regulation:</a:t>
            </a:r>
          </a:p>
          <a:p>
            <a:pPr lvl="1"/>
            <a:r>
              <a:rPr lang="en-GB" sz="1500">
                <a:solidFill>
                  <a:srgbClr val="5EBCC6"/>
                </a:solidFill>
                <a:latin typeface="Aptos" panose="020B0004020202020204" pitchFamily="34" charset="0"/>
              </a:rPr>
              <a:t>My Energy Meter </a:t>
            </a:r>
            <a:r>
              <a:rPr lang="en-GB" sz="1500">
                <a:solidFill>
                  <a:srgbClr val="5EBCC6"/>
                </a:solidFill>
                <a:latin typeface="Aptos" panose="020B0004020202020204" pitchFamily="34" charset="0"/>
                <a:hlinkClick r:id="rId9"/>
              </a:rPr>
              <a:t>www.AutismLevelUp.com</a:t>
            </a:r>
            <a:r>
              <a:rPr lang="en-GB" sz="1500">
                <a:solidFill>
                  <a:srgbClr val="5EBCC6"/>
                </a:solidFill>
                <a:latin typeface="Aptos" panose="020B0004020202020204" pitchFamily="34" charset="0"/>
              </a:rPr>
              <a:t> </a:t>
            </a:r>
            <a:endParaRPr lang="en-GB" sz="1500">
              <a:solidFill>
                <a:srgbClr val="5EBCC6"/>
              </a:solidFill>
              <a:latin typeface="Aptos" panose="020B0004020202020204" pitchFamily="34" charset="0"/>
              <a:ea typeface="Calibri"/>
              <a:cs typeface="Calibri"/>
            </a:endParaRPr>
          </a:p>
          <a:p>
            <a:pPr lvl="1"/>
            <a:r>
              <a:rPr lang="en-GB" sz="1500">
                <a:solidFill>
                  <a:srgbClr val="5EBCC6"/>
                </a:solidFill>
                <a:latin typeface="Aptos" panose="020B0004020202020204" pitchFamily="34" charset="0"/>
              </a:rPr>
              <a:t>The Alert program </a:t>
            </a:r>
            <a:r>
              <a:rPr lang="en-GB" sz="1500">
                <a:solidFill>
                  <a:srgbClr val="5EBCC6"/>
                </a:solidFill>
                <a:latin typeface="Aptos" panose="020B0004020202020204" pitchFamily="34" charset="0"/>
                <a:hlinkClick r:id="rId10"/>
              </a:rPr>
              <a:t>www.alertprogram.com</a:t>
            </a:r>
            <a:r>
              <a:rPr lang="en-GB" sz="1500">
                <a:solidFill>
                  <a:srgbClr val="5EBCC6"/>
                </a:solidFill>
                <a:latin typeface="Aptos" panose="020B0004020202020204" pitchFamily="34" charset="0"/>
              </a:rPr>
              <a:t> </a:t>
            </a:r>
            <a:endParaRPr lang="en-GB" sz="1500">
              <a:solidFill>
                <a:srgbClr val="5EBCC6"/>
              </a:solidFill>
              <a:latin typeface="Aptos" panose="020B0004020202020204" pitchFamily="34" charset="0"/>
              <a:ea typeface="Calibri"/>
              <a:cs typeface="Calibri"/>
            </a:endParaRPr>
          </a:p>
          <a:p>
            <a:pPr lvl="1"/>
            <a:r>
              <a:rPr lang="en-GB" sz="1500">
                <a:solidFill>
                  <a:srgbClr val="5EBCC6"/>
                </a:solidFill>
                <a:latin typeface="Aptos" panose="020B0004020202020204" pitchFamily="34" charset="0"/>
              </a:rPr>
              <a:t>Use of an energy accounting tool or spoon theory to recognise and manage energy day to day. </a:t>
            </a:r>
            <a:endParaRPr lang="en-GB" sz="1500">
              <a:solidFill>
                <a:srgbClr val="5EBCC6"/>
              </a:solidFill>
              <a:latin typeface="Aptos" panose="020B0004020202020204" pitchFamily="34" charset="0"/>
              <a:ea typeface="Calibri"/>
              <a:cs typeface="Calibri"/>
            </a:endParaRPr>
          </a:p>
        </p:txBody>
      </p:sp>
      <p:sp>
        <p:nvSpPr>
          <p:cNvPr id="11" name="Title 1">
            <a:extLst>
              <a:ext uri="{FF2B5EF4-FFF2-40B4-BE49-F238E27FC236}">
                <a16:creationId xmlns:a16="http://schemas.microsoft.com/office/drawing/2014/main" id="{903AB62A-31BD-1FA2-B712-38BFAB6558A1}"/>
              </a:ext>
            </a:extLst>
          </p:cNvPr>
          <p:cNvSpPr txBox="1">
            <a:spLocks/>
          </p:cNvSpPr>
          <p:nvPr/>
        </p:nvSpPr>
        <p:spPr>
          <a:xfrm>
            <a:off x="2672803" y="557144"/>
            <a:ext cx="6268770" cy="67621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b="1">
                <a:solidFill>
                  <a:srgbClr val="00A2BC"/>
                </a:solidFill>
                <a:latin typeface="Aptos" panose="020B0004020202020204" pitchFamily="34" charset="0"/>
              </a:rPr>
              <a:t>Capturing CYP’s Views</a:t>
            </a:r>
          </a:p>
        </p:txBody>
      </p:sp>
      <p:pic>
        <p:nvPicPr>
          <p:cNvPr id="15" name="Online Media 14" title="Understanding Yourself">
            <a:hlinkClick r:id="" action="ppaction://media"/>
            <a:extLst>
              <a:ext uri="{FF2B5EF4-FFF2-40B4-BE49-F238E27FC236}">
                <a16:creationId xmlns:a16="http://schemas.microsoft.com/office/drawing/2014/main" id="{E6D1007A-B6CE-4652-1D55-3094CBDD80FF}"/>
              </a:ext>
            </a:extLst>
          </p:cNvPr>
          <p:cNvPicPr>
            <a:picLocks noRot="1" noChangeAspect="1"/>
          </p:cNvPicPr>
          <p:nvPr>
            <a:videoFile r:link="rId1"/>
          </p:nvPr>
        </p:nvPicPr>
        <p:blipFill>
          <a:blip r:embed="rId11"/>
          <a:stretch>
            <a:fillRect/>
          </a:stretch>
        </p:blipFill>
        <p:spPr>
          <a:xfrm>
            <a:off x="7585246" y="1329422"/>
            <a:ext cx="3994106" cy="2256670"/>
          </a:xfrm>
          <a:prstGeom prst="rect">
            <a:avLst/>
          </a:prstGeom>
        </p:spPr>
      </p:pic>
      <p:pic>
        <p:nvPicPr>
          <p:cNvPr id="17" name="Picture 16">
            <a:extLst>
              <a:ext uri="{FF2B5EF4-FFF2-40B4-BE49-F238E27FC236}">
                <a16:creationId xmlns:a16="http://schemas.microsoft.com/office/drawing/2014/main" id="{B66AC84E-D277-2763-1E7C-820124DB069D}"/>
              </a:ext>
            </a:extLst>
          </p:cNvPr>
          <p:cNvPicPr>
            <a:picLocks noChangeAspect="1"/>
          </p:cNvPicPr>
          <p:nvPr/>
        </p:nvPicPr>
        <p:blipFill>
          <a:blip r:embed="rId12"/>
          <a:stretch>
            <a:fillRect/>
          </a:stretch>
        </p:blipFill>
        <p:spPr>
          <a:xfrm>
            <a:off x="9051306" y="3807757"/>
            <a:ext cx="1907615" cy="2613084"/>
          </a:xfrm>
          <a:prstGeom prst="rect">
            <a:avLst/>
          </a:prstGeom>
        </p:spPr>
      </p:pic>
      <p:sp>
        <p:nvSpPr>
          <p:cNvPr id="19" name="TextBox 18">
            <a:extLst>
              <a:ext uri="{FF2B5EF4-FFF2-40B4-BE49-F238E27FC236}">
                <a16:creationId xmlns:a16="http://schemas.microsoft.com/office/drawing/2014/main" id="{83B31D1C-9DE8-D8F2-8BC3-1AEF90A61E13}"/>
              </a:ext>
            </a:extLst>
          </p:cNvPr>
          <p:cNvSpPr txBox="1"/>
          <p:nvPr/>
        </p:nvSpPr>
        <p:spPr>
          <a:xfrm>
            <a:off x="9480972" y="6413348"/>
            <a:ext cx="6126480" cy="369332"/>
          </a:xfrm>
          <a:prstGeom prst="rect">
            <a:avLst/>
          </a:prstGeom>
          <a:noFill/>
        </p:spPr>
        <p:txBody>
          <a:bodyPr wrap="square">
            <a:spAutoFit/>
          </a:bodyPr>
          <a:lstStyle/>
          <a:p>
            <a:r>
              <a:rPr lang="en-GB" sz="1800">
                <a:solidFill>
                  <a:srgbClr val="5EBCC6"/>
                </a:solidFill>
                <a:latin typeface="Aptos" panose="020B0004020202020204" pitchFamily="34" charset="0"/>
              </a:rPr>
              <a:t>NAS one-page profile</a:t>
            </a:r>
            <a:endParaRPr lang="en-GB"/>
          </a:p>
        </p:txBody>
      </p:sp>
      <p:pic>
        <p:nvPicPr>
          <p:cNvPr id="6" name="Picture 5" descr="A cartoon of a person in a yellow jacket&#10;&#10;AI-generated content may be incorrect.">
            <a:extLst>
              <a:ext uri="{FF2B5EF4-FFF2-40B4-BE49-F238E27FC236}">
                <a16:creationId xmlns:a16="http://schemas.microsoft.com/office/drawing/2014/main" id="{D0FD1DB6-6EC1-F04B-EC61-CC3E2052F107}"/>
              </a:ext>
            </a:extLst>
          </p:cNvPr>
          <p:cNvPicPr>
            <a:picLocks noChangeAspect="1"/>
          </p:cNvPicPr>
          <p:nvPr/>
        </p:nvPicPr>
        <p:blipFill>
          <a:blip r:embed="rId13"/>
          <a:stretch>
            <a:fillRect/>
          </a:stretch>
        </p:blipFill>
        <p:spPr>
          <a:xfrm>
            <a:off x="79087" y="1333500"/>
            <a:ext cx="1074475" cy="2185148"/>
          </a:xfrm>
          <a:prstGeom prst="rect">
            <a:avLst/>
          </a:prstGeom>
        </p:spPr>
      </p:pic>
      <p:pic>
        <p:nvPicPr>
          <p:cNvPr id="12" name="Picture 11" descr="A cartoon of a person with a backpack&#10;&#10;AI-generated content may be incorrect.">
            <a:extLst>
              <a:ext uri="{FF2B5EF4-FFF2-40B4-BE49-F238E27FC236}">
                <a16:creationId xmlns:a16="http://schemas.microsoft.com/office/drawing/2014/main" id="{586A6342-DF37-B6E4-A1C8-A5C61FD7D584}"/>
              </a:ext>
            </a:extLst>
          </p:cNvPr>
          <p:cNvPicPr>
            <a:picLocks noChangeAspect="1"/>
          </p:cNvPicPr>
          <p:nvPr/>
        </p:nvPicPr>
        <p:blipFill>
          <a:blip r:embed="rId14"/>
          <a:stretch>
            <a:fillRect/>
          </a:stretch>
        </p:blipFill>
        <p:spPr>
          <a:xfrm>
            <a:off x="10799854" y="3884855"/>
            <a:ext cx="1211744" cy="2468880"/>
          </a:xfrm>
          <a:prstGeom prst="rect">
            <a:avLst/>
          </a:prstGeom>
        </p:spPr>
      </p:pic>
    </p:spTree>
    <p:extLst>
      <p:ext uri="{BB962C8B-B14F-4D97-AF65-F5344CB8AC3E}">
        <p14:creationId xmlns:p14="http://schemas.microsoft.com/office/powerpoint/2010/main" val="358312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072A2-C64C-27EE-9A3B-4EBC2C078EF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BB0B249-C0D0-6C41-4035-2EEAB0A612DF}"/>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 name="Picture 1">
            <a:extLst>
              <a:ext uri="{FF2B5EF4-FFF2-40B4-BE49-F238E27FC236}">
                <a16:creationId xmlns:a16="http://schemas.microsoft.com/office/drawing/2014/main" id="{FBA2D197-39BB-FE58-224E-48D5C376B142}"/>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6B5F20A7-AC82-18AF-0C10-E290E9FED503}"/>
              </a:ext>
            </a:extLst>
          </p:cNvPr>
          <p:cNvSpPr txBox="1"/>
          <p:nvPr/>
        </p:nvSpPr>
        <p:spPr>
          <a:xfrm>
            <a:off x="942203" y="1024874"/>
            <a:ext cx="10307594"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2800" b="1" baseline="0">
                <a:solidFill>
                  <a:srgbClr val="2C9FB9"/>
                </a:solidFill>
                <a:latin typeface="Aptos"/>
                <a:ea typeface="Segoe UI"/>
                <a:cs typeface="Segoe UI"/>
              </a:rPr>
              <a:t>It is important to always hol</a:t>
            </a:r>
            <a:r>
              <a:rPr lang="en-GB" sz="2800" b="1">
                <a:solidFill>
                  <a:srgbClr val="2C9FB9"/>
                </a:solidFill>
                <a:latin typeface="Aptos"/>
                <a:ea typeface="Segoe UI"/>
                <a:cs typeface="Segoe UI"/>
              </a:rPr>
              <a:t>d in mind</a:t>
            </a:r>
            <a:r>
              <a:rPr lang="en-GB" sz="2800" b="1" baseline="0">
                <a:solidFill>
                  <a:srgbClr val="2C9FB9"/>
                </a:solidFill>
                <a:latin typeface="Aptos"/>
                <a:ea typeface="Segoe UI"/>
                <a:cs typeface="Segoe UI"/>
              </a:rPr>
              <a:t> that communication doesn’t happen in isolation and there are many other factors to consider, including:</a:t>
            </a:r>
            <a:endParaRPr lang="en-US" sz="2800">
              <a:latin typeface="Aptos"/>
              <a:ea typeface="Segoe UI"/>
              <a:cs typeface="Segoe UI"/>
            </a:endParaRPr>
          </a:p>
        </p:txBody>
      </p:sp>
      <p:sp>
        <p:nvSpPr>
          <p:cNvPr id="5" name="Title 1">
            <a:extLst>
              <a:ext uri="{FF2B5EF4-FFF2-40B4-BE49-F238E27FC236}">
                <a16:creationId xmlns:a16="http://schemas.microsoft.com/office/drawing/2014/main" id="{1A8ECBEA-ECD5-86D4-004F-501DBC293E5F}"/>
              </a:ext>
            </a:extLst>
          </p:cNvPr>
          <p:cNvSpPr txBox="1">
            <a:spLocks/>
          </p:cNvSpPr>
          <p:nvPr/>
        </p:nvSpPr>
        <p:spPr>
          <a:xfrm>
            <a:off x="661828" y="2503623"/>
            <a:ext cx="10399107" cy="361246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Arial" panose="020B0604020202020204" pitchFamily="34" charset="0"/>
              <a:buChar char="•"/>
            </a:pPr>
            <a:r>
              <a:rPr lang="en-GB" sz="1800" b="1">
                <a:solidFill>
                  <a:srgbClr val="5EBCC6"/>
                </a:solidFill>
                <a:latin typeface="Aptos"/>
                <a:ea typeface="Calibri"/>
                <a:cs typeface="Calibri"/>
              </a:rPr>
              <a:t>Sensory considerations – </a:t>
            </a:r>
            <a:r>
              <a:rPr lang="en-GB" sz="1800">
                <a:solidFill>
                  <a:srgbClr val="0070C0"/>
                </a:solidFill>
                <a:latin typeface="Aptos"/>
                <a:ea typeface="+mj-lt"/>
                <a:cs typeface="+mj-lt"/>
                <a:hlinkClick r:id="rId5">
                  <a:extLst>
                    <a:ext uri="{A12FA001-AC4F-418D-AE19-62706E023703}">
                      <ahyp:hlinkClr xmlns:ahyp="http://schemas.microsoft.com/office/drawing/2018/hyperlinkcolor" val="tx"/>
                    </a:ext>
                  </a:extLst>
                </a:hlinkClick>
              </a:rPr>
              <a:t>Making Sense of Sensory Behaviour - Falkirk Council</a:t>
            </a:r>
            <a:endParaRPr lang="en-GB" sz="1800">
              <a:solidFill>
                <a:srgbClr val="0070C0"/>
              </a:solidFill>
              <a:latin typeface="Aptos"/>
              <a:ea typeface="Calibri"/>
              <a:cs typeface="Arial"/>
              <a:hlinkClick r:id="" action="ppaction://noaction">
                <a:extLst>
                  <a:ext uri="{A12FA001-AC4F-418D-AE19-62706E023703}">
                    <ahyp:hlinkClr xmlns:ahyp="http://schemas.microsoft.com/office/drawing/2018/hyperlinkcolor" val="tx"/>
                  </a:ext>
                </a:extLst>
              </a:hlinkClick>
            </a:endParaRPr>
          </a:p>
          <a:p>
            <a:pPr marL="857250" indent="-857250" algn="l">
              <a:buFont typeface="Arial" panose="020B0604020202020204" pitchFamily="34" charset="0"/>
              <a:buChar char="•"/>
            </a:pPr>
            <a:r>
              <a:rPr lang="en-GB" sz="1800" b="1">
                <a:solidFill>
                  <a:srgbClr val="5EBCC6"/>
                </a:solidFill>
                <a:latin typeface="Aptos"/>
                <a:ea typeface="Calibri"/>
                <a:cs typeface="Calibri"/>
              </a:rPr>
              <a:t>Well-being - </a:t>
            </a:r>
            <a:r>
              <a:rPr lang="en-GB" sz="1800">
                <a:solidFill>
                  <a:srgbClr val="5EBCC6"/>
                </a:solidFill>
                <a:latin typeface="Aptos"/>
                <a:ea typeface="+mj-lt"/>
                <a:cs typeface="+mj-lt"/>
                <a:hlinkClick r:id="rId6"/>
              </a:rPr>
              <a:t>How to support positive mental wellbeing | Ambitious about Autism</a:t>
            </a:r>
            <a:endParaRPr lang="en-GB" sz="1800" b="1">
              <a:solidFill>
                <a:srgbClr val="5EBCC6"/>
              </a:solidFill>
              <a:latin typeface="Aptos"/>
              <a:ea typeface="Calibri"/>
              <a:cs typeface="Calibri"/>
            </a:endParaRPr>
          </a:p>
          <a:p>
            <a:pPr marL="857250" indent="-857250" algn="l">
              <a:buFont typeface="Arial" panose="020B0604020202020204" pitchFamily="34" charset="0"/>
              <a:buChar char="•"/>
            </a:pPr>
            <a:r>
              <a:rPr lang="en-GB" sz="1800" b="1">
                <a:solidFill>
                  <a:srgbClr val="5EBCC6"/>
                </a:solidFill>
                <a:latin typeface="Aptos"/>
                <a:ea typeface="Calibri"/>
                <a:cs typeface="Calibri"/>
              </a:rPr>
              <a:t>Mental health </a:t>
            </a:r>
            <a:r>
              <a:rPr lang="en-GB" sz="1800">
                <a:solidFill>
                  <a:srgbClr val="0070C0"/>
                </a:solidFill>
                <a:latin typeface="Aptos"/>
                <a:ea typeface="Calibri"/>
                <a:cs typeface="Arial"/>
                <a:hlinkClick r:id="rId7">
                  <a:extLst>
                    <a:ext uri="{A12FA001-AC4F-418D-AE19-62706E023703}">
                      <ahyp:hlinkClr xmlns:ahyp="http://schemas.microsoft.com/office/drawing/2018/hyperlinkcolor" val="tx"/>
                    </a:ext>
                  </a:extLst>
                </a:hlinkClick>
              </a:rPr>
              <a:t>https://www.autism.org.uk/advice-and-guidance/professional-practice/anxiety-classroom</a:t>
            </a:r>
            <a:endParaRPr lang="en-GB" sz="1800">
              <a:solidFill>
                <a:srgbClr val="0070C0"/>
              </a:solidFill>
              <a:latin typeface="Aptos"/>
              <a:ea typeface="Calibri"/>
              <a:cs typeface="Arial"/>
            </a:endParaRPr>
          </a:p>
          <a:p>
            <a:pPr marL="857250" indent="-857250" algn="l">
              <a:buFont typeface="Arial" panose="020B0604020202020204" pitchFamily="34" charset="0"/>
              <a:buChar char="•"/>
            </a:pPr>
            <a:r>
              <a:rPr lang="en-GB" sz="1800" b="1">
                <a:solidFill>
                  <a:srgbClr val="5EBCC6"/>
                </a:solidFill>
                <a:latin typeface="Aptos"/>
                <a:ea typeface="Calibri"/>
                <a:cs typeface="Calibri"/>
              </a:rPr>
              <a:t>Background/history/Trauma</a:t>
            </a:r>
            <a:r>
              <a:rPr lang="en-GB" sz="1800" b="1">
                <a:solidFill>
                  <a:srgbClr val="0070C0"/>
                </a:solidFill>
                <a:latin typeface="Aptos"/>
                <a:ea typeface="Calibri"/>
                <a:cs typeface="Calibri"/>
              </a:rPr>
              <a:t> </a:t>
            </a:r>
            <a:r>
              <a:rPr lang="en-GB" sz="1800">
                <a:solidFill>
                  <a:srgbClr val="0070C0"/>
                </a:solidFill>
                <a:latin typeface="Aptos"/>
                <a:ea typeface="+mj-lt"/>
                <a:cs typeface="+mj-lt"/>
                <a:hlinkClick r:id="rId8">
                  <a:extLst>
                    <a:ext uri="{A12FA001-AC4F-418D-AE19-62706E023703}">
                      <ahyp:hlinkClr xmlns:ahyp="http://schemas.microsoft.com/office/drawing/2018/hyperlinkcolor" val="tx"/>
                    </a:ext>
                  </a:extLst>
                </a:hlinkClick>
              </a:rPr>
              <a:t>Autism &amp; Trauma | AutisticSLT</a:t>
            </a:r>
            <a:endParaRPr lang="en-GB" sz="1800">
              <a:solidFill>
                <a:srgbClr val="0070C0"/>
              </a:solidFill>
              <a:latin typeface="Aptos"/>
              <a:ea typeface="+mj-lt"/>
              <a:cs typeface="+mj-lt"/>
            </a:endParaRPr>
          </a:p>
          <a:p>
            <a:pPr marL="857250" indent="-857250" algn="l">
              <a:buFont typeface="Arial" panose="020B0604020202020204" pitchFamily="34" charset="0"/>
              <a:buChar char="•"/>
            </a:pPr>
            <a:r>
              <a:rPr lang="en-GB" sz="1800" b="1">
                <a:solidFill>
                  <a:srgbClr val="5EBCC6"/>
                </a:solidFill>
                <a:latin typeface="Aptos"/>
                <a:ea typeface="Calibri"/>
                <a:cs typeface="Calibri"/>
              </a:rPr>
              <a:t>The environment – Autism friendly/ inclusive </a:t>
            </a:r>
            <a:r>
              <a:rPr lang="en-GB" sz="1800">
                <a:solidFill>
                  <a:srgbClr val="0070C0"/>
                </a:solidFill>
                <a:latin typeface="Aptos"/>
                <a:ea typeface="Calibri"/>
                <a:cs typeface="Arial"/>
                <a:hlinkClick r:id="rId9">
                  <a:extLst>
                    <a:ext uri="{A12FA001-AC4F-418D-AE19-62706E023703}">
                      <ahyp:hlinkClr xmlns:ahyp="http://schemas.microsoft.com/office/drawing/2018/hyperlinkcolor" val="tx"/>
                    </a:ext>
                  </a:extLst>
                </a:hlinkClick>
              </a:rPr>
              <a:t>https://www.autism.org.uk/advice-and-guidance/topics/autism-friendly-guide/accessible-environments</a:t>
            </a:r>
            <a:r>
              <a:rPr lang="en-GB" sz="1800">
                <a:solidFill>
                  <a:srgbClr val="0070C0"/>
                </a:solidFill>
                <a:latin typeface="Aptos"/>
                <a:ea typeface="Calibri"/>
                <a:cs typeface="Arial"/>
              </a:rPr>
              <a:t> </a:t>
            </a:r>
          </a:p>
          <a:p>
            <a:pPr marL="857250" indent="-857250" algn="l">
              <a:buFont typeface="Arial" panose="020B0604020202020204" pitchFamily="34" charset="0"/>
              <a:buChar char="•"/>
            </a:pPr>
            <a:r>
              <a:rPr lang="en-GB" sz="1800" b="1">
                <a:solidFill>
                  <a:srgbClr val="5EBCC6"/>
                </a:solidFill>
                <a:latin typeface="Aptos"/>
                <a:ea typeface="Calibri"/>
                <a:cs typeface="Arial"/>
              </a:rPr>
              <a:t>The Autism Education Trust website may be helpful as a framework to support CYP in education.  Please se</a:t>
            </a:r>
            <a:r>
              <a:rPr lang="en-GB" sz="1800">
                <a:solidFill>
                  <a:srgbClr val="5EBCC6"/>
                </a:solidFill>
                <a:latin typeface="Aptos"/>
                <a:ea typeface="Calibri"/>
                <a:cs typeface="Arial"/>
              </a:rPr>
              <a:t>e</a:t>
            </a:r>
            <a:r>
              <a:rPr lang="en-GB" sz="1800">
                <a:solidFill>
                  <a:srgbClr val="0070C0"/>
                </a:solidFill>
                <a:latin typeface="Aptos"/>
                <a:ea typeface="Calibri"/>
                <a:cs typeface="Arial"/>
              </a:rPr>
              <a:t> </a:t>
            </a:r>
            <a:r>
              <a:rPr lang="en-GB" sz="1800">
                <a:solidFill>
                  <a:srgbClr val="0070C0"/>
                </a:solidFill>
                <a:latin typeface="Aptos"/>
                <a:ea typeface="Calibri"/>
                <a:cs typeface="Arial"/>
                <a:hlinkClick r:id="rId10">
                  <a:extLst>
                    <a:ext uri="{A12FA001-AC4F-418D-AE19-62706E023703}">
                      <ahyp:hlinkClr xmlns:ahyp="http://schemas.microsoft.com/office/drawing/2018/hyperlinkcolor" val="tx"/>
                    </a:ext>
                  </a:extLst>
                </a:hlinkClick>
              </a:rPr>
              <a:t>https://www.autismeducationtrust.org.uk</a:t>
            </a:r>
            <a:r>
              <a:rPr lang="en-GB" sz="1800">
                <a:solidFill>
                  <a:srgbClr val="0070C0"/>
                </a:solidFill>
                <a:latin typeface="Aptos"/>
                <a:ea typeface="Calibri"/>
                <a:cs typeface="Arial"/>
              </a:rPr>
              <a:t> </a:t>
            </a:r>
          </a:p>
          <a:p>
            <a:pPr marL="857250" indent="-857250" algn="l">
              <a:buFont typeface="Arial" panose="020B0604020202020204" pitchFamily="34" charset="0"/>
              <a:buChar char="•"/>
            </a:pPr>
            <a:r>
              <a:rPr lang="en-GB" sz="1800" b="1">
                <a:solidFill>
                  <a:srgbClr val="5EBCC6"/>
                </a:solidFill>
                <a:latin typeface="Aptos"/>
                <a:ea typeface="Calibri"/>
                <a:cs typeface="Calibri"/>
              </a:rPr>
              <a:t>Importance of Collaboration – with CYP, families, other professionals</a:t>
            </a:r>
          </a:p>
          <a:p>
            <a:pPr marL="857250" indent="-857250" algn="l">
              <a:buFont typeface="Arial" panose="020B0604020202020204" pitchFamily="34" charset="0"/>
              <a:buChar char="•"/>
            </a:pPr>
            <a:r>
              <a:rPr lang="en-GB" sz="1800" b="1">
                <a:solidFill>
                  <a:srgbClr val="5EBCC6"/>
                </a:solidFill>
                <a:latin typeface="Aptos"/>
                <a:ea typeface="+mj-lt"/>
                <a:cs typeface="+mj-lt"/>
              </a:rPr>
              <a:t>Autistic children may have additional communication difficulties such as: Situational Mutism Dysfluency (stammering) Expressive or receptive language difficulties Apraxia / dyspraxia of speech </a:t>
            </a:r>
            <a:r>
              <a:rPr lang="en-GB" sz="1800" b="1" err="1">
                <a:solidFill>
                  <a:srgbClr val="5EBCC6"/>
                </a:solidFill>
                <a:latin typeface="Aptos"/>
                <a:ea typeface="+mj-lt"/>
                <a:cs typeface="+mj-lt"/>
              </a:rPr>
              <a:t>Speech</a:t>
            </a:r>
            <a:r>
              <a:rPr lang="en-GB" sz="1800" b="1">
                <a:solidFill>
                  <a:srgbClr val="5EBCC6"/>
                </a:solidFill>
                <a:latin typeface="Aptos"/>
                <a:ea typeface="+mj-lt"/>
                <a:cs typeface="+mj-lt"/>
              </a:rPr>
              <a:t> / phonological difficulties Voice disorders.</a:t>
            </a:r>
            <a:endParaRPr lang="en-GB" sz="1800" b="1">
              <a:solidFill>
                <a:srgbClr val="5EBCC6"/>
              </a:solidFill>
              <a:latin typeface="Aptos"/>
            </a:endParaRPr>
          </a:p>
        </p:txBody>
      </p:sp>
      <p:sp>
        <p:nvSpPr>
          <p:cNvPr id="6" name="Content Placeholder 2">
            <a:extLst>
              <a:ext uri="{FF2B5EF4-FFF2-40B4-BE49-F238E27FC236}">
                <a16:creationId xmlns:a16="http://schemas.microsoft.com/office/drawing/2014/main" id="{C8B3332C-6327-CD7F-E9D9-24A091987205}"/>
              </a:ext>
            </a:extLst>
          </p:cNvPr>
          <p:cNvSpPr txBox="1">
            <a:spLocks/>
          </p:cNvSpPr>
          <p:nvPr/>
        </p:nvSpPr>
        <p:spPr>
          <a:xfrm>
            <a:off x="661828" y="1717372"/>
            <a:ext cx="11164412" cy="54444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endParaRPr lang="en-GB">
              <a:latin typeface="Aptos" panose="020B0004020202020204" pitchFamily="34" charset="0"/>
            </a:endParaRPr>
          </a:p>
        </p:txBody>
      </p:sp>
    </p:spTree>
    <p:extLst>
      <p:ext uri="{BB962C8B-B14F-4D97-AF65-F5344CB8AC3E}">
        <p14:creationId xmlns:p14="http://schemas.microsoft.com/office/powerpoint/2010/main" val="831245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24CD8C-00E4-8377-17CC-3F33CC8DB246}"/>
              </a:ext>
            </a:extLst>
          </p:cNvPr>
          <p:cNvSpPr>
            <a:spLocks noGrp="1"/>
          </p:cNvSpPr>
          <p:nvPr>
            <p:ph idx="1"/>
          </p:nvPr>
        </p:nvSpPr>
        <p:spPr>
          <a:xfrm>
            <a:off x="873369" y="958118"/>
            <a:ext cx="10445262" cy="5500199"/>
          </a:xfrm>
        </p:spPr>
        <p:txBody>
          <a:bodyPr vert="horz" lIns="91440" tIns="45720" rIns="91440" bIns="45720" rtlCol="0" anchor="t">
            <a:noAutofit/>
          </a:bodyPr>
          <a:lstStyle/>
          <a:p>
            <a:pPr marL="0" indent="0">
              <a:buNone/>
            </a:pPr>
            <a:endParaRPr lang="en-GB" sz="1400">
              <a:highlight>
                <a:srgbClr val="FFFF00"/>
              </a:highlight>
              <a:ea typeface="+mn-lt"/>
              <a:cs typeface="+mn-lt"/>
            </a:endParaRPr>
          </a:p>
          <a:p>
            <a:pPr algn="just"/>
            <a:r>
              <a:rPr lang="en-GB" sz="1600">
                <a:solidFill>
                  <a:srgbClr val="32858E"/>
                </a:solidFill>
                <a:latin typeface="Aptos"/>
                <a:ea typeface="+mn-lt"/>
                <a:cs typeface="+mn-lt"/>
              </a:rPr>
              <a:t>Recognizing, exploring and respecting someone’s </a:t>
            </a:r>
            <a:r>
              <a:rPr lang="en-GB" sz="1600" b="1">
                <a:solidFill>
                  <a:srgbClr val="32858E"/>
                </a:solidFill>
                <a:latin typeface="Aptos"/>
                <a:ea typeface="+mn-lt"/>
                <a:cs typeface="+mn-lt"/>
              </a:rPr>
              <a:t>individual autistic style of communication</a:t>
            </a:r>
            <a:r>
              <a:rPr lang="en-GB" sz="1600">
                <a:solidFill>
                  <a:srgbClr val="32858E"/>
                </a:solidFill>
                <a:latin typeface="Aptos"/>
                <a:ea typeface="+mn-lt"/>
                <a:cs typeface="+mn-lt"/>
              </a:rPr>
              <a:t> is crucial.</a:t>
            </a:r>
          </a:p>
          <a:p>
            <a:pPr algn="just"/>
            <a:r>
              <a:rPr lang="en-GB" sz="1600">
                <a:solidFill>
                  <a:srgbClr val="32858E"/>
                </a:solidFill>
                <a:latin typeface="Aptos"/>
                <a:ea typeface="+mn-lt"/>
                <a:cs typeface="+mn-lt"/>
              </a:rPr>
              <a:t>We can use strategies to </a:t>
            </a:r>
            <a:r>
              <a:rPr lang="en-GB" sz="1600" b="1">
                <a:solidFill>
                  <a:srgbClr val="32858E"/>
                </a:solidFill>
                <a:latin typeface="Aptos"/>
                <a:ea typeface="+mn-lt"/>
                <a:cs typeface="+mn-lt"/>
              </a:rPr>
              <a:t>honour, respect and support</a:t>
            </a:r>
            <a:r>
              <a:rPr lang="en-GB" sz="1600">
                <a:solidFill>
                  <a:srgbClr val="32858E"/>
                </a:solidFill>
                <a:latin typeface="Aptos"/>
                <a:ea typeface="+mn-lt"/>
                <a:cs typeface="+mn-lt"/>
              </a:rPr>
              <a:t> the CYP's particular communication profile and create environments that accommodate these preferences and promote inclusive social connections.</a:t>
            </a:r>
            <a:endParaRPr lang="en-GB" sz="1600">
              <a:solidFill>
                <a:srgbClr val="32858E"/>
              </a:solidFill>
              <a:latin typeface="Aptos"/>
              <a:ea typeface="Calibri"/>
              <a:cs typeface="Calibri"/>
            </a:endParaRPr>
          </a:p>
          <a:p>
            <a:pPr algn="just"/>
            <a:r>
              <a:rPr lang="en-GB" sz="1600">
                <a:solidFill>
                  <a:srgbClr val="32858E"/>
                </a:solidFill>
                <a:latin typeface="Aptos"/>
                <a:ea typeface="+mn-lt"/>
                <a:cs typeface="+mn-lt"/>
              </a:rPr>
              <a:t>When we recognise a CYP’s strengths, this helps to support a positive autistic identity. This can give the CYP confidence to communicate what they need. As supporting adults, (parents, teachers, clinicians), it is our role to create the right conditions for CYP to feel that their safety, comfort and preferences are acknowledged and respected. </a:t>
            </a:r>
            <a:r>
              <a:rPr lang="en-GB" sz="1600" b="1">
                <a:solidFill>
                  <a:srgbClr val="32858E"/>
                </a:solidFill>
                <a:latin typeface="Aptos"/>
                <a:ea typeface="+mn-lt"/>
                <a:cs typeface="+mn-lt"/>
              </a:rPr>
              <a:t>Self-advocacy is a powerful skill to learn.</a:t>
            </a:r>
            <a:r>
              <a:rPr lang="en-GB" sz="1600">
                <a:solidFill>
                  <a:srgbClr val="32858E"/>
                </a:solidFill>
                <a:latin typeface="Aptos"/>
                <a:ea typeface="+mn-lt"/>
                <a:cs typeface="+mn-lt"/>
              </a:rPr>
              <a:t> </a:t>
            </a:r>
            <a:endParaRPr lang="en-GB" sz="1600">
              <a:solidFill>
                <a:srgbClr val="32858E"/>
              </a:solidFill>
              <a:latin typeface="Aptos"/>
              <a:ea typeface="Calibri"/>
              <a:cs typeface="Calibri"/>
            </a:endParaRPr>
          </a:p>
          <a:p>
            <a:pPr algn="just"/>
            <a:r>
              <a:rPr lang="en-GB" sz="1600" b="1">
                <a:solidFill>
                  <a:srgbClr val="32858E"/>
                </a:solidFill>
                <a:latin typeface="Aptos"/>
                <a:ea typeface="+mn-lt"/>
                <a:cs typeface="+mn-lt"/>
              </a:rPr>
              <a:t>Teaching ALL children and young people (not just neurodivergent children) about different communication styles</a:t>
            </a:r>
            <a:r>
              <a:rPr lang="en-GB" sz="1600">
                <a:solidFill>
                  <a:srgbClr val="32858E"/>
                </a:solidFill>
                <a:latin typeface="Aptos"/>
                <a:ea typeface="+mn-lt"/>
                <a:cs typeface="+mn-lt"/>
              </a:rPr>
              <a:t> helps them identify and accept styles that are different to their own and advocate their preferred style of communicating. </a:t>
            </a:r>
          </a:p>
          <a:p>
            <a:pPr algn="just"/>
            <a:r>
              <a:rPr lang="en-GB" sz="1600">
                <a:solidFill>
                  <a:srgbClr val="32858E"/>
                </a:solidFill>
                <a:latin typeface="Aptos"/>
                <a:ea typeface="+mn-lt"/>
                <a:cs typeface="+mn-lt"/>
              </a:rPr>
              <a:t>A </a:t>
            </a:r>
            <a:r>
              <a:rPr lang="en-GB" sz="1600" b="1">
                <a:solidFill>
                  <a:srgbClr val="32858E"/>
                </a:solidFill>
                <a:latin typeface="Aptos"/>
                <a:ea typeface="+mn-lt"/>
                <a:cs typeface="+mn-lt"/>
              </a:rPr>
              <a:t>robust neurodiversity acceptance educational programme for school is vital</a:t>
            </a:r>
            <a:r>
              <a:rPr lang="en-GB" sz="1600">
                <a:solidFill>
                  <a:srgbClr val="32858E"/>
                </a:solidFill>
                <a:latin typeface="Aptos"/>
                <a:ea typeface="+mn-lt"/>
                <a:cs typeface="+mn-lt"/>
              </a:rPr>
              <a:t>. For example, the free LEANS (Learning About Neurodiversity at Schools) resource pack by Alcorn, A.M., Fletcher-Watson, S., McGeown, S., Murray, F., Aitken, D., Peacock, L.J.J., &amp; Mandy, W. (2022). Learning About Neurodiversity at School: A resource pack for primary school teachers and pupils. University of Edinburgh. https://salvesen-research.ed.ac.uk/leans This may include teaching all children and young people to understand how and why neurotypical peers and adults act the way they do in various settings and situations.</a:t>
            </a:r>
            <a:endParaRPr lang="en-GB" sz="1600" b="1">
              <a:solidFill>
                <a:srgbClr val="32858E"/>
              </a:solidFill>
              <a:latin typeface="Aptos"/>
              <a:ea typeface="Calibri"/>
              <a:cs typeface="Calibri"/>
            </a:endParaRPr>
          </a:p>
          <a:p>
            <a:pPr algn="just"/>
            <a:r>
              <a:rPr lang="en-GB" sz="1600" b="1">
                <a:solidFill>
                  <a:srgbClr val="32858E"/>
                </a:solidFill>
                <a:latin typeface="Aptos"/>
              </a:rPr>
              <a:t>Bespoke SLT support is available for staff, children and parents as needed– please contact your link Speech and Language Therapist for further information.</a:t>
            </a:r>
            <a:endParaRPr lang="en-GB" sz="1600">
              <a:solidFill>
                <a:srgbClr val="32858E"/>
              </a:solidFill>
              <a:latin typeface="Aptos"/>
            </a:endParaRPr>
          </a:p>
          <a:p>
            <a:pPr algn="just"/>
            <a:r>
              <a:rPr lang="en-GB" sz="1600" b="1">
                <a:solidFill>
                  <a:srgbClr val="32858E"/>
                </a:solidFill>
                <a:latin typeface="Aptos"/>
              </a:rPr>
              <a:t>If there are particular concerns about a CYP that need further consideration/assessment please complete the referral form on the CFHD website. </a:t>
            </a:r>
            <a:r>
              <a:rPr lang="en-GB" sz="1600">
                <a:solidFill>
                  <a:srgbClr val="32858E"/>
                </a:solidFill>
                <a:latin typeface="Aptos"/>
                <a:ea typeface="+mn-lt"/>
                <a:cs typeface="+mn-lt"/>
                <a:hlinkClick r:id="rId2">
                  <a:extLst>
                    <a:ext uri="{A12FA001-AC4F-418D-AE19-62706E023703}">
                      <ahyp:hlinkClr xmlns:ahyp="http://schemas.microsoft.com/office/drawing/2018/hyperlinkcolor" val="tx"/>
                    </a:ext>
                  </a:extLst>
                </a:hlinkClick>
              </a:rPr>
              <a:t>Requesting help from CFHD - Children and Family Health Devon</a:t>
            </a:r>
            <a:endParaRPr lang="en-GB" sz="1600">
              <a:solidFill>
                <a:srgbClr val="32858E"/>
              </a:solidFill>
              <a:latin typeface="Aptos"/>
              <a:hlinkClick r:id="rId2">
                <a:extLst>
                  <a:ext uri="{A12FA001-AC4F-418D-AE19-62706E023703}">
                    <ahyp:hlinkClr xmlns:ahyp="http://schemas.microsoft.com/office/drawing/2018/hyperlinkcolor" val="tx"/>
                  </a:ext>
                </a:extLst>
              </a:hlinkClick>
            </a:endParaRPr>
          </a:p>
          <a:p>
            <a:endParaRPr lang="en-GB"/>
          </a:p>
        </p:txBody>
      </p:sp>
      <p:pic>
        <p:nvPicPr>
          <p:cNvPr id="4" name="Picture 3">
            <a:extLst>
              <a:ext uri="{FF2B5EF4-FFF2-40B4-BE49-F238E27FC236}">
                <a16:creationId xmlns:a16="http://schemas.microsoft.com/office/drawing/2014/main" id="{53B161A0-1D83-A56B-FFF0-9AA5CC98D3C7}"/>
              </a:ext>
            </a:extLst>
          </p:cNvPr>
          <p:cNvPicPr>
            <a:picLocks noChangeAspect="1"/>
          </p:cNvPicPr>
          <p:nvPr/>
        </p:nvPicPr>
        <p:blipFill>
          <a:blip r:embed="rId3"/>
          <a:stretch>
            <a:fillRect/>
          </a:stretch>
        </p:blipFill>
        <p:spPr>
          <a:xfrm>
            <a:off x="10674350" y="425953"/>
            <a:ext cx="1151890" cy="505167"/>
          </a:xfrm>
          <a:prstGeom prst="rect">
            <a:avLst/>
          </a:prstGeom>
        </p:spPr>
      </p:pic>
      <p:sp>
        <p:nvSpPr>
          <p:cNvPr id="5" name="Rectangle: Rounded Corners 4">
            <a:extLst>
              <a:ext uri="{FF2B5EF4-FFF2-40B4-BE49-F238E27FC236}">
                <a16:creationId xmlns:a16="http://schemas.microsoft.com/office/drawing/2014/main" id="{11552E23-E997-E5F5-9993-16083394E32C}"/>
              </a:ext>
            </a:extLst>
          </p:cNvPr>
          <p:cNvSpPr/>
          <p:nvPr/>
        </p:nvSpPr>
        <p:spPr>
          <a:xfrm>
            <a:off x="391886" y="425953"/>
            <a:ext cx="1257326" cy="33268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A16DEEC5-21BA-BD67-B7C6-AB788ABEEA1E}"/>
              </a:ext>
            </a:extLst>
          </p:cNvPr>
          <p:cNvPicPr>
            <a:picLocks noChangeAspect="1"/>
          </p:cNvPicPr>
          <p:nvPr/>
        </p:nvPicPr>
        <p:blipFill>
          <a:blip r:embed="rId4"/>
          <a:stretch>
            <a:fillRect/>
          </a:stretch>
        </p:blipFill>
        <p:spPr>
          <a:xfrm>
            <a:off x="19975" y="116721"/>
            <a:ext cx="2229630" cy="810328"/>
          </a:xfrm>
          <a:prstGeom prst="rect">
            <a:avLst/>
          </a:prstGeom>
        </p:spPr>
      </p:pic>
      <p:sp>
        <p:nvSpPr>
          <p:cNvPr id="9" name="TextBox 8">
            <a:extLst>
              <a:ext uri="{FF2B5EF4-FFF2-40B4-BE49-F238E27FC236}">
                <a16:creationId xmlns:a16="http://schemas.microsoft.com/office/drawing/2014/main" id="{A3F06FB0-CBC1-5D04-BF3F-F43EFC21B0E8}"/>
              </a:ext>
            </a:extLst>
          </p:cNvPr>
          <p:cNvSpPr txBox="1"/>
          <p:nvPr/>
        </p:nvSpPr>
        <p:spPr>
          <a:xfrm>
            <a:off x="4513385" y="322384"/>
            <a:ext cx="317695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b="1">
                <a:solidFill>
                  <a:srgbClr val="2C9FB9"/>
                </a:solidFill>
                <a:latin typeface="Aptos"/>
              </a:rPr>
              <a:t>Conclusion</a:t>
            </a:r>
            <a:endParaRPr lang="en-US" sz="4000">
              <a:ea typeface="Calibri"/>
              <a:cs typeface="Calibri"/>
            </a:endParaRPr>
          </a:p>
        </p:txBody>
      </p:sp>
    </p:spTree>
    <p:extLst>
      <p:ext uri="{BB962C8B-B14F-4D97-AF65-F5344CB8AC3E}">
        <p14:creationId xmlns:p14="http://schemas.microsoft.com/office/powerpoint/2010/main" val="3087512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9C2E4FB-826E-EC26-0B2D-B277882D5E19}"/>
              </a:ext>
            </a:extLst>
          </p:cNvPr>
          <p:cNvSpPr/>
          <p:nvPr/>
        </p:nvSpPr>
        <p:spPr>
          <a:xfrm>
            <a:off x="0" y="0"/>
            <a:ext cx="12449503" cy="6960961"/>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6" name="Picture 5">
            <a:extLst>
              <a:ext uri="{FF2B5EF4-FFF2-40B4-BE49-F238E27FC236}">
                <a16:creationId xmlns:a16="http://schemas.microsoft.com/office/drawing/2014/main" id="{D1833782-8A8B-15D7-54F1-B6C2E5A27C88}"/>
              </a:ext>
            </a:extLst>
          </p:cNvPr>
          <p:cNvPicPr>
            <a:picLocks noChangeAspect="1"/>
          </p:cNvPicPr>
          <p:nvPr/>
        </p:nvPicPr>
        <p:blipFill>
          <a:blip r:embed="rId3"/>
          <a:stretch>
            <a:fillRect/>
          </a:stretch>
        </p:blipFill>
        <p:spPr>
          <a:xfrm>
            <a:off x="259367" y="5695104"/>
            <a:ext cx="1959605" cy="1006538"/>
          </a:xfrm>
          <a:prstGeom prst="rect">
            <a:avLst/>
          </a:prstGeom>
        </p:spPr>
      </p:pic>
      <p:sp>
        <p:nvSpPr>
          <p:cNvPr id="11" name="Title 1">
            <a:extLst>
              <a:ext uri="{FF2B5EF4-FFF2-40B4-BE49-F238E27FC236}">
                <a16:creationId xmlns:a16="http://schemas.microsoft.com/office/drawing/2014/main" id="{1EE6912A-A549-384D-07B5-1303D1157BBB}"/>
              </a:ext>
            </a:extLst>
          </p:cNvPr>
          <p:cNvSpPr txBox="1">
            <a:spLocks/>
          </p:cNvSpPr>
          <p:nvPr/>
        </p:nvSpPr>
        <p:spPr>
          <a:xfrm>
            <a:off x="1391268" y="701322"/>
            <a:ext cx="9144000" cy="6826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a:solidFill>
                  <a:schemeClr val="bg1"/>
                </a:solidFill>
                <a:latin typeface="Arial"/>
                <a:cs typeface="Arial"/>
              </a:rPr>
              <a:t>References</a:t>
            </a:r>
            <a:endParaRPr lang="en-US" sz="3200" b="1">
              <a:solidFill>
                <a:schemeClr val="bg1"/>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9B2A19EC-F957-2C24-868A-7B62BE7104FD}"/>
              </a:ext>
            </a:extLst>
          </p:cNvPr>
          <p:cNvSpPr txBox="1">
            <a:spLocks/>
          </p:cNvSpPr>
          <p:nvPr/>
        </p:nvSpPr>
        <p:spPr>
          <a:xfrm>
            <a:off x="1524000" y="1527926"/>
            <a:ext cx="9144000" cy="35137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1600"/>
              </a:lnSpc>
              <a:spcBef>
                <a:spcPts val="400"/>
              </a:spcBef>
            </a:pPr>
            <a:r>
              <a:rPr lang="en-GB" sz="1600" b="1">
                <a:solidFill>
                  <a:schemeClr val="bg1"/>
                </a:solidFill>
                <a:latin typeface="Arial"/>
                <a:cs typeface="Arial"/>
              </a:rPr>
              <a:t> </a:t>
            </a:r>
          </a:p>
          <a:p>
            <a:endParaRPr lang="en-GB" sz="1800">
              <a:solidFill>
                <a:schemeClr val="bg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F40A4022-C258-BBE7-A8E5-DE6D54CAFC58}"/>
              </a:ext>
            </a:extLst>
          </p:cNvPr>
          <p:cNvSpPr txBox="1">
            <a:spLocks/>
          </p:cNvSpPr>
          <p:nvPr/>
        </p:nvSpPr>
        <p:spPr>
          <a:xfrm>
            <a:off x="8965325" y="59188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C37460-2256-5246-AF28-CADD598097C5}" type="slidenum">
              <a:rPr lang="en-US" smtClean="0">
                <a:solidFill>
                  <a:schemeClr val="bg1"/>
                </a:solidFill>
                <a:latin typeface="Arial" panose="020B0604020202020204" pitchFamily="34" charset="0"/>
                <a:cs typeface="Arial" panose="020B0604020202020204" pitchFamily="34" charset="0"/>
              </a:rPr>
              <a:pPr/>
              <a:t>27</a:t>
            </a:fld>
            <a:endParaRPr lang="en-US">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CB217418-757A-53E3-0B65-3FE130631746}"/>
              </a:ext>
            </a:extLst>
          </p:cNvPr>
          <p:cNvSpPr txBox="1">
            <a:spLocks/>
          </p:cNvSpPr>
          <p:nvPr/>
        </p:nvSpPr>
        <p:spPr>
          <a:xfrm>
            <a:off x="1848468" y="1378331"/>
            <a:ext cx="8229600" cy="4331675"/>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GB" sz="2400" b="1">
              <a:solidFill>
                <a:srgbClr val="0070C0"/>
              </a:solidFill>
              <a:latin typeface="Calibri"/>
              <a:ea typeface="Calibri"/>
              <a:cs typeface="Calibri"/>
            </a:endParaRPr>
          </a:p>
          <a:p>
            <a:pPr algn="l"/>
            <a:endParaRPr lang="en-GB" sz="2400" b="1">
              <a:solidFill>
                <a:srgbClr val="0070C0"/>
              </a:solidFill>
              <a:latin typeface="Calibri"/>
              <a:ea typeface="Calibri"/>
              <a:cs typeface="Calibri"/>
            </a:endParaRPr>
          </a:p>
          <a:p>
            <a:pPr algn="l"/>
            <a:r>
              <a:rPr lang="en-GB" sz="2400" b="1">
                <a:solidFill>
                  <a:srgbClr val="0070C0"/>
                </a:solidFill>
                <a:latin typeface="Calibri"/>
                <a:ea typeface="Calibri"/>
                <a:cs typeface="Calibri"/>
                <a:hlinkClick r:id="rId4">
                  <a:extLst>
                    <a:ext uri="{A12FA001-AC4F-418D-AE19-62706E023703}">
                      <ahyp:hlinkClr xmlns:ahyp="http://schemas.microsoft.com/office/drawing/2018/hyperlinkcolor" val="tx"/>
                    </a:ext>
                  </a:extLst>
                </a:hlinkClick>
              </a:rPr>
              <a:t>NAIT | Evidence Informed Neuro-affirming Practice</a:t>
            </a:r>
            <a:endParaRPr lang="en-GB" sz="2400" b="1">
              <a:solidFill>
                <a:srgbClr val="0070C0"/>
              </a:solidFill>
              <a:ea typeface="Calibri Light" panose="020F0302020204030204"/>
              <a:cs typeface="Calibri Light" panose="020F0302020204030204"/>
            </a:endParaRPr>
          </a:p>
          <a:p>
            <a:pPr algn="l"/>
            <a:endParaRPr lang="en-GB" b="1">
              <a:solidFill>
                <a:srgbClr val="0070C0"/>
              </a:solidFill>
              <a:ea typeface="+mj-lt"/>
              <a:cs typeface="+mj-lt"/>
            </a:endParaRPr>
          </a:p>
          <a:p>
            <a:pPr algn="l"/>
            <a:r>
              <a:rPr lang="en-GB" b="1">
                <a:solidFill>
                  <a:srgbClr val="0070C0"/>
                </a:solidFill>
                <a:ea typeface="+mj-lt"/>
                <a:cs typeface="+mj-lt"/>
                <a:hlinkClick r:id="rId5">
                  <a:extLst>
                    <a:ext uri="{A12FA001-AC4F-418D-AE19-62706E023703}">
                      <ahyp:hlinkClr xmlns:ahyp="http://schemas.microsoft.com/office/drawing/2018/hyperlinkcolor" val="tx"/>
                    </a:ext>
                  </a:extLst>
                </a:hlinkClick>
              </a:rPr>
              <a:t>Neurodivergent-Affirming SLT | AutisticSLT</a:t>
            </a:r>
          </a:p>
          <a:p>
            <a:pPr algn="l"/>
            <a:endParaRPr lang="en-GB" b="1">
              <a:solidFill>
                <a:srgbClr val="0070C0"/>
              </a:solidFill>
              <a:ea typeface="+mj-lt"/>
              <a:cs typeface="+mj-lt"/>
            </a:endParaRPr>
          </a:p>
          <a:p>
            <a:pPr algn="l"/>
            <a:r>
              <a:rPr lang="en-GB" b="1">
                <a:solidFill>
                  <a:srgbClr val="0070C0"/>
                </a:solidFill>
                <a:ea typeface="+mj-lt"/>
                <a:cs typeface="+mj-lt"/>
                <a:hlinkClick r:id="rId6">
                  <a:extLst>
                    <a:ext uri="{A12FA001-AC4F-418D-AE19-62706E023703}">
                      <ahyp:hlinkClr xmlns:ahyp="http://schemas.microsoft.com/office/drawing/2018/hyperlinkcolor" val="tx"/>
                    </a:ext>
                  </a:extLst>
                </a:hlinkClick>
              </a:rPr>
              <a:t>Home | NeuroWild</a:t>
            </a:r>
          </a:p>
          <a:p>
            <a:pPr algn="l"/>
            <a:endParaRPr lang="en-GB" b="1">
              <a:solidFill>
                <a:srgbClr val="0070C0"/>
              </a:solidFill>
              <a:ea typeface="+mj-lt"/>
              <a:cs typeface="+mj-lt"/>
            </a:endParaRPr>
          </a:p>
          <a:p>
            <a:pPr algn="l"/>
            <a:r>
              <a:rPr lang="en-GB" b="1">
                <a:solidFill>
                  <a:srgbClr val="0070C0"/>
                </a:solidFill>
                <a:ea typeface="+mj-lt"/>
                <a:cs typeface="+mj-lt"/>
                <a:hlinkClick r:id="rId6">
                  <a:extLst>
                    <a:ext uri="{A12FA001-AC4F-418D-AE19-62706E023703}">
                      <ahyp:hlinkClr xmlns:ahyp="http://schemas.microsoft.com/office/drawing/2018/hyperlinkcolor" val="tx"/>
                    </a:ext>
                  </a:extLst>
                </a:hlinkClick>
              </a:rPr>
              <a:t>Welcome to the | Autistic Girls Network</a:t>
            </a:r>
            <a:endParaRPr lang="en-GB" b="1">
              <a:solidFill>
                <a:srgbClr val="0070C0"/>
              </a:solidFill>
              <a:ea typeface="Calibri Light"/>
              <a:cs typeface="Calibri Light"/>
              <a:hlinkClick r:id="" action="ppaction://noaction">
                <a:extLst>
                  <a:ext uri="{A12FA001-AC4F-418D-AE19-62706E023703}">
                    <ahyp:hlinkClr xmlns:ahyp="http://schemas.microsoft.com/office/drawing/2018/hyperlinkcolor" val="tx"/>
                  </a:ext>
                </a:extLst>
              </a:hlinkClick>
            </a:endParaRPr>
          </a:p>
          <a:p>
            <a:pPr algn="l"/>
            <a:endParaRPr lang="en-GB" b="1">
              <a:solidFill>
                <a:srgbClr val="0070C0"/>
              </a:solidFill>
              <a:ea typeface="Calibri Light" panose="020F0302020204030204"/>
              <a:cs typeface="Calibri Light" panose="020F0302020204030204"/>
            </a:endParaRPr>
          </a:p>
          <a:p>
            <a:pPr algn="l"/>
            <a:r>
              <a:rPr lang="en-GB" b="1">
                <a:solidFill>
                  <a:srgbClr val="0070C0"/>
                </a:solidFill>
                <a:ea typeface="+mj-lt"/>
                <a:cs typeface="+mj-lt"/>
                <a:hlinkClick r:id="rId7">
                  <a:extLst>
                    <a:ext uri="{A12FA001-AC4F-418D-AE19-62706E023703}">
                      <ahyp:hlinkClr xmlns:ahyp="http://schemas.microsoft.com/office/drawing/2018/hyperlinkcolor" val="tx"/>
                    </a:ext>
                  </a:extLst>
                </a:hlinkClick>
              </a:rPr>
              <a:t>Embracing neurodiversity affirmative practice: A path to inclusive support for autistic people</a:t>
            </a:r>
            <a:endParaRPr lang="en-GB" b="1">
              <a:solidFill>
                <a:srgbClr val="0070C0"/>
              </a:solidFill>
              <a:hlinkClick r:id="rId7">
                <a:extLst>
                  <a:ext uri="{A12FA001-AC4F-418D-AE19-62706E023703}">
                    <ahyp:hlinkClr xmlns:ahyp="http://schemas.microsoft.com/office/drawing/2018/hyperlinkcolor" val="tx"/>
                  </a:ext>
                </a:extLst>
              </a:hlinkClick>
            </a:endParaRPr>
          </a:p>
          <a:p>
            <a:pPr algn="l"/>
            <a:endParaRPr lang="en-GB">
              <a:ea typeface="Calibri Light" panose="020F0302020204030204"/>
              <a:cs typeface="Calibri Light" panose="020F0302020204030204"/>
            </a:endParaRPr>
          </a:p>
          <a:p>
            <a:pPr algn="l"/>
            <a:endParaRPr lang="en-GB">
              <a:ea typeface="Calibri Light" panose="020F0302020204030204"/>
              <a:cs typeface="Calibri Light" panose="020F0302020204030204"/>
            </a:endParaRPr>
          </a:p>
        </p:txBody>
      </p:sp>
    </p:spTree>
    <p:extLst>
      <p:ext uri="{BB962C8B-B14F-4D97-AF65-F5344CB8AC3E}">
        <p14:creationId xmlns:p14="http://schemas.microsoft.com/office/powerpoint/2010/main" val="35667156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6A381987AF204BBA54DB042A6A1B38" ma:contentTypeVersion="21" ma:contentTypeDescription="Create a new document." ma:contentTypeScope="" ma:versionID="b0cb1fa74a467e990486e853a022ee6b">
  <xsd:schema xmlns:xsd="http://www.w3.org/2001/XMLSchema" xmlns:xs="http://www.w3.org/2001/XMLSchema" xmlns:p="http://schemas.microsoft.com/office/2006/metadata/properties" xmlns:ns1="http://schemas.microsoft.com/sharepoint/v3" xmlns:ns2="0f0ff279-bcb3-4ead-b831-d1b44568b73e" xmlns:ns3="81d9294b-aed3-48ba-92c8-1061e0404b56" targetNamespace="http://schemas.microsoft.com/office/2006/metadata/properties" ma:root="true" ma:fieldsID="a93a2c953ff977ce43ff3cbba2b595d5" ns1:_="" ns2:_="" ns3:_="">
    <xsd:import namespace="http://schemas.microsoft.com/sharepoint/v3"/>
    <xsd:import namespace="0f0ff279-bcb3-4ead-b831-d1b44568b73e"/>
    <xsd:import namespace="81d9294b-aed3-48ba-92c8-1061e0404b5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1:_ip_UnifiedCompliancePolicyProperties" minOccurs="0"/>
                <xsd:element ref="ns1:_ip_UnifiedCompliancePolicyUIAction"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f0ff279-bcb3-4ead-b831-d1b44568b7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MediaServiceLocation" ma:index="2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1d9294b-aed3-48ba-92c8-1061e0404b5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d6dde93b-2b87-409f-9188-690015c60122}" ma:internalName="TaxCatchAll" ma:showField="CatchAllData" ma:web="81d9294b-aed3-48ba-92c8-1061e0404b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81d9294b-aed3-48ba-92c8-1061e0404b56" xsi:nil="true"/>
    <lcf76f155ced4ddcb4097134ff3c332f xmlns="0f0ff279-bcb3-4ead-b831-d1b44568b73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27AA690-BB1D-4E03-99A4-EDB8AA13CDE6}">
  <ds:schemaRefs>
    <ds:schemaRef ds:uri="http://schemas.microsoft.com/sharepoint/v3/contenttype/forms"/>
  </ds:schemaRefs>
</ds:datastoreItem>
</file>

<file path=customXml/itemProps2.xml><?xml version="1.0" encoding="utf-8"?>
<ds:datastoreItem xmlns:ds="http://schemas.openxmlformats.org/officeDocument/2006/customXml" ds:itemID="{4ED21385-BF6E-4983-A4FC-AA669C2DB8D8}"/>
</file>

<file path=customXml/itemProps3.xml><?xml version="1.0" encoding="utf-8"?>
<ds:datastoreItem xmlns:ds="http://schemas.openxmlformats.org/officeDocument/2006/customXml" ds:itemID="{1BF8F4D8-F8D7-4BCC-BF82-DABABE3287F5}">
  <ds:schemaRefs>
    <ds:schemaRef ds:uri="daf8bb99-f63a-4e33-b200-ec62ac311639"/>
    <ds:schemaRef ds:uri="f20c8ee1-5c4d-4fe6-a884-671ceaf5210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0</TotalTime>
  <Words>4593</Words>
  <Application>Microsoft Office PowerPoint</Application>
  <PresentationFormat>Widescreen</PresentationFormat>
  <Paragraphs>369</Paragraphs>
  <Slides>25</Slides>
  <Notes>20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Aptos</vt:lpstr>
      <vt:lpstr>Arial</vt:lpstr>
      <vt:lpstr>Calibri</vt:lpstr>
      <vt:lpstr>Calibri Light</vt:lpstr>
      <vt:lpstr>hero-new</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Using the CYP’s interests to build a connection and create space/opportunities for them to spend time with others with common interests is a great way to honour autistic communication:</vt:lpstr>
      <vt:lpstr>Being Aware of Masking</vt:lpstr>
      <vt:lpstr>PowerPoint Presentation</vt:lpstr>
      <vt:lpstr>PowerPoint Presentation</vt:lpstr>
      <vt:lpstr>PowerPoint Presentation</vt:lpstr>
      <vt:lpstr>For neurodivergent children to experience success when self-advocating they need the following components: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Gavin Boyle</dc:creator>
  <cp:lastModifiedBy>MARTIN, Sharon (CHILDREN &amp; FAMILY HEALTH DEVON)</cp:lastModifiedBy>
  <cp:revision>19</cp:revision>
  <dcterms:created xsi:type="dcterms:W3CDTF">2023-01-12T17:25:26Z</dcterms:created>
  <dcterms:modified xsi:type="dcterms:W3CDTF">2026-01-26T11:33:02Z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0x010100696A381987AF204BBA54DB042A6A1B38</vt:lpwstr>
  </property>
  <property fmtid="{D5CDD505-2E9C-101B-9397-08002B2CF9AE}" pid="3" name="Order">
    <vt:lpwstr>29700.0000000000</vt:lpwstr>
  </property>
  <property fmtid="{D5CDD505-2E9C-101B-9397-08002B2CF9AE}" pid="4" name="MediaServiceImageTags">
    <vt:lpwstr/>
  </property>
</Properties>
</file>