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48" r:id="rId4"/>
  </p:sldMasterIdLst>
  <p:notesMasterIdLst>
    <p:notesMasterId r:id="rId27"/>
  </p:notesMasterIdLst>
  <p:sldIdLst>
    <p:sldId id="256" r:id="rId5"/>
    <p:sldId id="267" r:id="rId6"/>
    <p:sldId id="307" r:id="rId7"/>
    <p:sldId id="308" r:id="rId8"/>
    <p:sldId id="316" r:id="rId9"/>
    <p:sldId id="303" r:id="rId10"/>
    <p:sldId id="296" r:id="rId11"/>
    <p:sldId id="317" r:id="rId12"/>
    <p:sldId id="318" r:id="rId13"/>
    <p:sldId id="319" r:id="rId14"/>
    <p:sldId id="320" r:id="rId15"/>
    <p:sldId id="321" r:id="rId16"/>
    <p:sldId id="322" r:id="rId17"/>
    <p:sldId id="325" r:id="rId18"/>
    <p:sldId id="323" r:id="rId19"/>
    <p:sldId id="324" r:id="rId20"/>
    <p:sldId id="326" r:id="rId21"/>
    <p:sldId id="327" r:id="rId22"/>
    <p:sldId id="328" r:id="rId23"/>
    <p:sldId id="329" r:id="rId24"/>
    <p:sldId id="330" r:id="rId25"/>
    <p:sldId id="33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2BC"/>
    <a:srgbClr val="D9C714"/>
    <a:srgbClr val="007F5B"/>
    <a:srgbClr val="367D5E"/>
    <a:srgbClr val="D7C845"/>
    <a:srgbClr val="2C9F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EFDF96-D485-44F9-965C-E5E37B190A77}" v="102" dt="2026-05-12T15:25:08.595"/>
    <p1510:client id="{F2E46861-9D6D-4266-9869-64F826303C8B}" v="25" dt="2026-05-12T15:37:58.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14" d="100"/>
          <a:sy n="14" d="100"/>
        </p:scale>
        <p:origin x="2976"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F6496-67A1-AF4C-89BF-139E71D34C05}" type="datetimeFigureOut">
              <a:rPr lang="en-US" smtClean="0"/>
              <a:t>5/15/2026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38396-3CE8-4642-A4FA-6CD659AE61C9}" type="slidenum">
              <a:rPr lang="en-US" smtClean="0"/>
              <a:t>‹#›</a:t>
            </a:fld>
            <a:endParaRPr lang="en-US"/>
          </a:p>
        </p:txBody>
      </p:sp>
    </p:spTree>
    <p:extLst>
      <p:ext uri="{BB962C8B-B14F-4D97-AF65-F5344CB8AC3E}">
        <p14:creationId xmlns:p14="http://schemas.microsoft.com/office/powerpoint/2010/main" val="97953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2073-6620-1DE4-7E6D-0936800A6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3237D-EEE2-29A0-D93C-4C23157894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FE932-DDB3-EB6B-F62A-89841E785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61F3BB-159C-637C-915C-9A2083DA383D}"/>
              </a:ext>
            </a:extLst>
          </p:cNvPr>
          <p:cNvSpPr>
            <a:spLocks noGrp="1"/>
          </p:cNvSpPr>
          <p:nvPr>
            <p:ph type="sldNum" sz="quarter" idx="5"/>
          </p:nvPr>
        </p:nvSpPr>
        <p:spPr/>
        <p:txBody>
          <a:bodyPr/>
          <a:lstStyle/>
          <a:p>
            <a:fld id="{D0938396-3CE8-4642-A4FA-6CD659AE61C9}" type="slidenum">
              <a:rPr lang="en-US" smtClean="0"/>
              <a:t>4</a:t>
            </a:fld>
            <a:endParaRPr lang="en-US"/>
          </a:p>
        </p:txBody>
      </p:sp>
    </p:spTree>
    <p:extLst>
      <p:ext uri="{BB962C8B-B14F-4D97-AF65-F5344CB8AC3E}">
        <p14:creationId xmlns:p14="http://schemas.microsoft.com/office/powerpoint/2010/main" val="2010641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5C90-29DD-4AC1-37F5-41525D4A1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84E70-015A-0424-7BC4-557A91395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C9BF6-013F-E79D-7AB2-DAD248DDF5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834731-861A-F472-5A15-CC6650D5F954}"/>
              </a:ext>
            </a:extLst>
          </p:cNvPr>
          <p:cNvSpPr>
            <a:spLocks noGrp="1"/>
          </p:cNvSpPr>
          <p:nvPr>
            <p:ph type="sldNum" sz="quarter" idx="5"/>
          </p:nvPr>
        </p:nvSpPr>
        <p:spPr/>
        <p:txBody>
          <a:bodyPr/>
          <a:lstStyle/>
          <a:p>
            <a:fld id="{D0938396-3CE8-4642-A4FA-6CD659AE61C9}" type="slidenum">
              <a:rPr lang="en-US" smtClean="0"/>
              <a:t>5</a:t>
            </a:fld>
            <a:endParaRPr lang="en-US"/>
          </a:p>
        </p:txBody>
      </p:sp>
    </p:spTree>
    <p:extLst>
      <p:ext uri="{BB962C8B-B14F-4D97-AF65-F5344CB8AC3E}">
        <p14:creationId xmlns:p14="http://schemas.microsoft.com/office/powerpoint/2010/main" val="2840311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1A111-9774-A271-AA26-7E80EE9EC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2B4CB-340D-5F42-5BF0-B9F411EF8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80EA1-00A0-82C8-C446-9FB44D6A44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F89000-47B0-DDFA-8D04-D4E8A1070553}"/>
              </a:ext>
            </a:extLst>
          </p:cNvPr>
          <p:cNvSpPr>
            <a:spLocks noGrp="1"/>
          </p:cNvSpPr>
          <p:nvPr>
            <p:ph type="sldNum" sz="quarter" idx="5"/>
          </p:nvPr>
        </p:nvSpPr>
        <p:spPr/>
        <p:txBody>
          <a:bodyPr/>
          <a:lstStyle/>
          <a:p>
            <a:fld id="{D0938396-3CE8-4642-A4FA-6CD659AE61C9}" type="slidenum">
              <a:rPr lang="en-US" smtClean="0"/>
              <a:t>6</a:t>
            </a:fld>
            <a:endParaRPr lang="en-US"/>
          </a:p>
        </p:txBody>
      </p:sp>
    </p:spTree>
    <p:extLst>
      <p:ext uri="{BB962C8B-B14F-4D97-AF65-F5344CB8AC3E}">
        <p14:creationId xmlns:p14="http://schemas.microsoft.com/office/powerpoint/2010/main" val="45876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8BE37-EEBE-9273-1733-B3B3EDC1E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D6BAE-2C3C-2E16-AA5C-DE4C2685B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F2EE9-E925-D9D6-18B0-5F214C4E82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1DABDE-5A7C-5AB1-C63A-B17CC8C1FEA8}"/>
              </a:ext>
            </a:extLst>
          </p:cNvPr>
          <p:cNvSpPr>
            <a:spLocks noGrp="1"/>
          </p:cNvSpPr>
          <p:nvPr>
            <p:ph type="sldNum" sz="quarter" idx="5"/>
          </p:nvPr>
        </p:nvSpPr>
        <p:spPr/>
        <p:txBody>
          <a:bodyPr/>
          <a:lstStyle/>
          <a:p>
            <a:fld id="{D0938396-3CE8-4642-A4FA-6CD659AE61C9}" type="slidenum">
              <a:rPr lang="en-US" smtClean="0"/>
              <a:t>7</a:t>
            </a:fld>
            <a:endParaRPr lang="en-US"/>
          </a:p>
        </p:txBody>
      </p:sp>
    </p:spTree>
    <p:extLst>
      <p:ext uri="{BB962C8B-B14F-4D97-AF65-F5344CB8AC3E}">
        <p14:creationId xmlns:p14="http://schemas.microsoft.com/office/powerpoint/2010/main" val="4005897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78D9B-851B-C72E-9E13-4F8C96F823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00D6D-0B3A-CBB9-71AA-0F577FB36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70FC1-40C2-5290-73EA-B70D08027B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B107B-1EFF-83BC-CCD0-5FCDD0306286}"/>
              </a:ext>
            </a:extLst>
          </p:cNvPr>
          <p:cNvSpPr>
            <a:spLocks noGrp="1"/>
          </p:cNvSpPr>
          <p:nvPr>
            <p:ph type="sldNum" sz="quarter" idx="5"/>
          </p:nvPr>
        </p:nvSpPr>
        <p:spPr/>
        <p:txBody>
          <a:bodyPr/>
          <a:lstStyle/>
          <a:p>
            <a:fld id="{D0938396-3CE8-4642-A4FA-6CD659AE61C9}" type="slidenum">
              <a:rPr lang="en-US" smtClean="0"/>
              <a:t>8</a:t>
            </a:fld>
            <a:endParaRPr lang="en-US"/>
          </a:p>
        </p:txBody>
      </p:sp>
    </p:spTree>
    <p:extLst>
      <p:ext uri="{BB962C8B-B14F-4D97-AF65-F5344CB8AC3E}">
        <p14:creationId xmlns:p14="http://schemas.microsoft.com/office/powerpoint/2010/main" val="3836604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A73AD-5ECC-518A-2882-2C9F03531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92669-BC49-D077-B63E-C4AE90ADC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B7DFE-E4A7-A949-B3E2-7AE419FFC1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666526-7682-604A-5643-A0A179EDD6FA}"/>
              </a:ext>
            </a:extLst>
          </p:cNvPr>
          <p:cNvSpPr>
            <a:spLocks noGrp="1"/>
          </p:cNvSpPr>
          <p:nvPr>
            <p:ph type="sldNum" sz="quarter" idx="5"/>
          </p:nvPr>
        </p:nvSpPr>
        <p:spPr/>
        <p:txBody>
          <a:bodyPr/>
          <a:lstStyle/>
          <a:p>
            <a:fld id="{D0938396-3CE8-4642-A4FA-6CD659AE61C9}" type="slidenum">
              <a:rPr lang="en-US" smtClean="0"/>
              <a:t>9</a:t>
            </a:fld>
            <a:endParaRPr lang="en-US"/>
          </a:p>
        </p:txBody>
      </p:sp>
    </p:spTree>
    <p:extLst>
      <p:ext uri="{BB962C8B-B14F-4D97-AF65-F5344CB8AC3E}">
        <p14:creationId xmlns:p14="http://schemas.microsoft.com/office/powerpoint/2010/main" val="1489966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4844-6E7A-B77F-10FA-6FBBE2BEC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3B6B3-2DA3-26BB-6345-D1C3B58060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2CA64-C73E-B590-DFA9-61A9E7998A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101A71-C959-A458-7CAB-D28B48C7CF74}"/>
              </a:ext>
            </a:extLst>
          </p:cNvPr>
          <p:cNvSpPr>
            <a:spLocks noGrp="1"/>
          </p:cNvSpPr>
          <p:nvPr>
            <p:ph type="sldNum" sz="quarter" idx="5"/>
          </p:nvPr>
        </p:nvSpPr>
        <p:spPr/>
        <p:txBody>
          <a:bodyPr/>
          <a:lstStyle/>
          <a:p>
            <a:fld id="{D0938396-3CE8-4642-A4FA-6CD659AE61C9}" type="slidenum">
              <a:rPr lang="en-US" smtClean="0"/>
              <a:t>10</a:t>
            </a:fld>
            <a:endParaRPr lang="en-US"/>
          </a:p>
        </p:txBody>
      </p:sp>
    </p:spTree>
    <p:extLst>
      <p:ext uri="{BB962C8B-B14F-4D97-AF65-F5344CB8AC3E}">
        <p14:creationId xmlns:p14="http://schemas.microsoft.com/office/powerpoint/2010/main" val="4139325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CC151-4B18-821C-A30F-3289AF84D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0C8BE-5DAF-C792-0B8D-AB0204109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365CC-E9F7-9D09-2BC3-EAE1B8F62C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3741D5-2938-F879-80C1-8AE48B12F162}"/>
              </a:ext>
            </a:extLst>
          </p:cNvPr>
          <p:cNvSpPr>
            <a:spLocks noGrp="1"/>
          </p:cNvSpPr>
          <p:nvPr>
            <p:ph type="sldNum" sz="quarter" idx="5"/>
          </p:nvPr>
        </p:nvSpPr>
        <p:spPr/>
        <p:txBody>
          <a:bodyPr/>
          <a:lstStyle/>
          <a:p>
            <a:fld id="{D0938396-3CE8-4642-A4FA-6CD659AE61C9}" type="slidenum">
              <a:rPr lang="en-US" smtClean="0"/>
              <a:t>11</a:t>
            </a:fld>
            <a:endParaRPr lang="en-US"/>
          </a:p>
        </p:txBody>
      </p:sp>
    </p:spTree>
    <p:extLst>
      <p:ext uri="{BB962C8B-B14F-4D97-AF65-F5344CB8AC3E}">
        <p14:creationId xmlns:p14="http://schemas.microsoft.com/office/powerpoint/2010/main" val="3458436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87757-00D4-AB7F-8481-F801FF8510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E8875-1423-EBD1-F760-F7E37C867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5B430-B1CF-39E4-4A22-38C36405EB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286EDA-D886-690E-936F-2FD06FDBAB89}"/>
              </a:ext>
            </a:extLst>
          </p:cNvPr>
          <p:cNvSpPr>
            <a:spLocks noGrp="1"/>
          </p:cNvSpPr>
          <p:nvPr>
            <p:ph type="sldNum" sz="quarter" idx="5"/>
          </p:nvPr>
        </p:nvSpPr>
        <p:spPr/>
        <p:txBody>
          <a:bodyPr/>
          <a:lstStyle/>
          <a:p>
            <a:fld id="{D0938396-3CE8-4642-A4FA-6CD659AE61C9}" type="slidenum">
              <a:rPr lang="en-US" smtClean="0"/>
              <a:t>12</a:t>
            </a:fld>
            <a:endParaRPr lang="en-US"/>
          </a:p>
        </p:txBody>
      </p:sp>
    </p:spTree>
    <p:extLst>
      <p:ext uri="{BB962C8B-B14F-4D97-AF65-F5344CB8AC3E}">
        <p14:creationId xmlns:p14="http://schemas.microsoft.com/office/powerpoint/2010/main" val="3313607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6C781-152F-917A-DB57-756EE3918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F6F93-D67E-C3FD-698C-C08104E18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2B509-6C94-2747-6BB7-1DE6B73E54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F3DAE8-71A4-0528-B5C9-C3658F18FAD4}"/>
              </a:ext>
            </a:extLst>
          </p:cNvPr>
          <p:cNvSpPr>
            <a:spLocks noGrp="1"/>
          </p:cNvSpPr>
          <p:nvPr>
            <p:ph type="sldNum" sz="quarter" idx="5"/>
          </p:nvPr>
        </p:nvSpPr>
        <p:spPr/>
        <p:txBody>
          <a:bodyPr/>
          <a:lstStyle/>
          <a:p>
            <a:fld id="{D0938396-3CE8-4642-A4FA-6CD659AE61C9}" type="slidenum">
              <a:rPr lang="en-US" smtClean="0"/>
              <a:t>13</a:t>
            </a:fld>
            <a:endParaRPr lang="en-US"/>
          </a:p>
        </p:txBody>
      </p:sp>
    </p:spTree>
    <p:extLst>
      <p:ext uri="{BB962C8B-B14F-4D97-AF65-F5344CB8AC3E}">
        <p14:creationId xmlns:p14="http://schemas.microsoft.com/office/powerpoint/2010/main" val="1730452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F80AD-3A25-C571-7EE2-9748914EB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7510C-EAF5-E63C-641C-AA27E8470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DE792-3110-EE0D-76AF-9E48DC02BE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B403AE-813A-2A9D-08B2-78ED39843B22}"/>
              </a:ext>
            </a:extLst>
          </p:cNvPr>
          <p:cNvSpPr>
            <a:spLocks noGrp="1"/>
          </p:cNvSpPr>
          <p:nvPr>
            <p:ph type="sldNum" sz="quarter" idx="5"/>
          </p:nvPr>
        </p:nvSpPr>
        <p:spPr/>
        <p:txBody>
          <a:bodyPr/>
          <a:lstStyle/>
          <a:p>
            <a:fld id="{D0938396-3CE8-4642-A4FA-6CD659AE61C9}" type="slidenum">
              <a:rPr lang="en-US" smtClean="0"/>
              <a:t>14</a:t>
            </a:fld>
            <a:endParaRPr lang="en-US"/>
          </a:p>
        </p:txBody>
      </p:sp>
    </p:spTree>
    <p:extLst>
      <p:ext uri="{BB962C8B-B14F-4D97-AF65-F5344CB8AC3E}">
        <p14:creationId xmlns:p14="http://schemas.microsoft.com/office/powerpoint/2010/main" val="1223695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2A440-5506-E8C2-3934-CE6D3F895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D4A6E-6268-4743-2852-FCC9FD5D5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29A08-28B4-72D7-A3FD-2056C6DD42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645547-1F95-437D-5A0A-CEA017CF86BB}"/>
              </a:ext>
            </a:extLst>
          </p:cNvPr>
          <p:cNvSpPr>
            <a:spLocks noGrp="1"/>
          </p:cNvSpPr>
          <p:nvPr>
            <p:ph type="sldNum" sz="quarter" idx="5"/>
          </p:nvPr>
        </p:nvSpPr>
        <p:spPr/>
        <p:txBody>
          <a:bodyPr/>
          <a:lstStyle/>
          <a:p>
            <a:fld id="{D0938396-3CE8-4642-A4FA-6CD659AE61C9}" type="slidenum">
              <a:rPr lang="en-US" smtClean="0"/>
              <a:t>15</a:t>
            </a:fld>
            <a:endParaRPr lang="en-US"/>
          </a:p>
        </p:txBody>
      </p:sp>
    </p:spTree>
    <p:extLst>
      <p:ext uri="{BB962C8B-B14F-4D97-AF65-F5344CB8AC3E}">
        <p14:creationId xmlns:p14="http://schemas.microsoft.com/office/powerpoint/2010/main" val="1570317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BA8B-17EB-8F69-8057-69E9C8989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61D5B-65F1-0EEF-3431-4EBB836664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CD385-2CB9-AF5B-D857-5403C5AB6E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6AB6B6-B391-8056-6945-40DDE4279892}"/>
              </a:ext>
            </a:extLst>
          </p:cNvPr>
          <p:cNvSpPr>
            <a:spLocks noGrp="1"/>
          </p:cNvSpPr>
          <p:nvPr>
            <p:ph type="sldNum" sz="quarter" idx="5"/>
          </p:nvPr>
        </p:nvSpPr>
        <p:spPr/>
        <p:txBody>
          <a:bodyPr/>
          <a:lstStyle/>
          <a:p>
            <a:fld id="{D0938396-3CE8-4642-A4FA-6CD659AE61C9}" type="slidenum">
              <a:rPr lang="en-US" smtClean="0"/>
              <a:t>16</a:t>
            </a:fld>
            <a:endParaRPr lang="en-US"/>
          </a:p>
        </p:txBody>
      </p:sp>
    </p:spTree>
    <p:extLst>
      <p:ext uri="{BB962C8B-B14F-4D97-AF65-F5344CB8AC3E}">
        <p14:creationId xmlns:p14="http://schemas.microsoft.com/office/powerpoint/2010/main" val="980159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0559C-4B4B-907E-1D93-02E2991C2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39804-5DA7-F4F8-1B4B-9F9D3B49E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7DAD9-EF3A-AFB0-3938-28206D1149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C23D5B-7B25-2F83-9259-37191977B5DD}"/>
              </a:ext>
            </a:extLst>
          </p:cNvPr>
          <p:cNvSpPr>
            <a:spLocks noGrp="1"/>
          </p:cNvSpPr>
          <p:nvPr>
            <p:ph type="sldNum" sz="quarter" idx="5"/>
          </p:nvPr>
        </p:nvSpPr>
        <p:spPr/>
        <p:txBody>
          <a:bodyPr/>
          <a:lstStyle/>
          <a:p>
            <a:fld id="{D0938396-3CE8-4642-A4FA-6CD659AE61C9}" type="slidenum">
              <a:rPr lang="en-US" smtClean="0"/>
              <a:t>17</a:t>
            </a:fld>
            <a:endParaRPr lang="en-US"/>
          </a:p>
        </p:txBody>
      </p:sp>
    </p:spTree>
    <p:extLst>
      <p:ext uri="{BB962C8B-B14F-4D97-AF65-F5344CB8AC3E}">
        <p14:creationId xmlns:p14="http://schemas.microsoft.com/office/powerpoint/2010/main" val="4102405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4474B-00DB-0A0A-DE7B-DA5CF4EC9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91619-9E24-3627-9727-05D86C26E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BDF349-9DD8-786B-B482-C262467135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3FD9A2-52F0-5A50-48B9-C3CF6FDFA44F}"/>
              </a:ext>
            </a:extLst>
          </p:cNvPr>
          <p:cNvSpPr>
            <a:spLocks noGrp="1"/>
          </p:cNvSpPr>
          <p:nvPr>
            <p:ph type="sldNum" sz="quarter" idx="5"/>
          </p:nvPr>
        </p:nvSpPr>
        <p:spPr/>
        <p:txBody>
          <a:bodyPr/>
          <a:lstStyle/>
          <a:p>
            <a:fld id="{D0938396-3CE8-4642-A4FA-6CD659AE61C9}" type="slidenum">
              <a:rPr lang="en-US" smtClean="0"/>
              <a:t>18</a:t>
            </a:fld>
            <a:endParaRPr lang="en-US"/>
          </a:p>
        </p:txBody>
      </p:sp>
    </p:spTree>
    <p:extLst>
      <p:ext uri="{BB962C8B-B14F-4D97-AF65-F5344CB8AC3E}">
        <p14:creationId xmlns:p14="http://schemas.microsoft.com/office/powerpoint/2010/main" val="1557717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586FE-B125-ACBB-6576-74F935BF0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09FF4-CB80-EC6A-D903-28B616081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042CD-B744-8A55-23F6-CA2478B691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021641-E1F3-3DB1-1EBA-0EA5E641F69A}"/>
              </a:ext>
            </a:extLst>
          </p:cNvPr>
          <p:cNvSpPr>
            <a:spLocks noGrp="1"/>
          </p:cNvSpPr>
          <p:nvPr>
            <p:ph type="sldNum" sz="quarter" idx="5"/>
          </p:nvPr>
        </p:nvSpPr>
        <p:spPr/>
        <p:txBody>
          <a:bodyPr/>
          <a:lstStyle/>
          <a:p>
            <a:fld id="{D0938396-3CE8-4642-A4FA-6CD659AE61C9}" type="slidenum">
              <a:rPr lang="en-US" smtClean="0"/>
              <a:t>19</a:t>
            </a:fld>
            <a:endParaRPr lang="en-US"/>
          </a:p>
        </p:txBody>
      </p:sp>
    </p:spTree>
    <p:extLst>
      <p:ext uri="{BB962C8B-B14F-4D97-AF65-F5344CB8AC3E}">
        <p14:creationId xmlns:p14="http://schemas.microsoft.com/office/powerpoint/2010/main" val="2848194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D104D-4979-18D0-FBDD-6D4F73280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7B1C5-8D5B-248F-D9D1-C8EBC3053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52E7-403B-7DE3-7D6B-7FAA0B98FB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BBB96-B589-5DAB-24A8-2AA4C35E5DC4}"/>
              </a:ext>
            </a:extLst>
          </p:cNvPr>
          <p:cNvSpPr>
            <a:spLocks noGrp="1"/>
          </p:cNvSpPr>
          <p:nvPr>
            <p:ph type="sldNum" sz="quarter" idx="5"/>
          </p:nvPr>
        </p:nvSpPr>
        <p:spPr/>
        <p:txBody>
          <a:bodyPr/>
          <a:lstStyle/>
          <a:p>
            <a:fld id="{D0938396-3CE8-4642-A4FA-6CD659AE61C9}" type="slidenum">
              <a:rPr lang="en-US" smtClean="0"/>
              <a:t>20</a:t>
            </a:fld>
            <a:endParaRPr lang="en-US"/>
          </a:p>
        </p:txBody>
      </p:sp>
    </p:spTree>
    <p:extLst>
      <p:ext uri="{BB962C8B-B14F-4D97-AF65-F5344CB8AC3E}">
        <p14:creationId xmlns:p14="http://schemas.microsoft.com/office/powerpoint/2010/main" val="421774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472EA-261A-5DEA-AB82-0F32C01E4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471F8-5D56-5944-7091-B91CD8EF6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12B7C-0AD4-302C-8891-4BE0B1009C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F5366C-5EB4-D623-BABA-6D2C65EBAC1F}"/>
              </a:ext>
            </a:extLst>
          </p:cNvPr>
          <p:cNvSpPr>
            <a:spLocks noGrp="1"/>
          </p:cNvSpPr>
          <p:nvPr>
            <p:ph type="sldNum" sz="quarter" idx="5"/>
          </p:nvPr>
        </p:nvSpPr>
        <p:spPr/>
        <p:txBody>
          <a:bodyPr/>
          <a:lstStyle/>
          <a:p>
            <a:fld id="{D0938396-3CE8-4642-A4FA-6CD659AE61C9}" type="slidenum">
              <a:rPr lang="en-US" smtClean="0"/>
              <a:t>21</a:t>
            </a:fld>
            <a:endParaRPr lang="en-US"/>
          </a:p>
        </p:txBody>
      </p:sp>
    </p:spTree>
    <p:extLst>
      <p:ext uri="{BB962C8B-B14F-4D97-AF65-F5344CB8AC3E}">
        <p14:creationId xmlns:p14="http://schemas.microsoft.com/office/powerpoint/2010/main" val="3226325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9ECBD-771B-D26E-EC7C-6537BBBBA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F0917-0287-CF18-20A3-0D324503D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1D51F-6ADE-10B0-3202-E90247DB47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6E0E8F-7F05-0F7F-F122-4591E16CDB4A}"/>
              </a:ext>
            </a:extLst>
          </p:cNvPr>
          <p:cNvSpPr>
            <a:spLocks noGrp="1"/>
          </p:cNvSpPr>
          <p:nvPr>
            <p:ph type="sldNum" sz="quarter" idx="5"/>
          </p:nvPr>
        </p:nvSpPr>
        <p:spPr/>
        <p:txBody>
          <a:bodyPr/>
          <a:lstStyle/>
          <a:p>
            <a:fld id="{D0938396-3CE8-4642-A4FA-6CD659AE61C9}" type="slidenum">
              <a:rPr lang="en-US" smtClean="0"/>
              <a:t>22</a:t>
            </a:fld>
            <a:endParaRPr lang="en-US"/>
          </a:p>
        </p:txBody>
      </p:sp>
    </p:spTree>
    <p:extLst>
      <p:ext uri="{BB962C8B-B14F-4D97-AF65-F5344CB8AC3E}">
        <p14:creationId xmlns:p14="http://schemas.microsoft.com/office/powerpoint/2010/main" val="1837081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64B8-43FF-03AB-CC34-B97268DFC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BA081-C481-336E-3B0F-3C51093CF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3ACB02-253B-633F-13C7-A11939A498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42F6B0-17B1-C2F0-0F16-465D7C08706E}"/>
              </a:ext>
            </a:extLst>
          </p:cNvPr>
          <p:cNvSpPr>
            <a:spLocks noGrp="1"/>
          </p:cNvSpPr>
          <p:nvPr>
            <p:ph type="sldNum" sz="quarter" idx="5"/>
          </p:nvPr>
        </p:nvSpPr>
        <p:spPr/>
        <p:txBody>
          <a:bodyPr/>
          <a:lstStyle/>
          <a:p>
            <a:fld id="{D0938396-3CE8-4642-A4FA-6CD659AE61C9}" type="slidenum">
              <a:rPr lang="en-US" smtClean="0"/>
              <a:t>23</a:t>
            </a:fld>
            <a:endParaRPr lang="en-US"/>
          </a:p>
        </p:txBody>
      </p:sp>
    </p:spTree>
    <p:extLst>
      <p:ext uri="{BB962C8B-B14F-4D97-AF65-F5344CB8AC3E}">
        <p14:creationId xmlns:p14="http://schemas.microsoft.com/office/powerpoint/2010/main" val="3215260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B1FF-8119-EB94-B0A2-3DBF9462D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F558F-EB5A-CDB2-B45E-4FBCC0BB0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74EB2-11DF-1C0C-BC46-0E0BFEA2C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3CBA5D-B8E6-9FF4-C361-B97B080ADB64}"/>
              </a:ext>
            </a:extLst>
          </p:cNvPr>
          <p:cNvSpPr>
            <a:spLocks noGrp="1"/>
          </p:cNvSpPr>
          <p:nvPr>
            <p:ph type="sldNum" sz="quarter" idx="5"/>
          </p:nvPr>
        </p:nvSpPr>
        <p:spPr/>
        <p:txBody>
          <a:bodyPr/>
          <a:lstStyle/>
          <a:p>
            <a:fld id="{D0938396-3CE8-4642-A4FA-6CD659AE61C9}" type="slidenum">
              <a:rPr lang="en-US" smtClean="0"/>
              <a:t>24</a:t>
            </a:fld>
            <a:endParaRPr lang="en-US"/>
          </a:p>
        </p:txBody>
      </p:sp>
    </p:spTree>
    <p:extLst>
      <p:ext uri="{BB962C8B-B14F-4D97-AF65-F5344CB8AC3E}">
        <p14:creationId xmlns:p14="http://schemas.microsoft.com/office/powerpoint/2010/main" val="268385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B047-C3EB-5FC0-B4DE-43A19875616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1967F67-C90C-BC18-226F-8981889988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7E687C-DABA-8014-98D7-11A9CBFF16CF}"/>
              </a:ext>
            </a:extLst>
          </p:cNvPr>
          <p:cNvSpPr>
            <a:spLocks noGrp="1"/>
          </p:cNvSpPr>
          <p:nvPr>
            <p:ph type="dt" sz="half" idx="10"/>
          </p:nvPr>
        </p:nvSpPr>
        <p:spPr/>
        <p:txBody>
          <a:bodyPr/>
          <a:lstStyle/>
          <a:p>
            <a:fld id="{C5270E3E-672F-8241-8235-D159D5ADCC6F}" type="datetime1">
              <a:rPr lang="en-GB" smtClean="0"/>
              <a:t>15/05/2026</a:t>
            </a:fld>
            <a:endParaRPr lang="en-US"/>
          </a:p>
        </p:txBody>
      </p:sp>
      <p:sp>
        <p:nvSpPr>
          <p:cNvPr id="5" name="Footer Placeholder 4">
            <a:extLst>
              <a:ext uri="{FF2B5EF4-FFF2-40B4-BE49-F238E27FC236}">
                <a16:creationId xmlns:a16="http://schemas.microsoft.com/office/drawing/2014/main" id="{2F64C9B7-68B8-FF9D-2BC6-BDE146BA2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D1756-CCE1-07EE-E25D-40122699189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24669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A7A3-3469-9614-ED75-8CA42D1FD0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ABAD6BC-04E7-2FC9-50FA-B22BF15B78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482B8D-785F-0D77-12FE-2A3DE567F3DC}"/>
              </a:ext>
            </a:extLst>
          </p:cNvPr>
          <p:cNvSpPr>
            <a:spLocks noGrp="1"/>
          </p:cNvSpPr>
          <p:nvPr>
            <p:ph type="dt" sz="half" idx="10"/>
          </p:nvPr>
        </p:nvSpPr>
        <p:spPr/>
        <p:txBody>
          <a:bodyPr/>
          <a:lstStyle/>
          <a:p>
            <a:fld id="{96A7772C-5AFB-B44B-9253-93B04979BFB7}" type="datetime1">
              <a:rPr lang="en-GB" smtClean="0"/>
              <a:t>15/05/2026</a:t>
            </a:fld>
            <a:endParaRPr lang="en-US"/>
          </a:p>
        </p:txBody>
      </p:sp>
      <p:sp>
        <p:nvSpPr>
          <p:cNvPr id="5" name="Footer Placeholder 4">
            <a:extLst>
              <a:ext uri="{FF2B5EF4-FFF2-40B4-BE49-F238E27FC236}">
                <a16:creationId xmlns:a16="http://schemas.microsoft.com/office/drawing/2014/main" id="{D298D6C0-B24E-AC59-9E47-5355976D3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8D88E-93CF-5BED-44B0-D32283FB9F3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1309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9582-AA59-35CC-240A-25AB3B4141A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4510286-09A6-16B3-C58D-2BD497797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6FB359-7406-7EB8-1CDA-75FDAF70B6E6}"/>
              </a:ext>
            </a:extLst>
          </p:cNvPr>
          <p:cNvSpPr>
            <a:spLocks noGrp="1"/>
          </p:cNvSpPr>
          <p:nvPr>
            <p:ph type="dt" sz="half" idx="10"/>
          </p:nvPr>
        </p:nvSpPr>
        <p:spPr/>
        <p:txBody>
          <a:bodyPr/>
          <a:lstStyle/>
          <a:p>
            <a:fld id="{636D7007-A8F7-474A-9C6B-412664D77228}" type="datetime1">
              <a:rPr lang="en-GB" smtClean="0"/>
              <a:t>15/05/2026</a:t>
            </a:fld>
            <a:endParaRPr lang="en-US"/>
          </a:p>
        </p:txBody>
      </p:sp>
      <p:sp>
        <p:nvSpPr>
          <p:cNvPr id="5" name="Footer Placeholder 4">
            <a:extLst>
              <a:ext uri="{FF2B5EF4-FFF2-40B4-BE49-F238E27FC236}">
                <a16:creationId xmlns:a16="http://schemas.microsoft.com/office/drawing/2014/main" id="{2D7FB90F-9C2F-C37A-0177-01665A3E0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910D5-A919-584B-9B99-8E6DF98F4B63}"/>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76334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C451-3D9E-6C8A-4C72-81052AD1A86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97F9DA-CE38-6468-43CD-769D4347E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54DBDE7-4088-DD09-BB83-CA020978399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3090C47-9D07-D157-F19D-7F729E7F9797}"/>
              </a:ext>
            </a:extLst>
          </p:cNvPr>
          <p:cNvSpPr>
            <a:spLocks noGrp="1"/>
          </p:cNvSpPr>
          <p:nvPr>
            <p:ph type="dt" sz="half" idx="10"/>
          </p:nvPr>
        </p:nvSpPr>
        <p:spPr/>
        <p:txBody>
          <a:bodyPr/>
          <a:lstStyle/>
          <a:p>
            <a:fld id="{D997D706-3473-904B-ABA6-48F7D4A5891A}" type="datetime1">
              <a:rPr lang="en-GB" smtClean="0"/>
              <a:t>15/05/2026</a:t>
            </a:fld>
            <a:endParaRPr lang="en-US"/>
          </a:p>
        </p:txBody>
      </p:sp>
      <p:sp>
        <p:nvSpPr>
          <p:cNvPr id="6" name="Footer Placeholder 5">
            <a:extLst>
              <a:ext uri="{FF2B5EF4-FFF2-40B4-BE49-F238E27FC236}">
                <a16:creationId xmlns:a16="http://schemas.microsoft.com/office/drawing/2014/main" id="{26D7AD3B-FFA0-D4F1-3AE5-9F35AFEC9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2777-A4B8-4B6A-18D5-3E1180686D17}"/>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74004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4F8E-61A9-0B63-5015-F12BF1891FB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1643203-5BAF-83BC-A010-0F21E25CB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336F2AA-3E09-33F4-5A44-C6FA624A42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0CB564-2888-779B-8B5E-D25DA58BB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FA4068-1A1C-BF72-7418-B47D033962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45A5BE-396E-D51A-D879-92255D4CA68F}"/>
              </a:ext>
            </a:extLst>
          </p:cNvPr>
          <p:cNvSpPr>
            <a:spLocks noGrp="1"/>
          </p:cNvSpPr>
          <p:nvPr>
            <p:ph type="dt" sz="half" idx="10"/>
          </p:nvPr>
        </p:nvSpPr>
        <p:spPr/>
        <p:txBody>
          <a:bodyPr/>
          <a:lstStyle/>
          <a:p>
            <a:fld id="{3EAE18A5-2E37-C641-AEC7-AEFD174F071E}" type="datetime1">
              <a:rPr lang="en-GB" smtClean="0"/>
              <a:t>15/05/2026</a:t>
            </a:fld>
            <a:endParaRPr lang="en-US"/>
          </a:p>
        </p:txBody>
      </p:sp>
      <p:sp>
        <p:nvSpPr>
          <p:cNvPr id="8" name="Footer Placeholder 7">
            <a:extLst>
              <a:ext uri="{FF2B5EF4-FFF2-40B4-BE49-F238E27FC236}">
                <a16:creationId xmlns:a16="http://schemas.microsoft.com/office/drawing/2014/main" id="{440BC7EE-475D-A09A-7F1D-6F0D069462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3A2B67-2875-63EA-77CB-F2CDB4AB3294}"/>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5961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F2D58-8C3C-8E6B-969D-0C1A84DAC70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788CFC2-B91F-87F0-88BA-EBB1DAB7A467}"/>
              </a:ext>
            </a:extLst>
          </p:cNvPr>
          <p:cNvSpPr>
            <a:spLocks noGrp="1"/>
          </p:cNvSpPr>
          <p:nvPr>
            <p:ph type="dt" sz="half" idx="10"/>
          </p:nvPr>
        </p:nvSpPr>
        <p:spPr/>
        <p:txBody>
          <a:bodyPr/>
          <a:lstStyle/>
          <a:p>
            <a:fld id="{252521F9-E7F6-6445-834D-91C9FD0D6513}" type="datetime1">
              <a:rPr lang="en-GB" smtClean="0"/>
              <a:t>15/05/2026</a:t>
            </a:fld>
            <a:endParaRPr lang="en-US"/>
          </a:p>
        </p:txBody>
      </p:sp>
      <p:sp>
        <p:nvSpPr>
          <p:cNvPr id="4" name="Footer Placeholder 3">
            <a:extLst>
              <a:ext uri="{FF2B5EF4-FFF2-40B4-BE49-F238E27FC236}">
                <a16:creationId xmlns:a16="http://schemas.microsoft.com/office/drawing/2014/main" id="{89C0DA33-C667-AEB7-ECD0-C08AE90000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FBCD69-8E31-331C-7F85-2B7A39E36385}"/>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50546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04A21D-D90C-0DD6-A3A8-23A0A0AFEF0C}"/>
              </a:ext>
            </a:extLst>
          </p:cNvPr>
          <p:cNvSpPr>
            <a:spLocks noGrp="1"/>
          </p:cNvSpPr>
          <p:nvPr>
            <p:ph type="dt" sz="half" idx="10"/>
          </p:nvPr>
        </p:nvSpPr>
        <p:spPr/>
        <p:txBody>
          <a:bodyPr/>
          <a:lstStyle/>
          <a:p>
            <a:fld id="{26AA86FA-1568-4640-82BC-4A6134B3658F}" type="datetime1">
              <a:rPr lang="en-GB" smtClean="0"/>
              <a:t>15/05/2026</a:t>
            </a:fld>
            <a:endParaRPr lang="en-US"/>
          </a:p>
        </p:txBody>
      </p:sp>
      <p:sp>
        <p:nvSpPr>
          <p:cNvPr id="3" name="Footer Placeholder 2">
            <a:extLst>
              <a:ext uri="{FF2B5EF4-FFF2-40B4-BE49-F238E27FC236}">
                <a16:creationId xmlns:a16="http://schemas.microsoft.com/office/drawing/2014/main" id="{9AB20CFF-0411-4818-1E3E-55F5855897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6A0984-B45F-990F-04B5-7FC79E27F22A}"/>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85640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6C1-46AC-9321-CBC9-969841534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8E20A8E-96CD-94EB-2EE8-C5EAC2F09A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8721F4A-3F8D-89E6-F8D1-3B11B308C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884923-9941-2080-C1D4-B56D8C8C641B}"/>
              </a:ext>
            </a:extLst>
          </p:cNvPr>
          <p:cNvSpPr>
            <a:spLocks noGrp="1"/>
          </p:cNvSpPr>
          <p:nvPr>
            <p:ph type="dt" sz="half" idx="10"/>
          </p:nvPr>
        </p:nvSpPr>
        <p:spPr/>
        <p:txBody>
          <a:bodyPr/>
          <a:lstStyle/>
          <a:p>
            <a:fld id="{D18402DB-96E9-8A4E-AFB1-FD9BF76F97C2}" type="datetime1">
              <a:rPr lang="en-GB" smtClean="0"/>
              <a:t>15/05/2026</a:t>
            </a:fld>
            <a:endParaRPr lang="en-US"/>
          </a:p>
        </p:txBody>
      </p:sp>
      <p:sp>
        <p:nvSpPr>
          <p:cNvPr id="6" name="Footer Placeholder 5">
            <a:extLst>
              <a:ext uri="{FF2B5EF4-FFF2-40B4-BE49-F238E27FC236}">
                <a16:creationId xmlns:a16="http://schemas.microsoft.com/office/drawing/2014/main" id="{28EC320E-5CBD-2D92-5513-7E58A77B7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CF7B8-FE95-3E11-E33D-21DD763C97F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0048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707-2461-5F0B-4862-A6E8FFB2D2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4AE1EF-81B3-B5AB-8BC3-D659AF6717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52947C-8E36-DA7C-D8C6-6CAF5E6BD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78D66B-EA62-94F7-C5E5-72976A5A8350}"/>
              </a:ext>
            </a:extLst>
          </p:cNvPr>
          <p:cNvSpPr>
            <a:spLocks noGrp="1"/>
          </p:cNvSpPr>
          <p:nvPr>
            <p:ph type="dt" sz="half" idx="10"/>
          </p:nvPr>
        </p:nvSpPr>
        <p:spPr/>
        <p:txBody>
          <a:bodyPr/>
          <a:lstStyle/>
          <a:p>
            <a:fld id="{7595D29C-7204-4446-9CC3-3EB82F014050}" type="datetime1">
              <a:rPr lang="en-GB" smtClean="0"/>
              <a:t>15/05/2026</a:t>
            </a:fld>
            <a:endParaRPr lang="en-US"/>
          </a:p>
        </p:txBody>
      </p:sp>
      <p:sp>
        <p:nvSpPr>
          <p:cNvPr id="6" name="Footer Placeholder 5">
            <a:extLst>
              <a:ext uri="{FF2B5EF4-FFF2-40B4-BE49-F238E27FC236}">
                <a16:creationId xmlns:a16="http://schemas.microsoft.com/office/drawing/2014/main" id="{163F05E4-7C0C-98B1-D7BB-BA58338DE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9A59B-CE71-B249-7115-0DCCA978F2B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6522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13B9-5C7B-F76B-A763-ACAF81E0D2E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BD58B-5689-E944-4A4D-EB242DF21A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A02DB0-0F8B-29F5-C919-BA73543432E9}"/>
              </a:ext>
            </a:extLst>
          </p:cNvPr>
          <p:cNvSpPr>
            <a:spLocks noGrp="1"/>
          </p:cNvSpPr>
          <p:nvPr>
            <p:ph type="dt" sz="half" idx="10"/>
          </p:nvPr>
        </p:nvSpPr>
        <p:spPr/>
        <p:txBody>
          <a:bodyPr/>
          <a:lstStyle/>
          <a:p>
            <a:fld id="{283E4778-46C5-B040-BD01-302E59FAE81D}" type="datetime1">
              <a:rPr lang="en-GB" smtClean="0"/>
              <a:t>15/05/2026</a:t>
            </a:fld>
            <a:endParaRPr lang="en-US"/>
          </a:p>
        </p:txBody>
      </p:sp>
      <p:sp>
        <p:nvSpPr>
          <p:cNvPr id="5" name="Footer Placeholder 4">
            <a:extLst>
              <a:ext uri="{FF2B5EF4-FFF2-40B4-BE49-F238E27FC236}">
                <a16:creationId xmlns:a16="http://schemas.microsoft.com/office/drawing/2014/main" id="{35D64E9A-4DAA-AE77-D43D-15E8B982F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8E69D-8B77-4C3F-33FF-3136D61C7FEC}"/>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233048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0472F-1431-9C26-8049-8EE2F3BB750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A8B948-2CA6-41DD-2EAC-8579937BA3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78DF51-3962-6CAC-FCF2-811847C8055A}"/>
              </a:ext>
            </a:extLst>
          </p:cNvPr>
          <p:cNvSpPr>
            <a:spLocks noGrp="1"/>
          </p:cNvSpPr>
          <p:nvPr>
            <p:ph type="dt" sz="half" idx="10"/>
          </p:nvPr>
        </p:nvSpPr>
        <p:spPr/>
        <p:txBody>
          <a:bodyPr/>
          <a:lstStyle/>
          <a:p>
            <a:fld id="{1620A29E-DA7A-9140-A206-A522464EF347}" type="datetime1">
              <a:rPr lang="en-GB" smtClean="0"/>
              <a:t>15/05/2026</a:t>
            </a:fld>
            <a:endParaRPr lang="en-US"/>
          </a:p>
        </p:txBody>
      </p:sp>
      <p:sp>
        <p:nvSpPr>
          <p:cNvPr id="5" name="Footer Placeholder 4">
            <a:extLst>
              <a:ext uri="{FF2B5EF4-FFF2-40B4-BE49-F238E27FC236}">
                <a16:creationId xmlns:a16="http://schemas.microsoft.com/office/drawing/2014/main" id="{7527FBB5-B170-03C3-0F1A-BD7F0A12C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8ECD5-3E88-8E7E-F2AC-217B098E6780}"/>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1402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AF7C4-6D22-3B3E-10E6-F0EE83A7F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E1B2CF2-3D3F-D8E8-5EDE-2CDA0B81A1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6AB269-83DE-DEB5-9AF2-FFDFA4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F6AC3-7738-674B-AE63-C0E4B8C7C58C}" type="datetime1">
              <a:rPr lang="en-GB" smtClean="0"/>
              <a:t>15/05/2026</a:t>
            </a:fld>
            <a:endParaRPr lang="en-US"/>
          </a:p>
        </p:txBody>
      </p:sp>
      <p:sp>
        <p:nvSpPr>
          <p:cNvPr id="5" name="Footer Placeholder 4">
            <a:extLst>
              <a:ext uri="{FF2B5EF4-FFF2-40B4-BE49-F238E27FC236}">
                <a16:creationId xmlns:a16="http://schemas.microsoft.com/office/drawing/2014/main" id="{40A20488-3F4C-43DA-1572-AEF5BAF96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D62CDF-AF98-9193-9212-93BC323AD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37460-2256-5246-AF28-CADD598097C5}" type="slidenum">
              <a:rPr lang="en-US" smtClean="0"/>
              <a:t>‹#›</a:t>
            </a:fld>
            <a:endParaRPr lang="en-US"/>
          </a:p>
        </p:txBody>
      </p:sp>
    </p:spTree>
    <p:extLst>
      <p:ext uri="{BB962C8B-B14F-4D97-AF65-F5344CB8AC3E}">
        <p14:creationId xmlns:p14="http://schemas.microsoft.com/office/powerpoint/2010/main" val="9021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8" Type="http://schemas.openxmlformats.org/officeDocument/2006/relationships/hyperlink" Target="https://www.autisticslt.com/nd-affirmingslt" TargetMode="External"/><Relationship Id="rId3" Type="http://schemas.openxmlformats.org/officeDocument/2006/relationships/image" Target="../media/image1.png"/><Relationship Id="rId7" Type="http://schemas.openxmlformats.org/officeDocument/2006/relationships/hyperlink" Target="https://www.stephstwogirls.co.uk/2016/12/strategies-for-pda-pathological-demand.html" TargetMode="External"/><Relationship Id="rId12"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researchgate.net/publication/329936107_Me_and_Monotropism_A_unified_theory_of_autism" TargetMode="External"/><Relationship Id="rId11" Type="http://schemas.openxmlformats.org/officeDocument/2006/relationships/hyperlink" Target="https://www.pdasociety.org.uk/wp-content/uploads/2025/06/PDA-for-Educators-updated.pdf" TargetMode="External"/><Relationship Id="rId5" Type="http://schemas.openxmlformats.org/officeDocument/2006/relationships/hyperlink" Target="https://www.autism.org.uk/advice-and-guidance/topics/behaviour/demand-avoidance#The%20history%20of%20and%20debate%20about%20the%20PDA%20label" TargetMode="External"/><Relationship Id="rId10" Type="http://schemas.openxmlformats.org/officeDocument/2006/relationships/hyperlink" Target="https://www.pdasociety.org.uk/" TargetMode="External"/><Relationship Id="rId4" Type="http://schemas.openxmlformats.org/officeDocument/2006/relationships/image" Target="../media/image2.jpg"/><Relationship Id="rId9" Type="http://schemas.openxmlformats.org/officeDocument/2006/relationships/hyperlink" Target="http://www.sallycatpda.co.uk/2022/11/internalised-pd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642CA8-AF52-DB25-23AF-63E0D87BDB76}"/>
              </a:ext>
            </a:extLst>
          </p:cNvPr>
          <p:cNvSpPr/>
          <p:nvPr/>
        </p:nvSpPr>
        <p:spPr>
          <a:xfrm>
            <a:off x="-73571" y="1277172"/>
            <a:ext cx="12265571" cy="5580828"/>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2"/>
          <a:stretch>
            <a:fillRect/>
          </a:stretch>
        </p:blipFill>
        <p:spPr>
          <a:xfrm>
            <a:off x="178646" y="144868"/>
            <a:ext cx="2171015" cy="1115128"/>
          </a:xfrm>
          <a:prstGeom prst="rect">
            <a:avLst/>
          </a:prstGeom>
        </p:spPr>
      </p:pic>
      <p:pic>
        <p:nvPicPr>
          <p:cNvPr id="25" name="Picture 24">
            <a:extLst>
              <a:ext uri="{FF2B5EF4-FFF2-40B4-BE49-F238E27FC236}">
                <a16:creationId xmlns:a16="http://schemas.microsoft.com/office/drawing/2014/main" id="{DFA87B8E-6C48-B766-CF7B-46DFEE8F228C}"/>
              </a:ext>
            </a:extLst>
          </p:cNvPr>
          <p:cNvPicPr>
            <a:picLocks noChangeAspect="1"/>
          </p:cNvPicPr>
          <p:nvPr/>
        </p:nvPicPr>
        <p:blipFill>
          <a:blip r:embed="rId3"/>
          <a:stretch>
            <a:fillRect/>
          </a:stretch>
        </p:blipFill>
        <p:spPr>
          <a:xfrm>
            <a:off x="10674350" y="425953"/>
            <a:ext cx="1151890" cy="505167"/>
          </a:xfrm>
          <a:prstGeom prst="rect">
            <a:avLst/>
          </a:prstGeom>
        </p:spPr>
      </p:pic>
      <p:sp>
        <p:nvSpPr>
          <p:cNvPr id="30" name="Title 1">
            <a:extLst>
              <a:ext uri="{FF2B5EF4-FFF2-40B4-BE49-F238E27FC236}">
                <a16:creationId xmlns:a16="http://schemas.microsoft.com/office/drawing/2014/main" id="{0EBAD402-EB48-EC8E-BE91-A60AB35F0149}"/>
              </a:ext>
            </a:extLst>
          </p:cNvPr>
          <p:cNvSpPr txBox="1">
            <a:spLocks/>
          </p:cNvSpPr>
          <p:nvPr/>
        </p:nvSpPr>
        <p:spPr>
          <a:xfrm>
            <a:off x="1524000" y="2974533"/>
            <a:ext cx="9144000" cy="908934"/>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7600" b="1" dirty="0">
                <a:solidFill>
                  <a:schemeClr val="bg1"/>
                </a:solidFill>
                <a:latin typeface="Arial" panose="020B0604020202020204" pitchFamily="34" charset="0"/>
                <a:cs typeface="Arial" panose="020B0604020202020204" pitchFamily="34" charset="0"/>
              </a:rPr>
              <a:t>Understanding and Supporting Demand Avoidance in Autistic Young People</a:t>
            </a:r>
            <a:endParaRPr lang="en-US" sz="4800" b="1" dirty="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3E34EAA-497B-305E-EFCC-B3BA02BAA847}"/>
              </a:ext>
            </a:extLst>
          </p:cNvPr>
          <p:cNvSpPr txBox="1"/>
          <p:nvPr/>
        </p:nvSpPr>
        <p:spPr>
          <a:xfrm>
            <a:off x="375331" y="6113902"/>
            <a:ext cx="3677920" cy="553998"/>
          </a:xfrm>
          <a:prstGeom prst="rect">
            <a:avLst/>
          </a:prstGeom>
          <a:noFill/>
        </p:spPr>
        <p:txBody>
          <a:bodyPr wrap="square" rtlCol="0">
            <a:spAutoFit/>
          </a:bodyPr>
          <a:lstStyle/>
          <a:p>
            <a:r>
              <a:rPr lang="en-GB" sz="1100" b="1" dirty="0" err="1">
                <a:solidFill>
                  <a:schemeClr val="bg1"/>
                </a:solidFill>
                <a:effectLst/>
                <a:latin typeface="Arial" panose="020B0604020202020204" pitchFamily="34" charset="0"/>
                <a:cs typeface="Arial" panose="020B0604020202020204" pitchFamily="34" charset="0"/>
              </a:rPr>
              <a:t>childrenandfamilyhealthdevon.nhs.uk</a:t>
            </a:r>
            <a:endParaRPr lang="en-GB" sz="1100" b="1" dirty="0">
              <a:solidFill>
                <a:schemeClr val="bg1"/>
              </a:solidFill>
              <a:effectLst/>
              <a:latin typeface="Arial" panose="020B0604020202020204" pitchFamily="34" charset="0"/>
              <a:cs typeface="Arial" panose="020B0604020202020204" pitchFamily="34" charset="0"/>
            </a:endParaRPr>
          </a:p>
          <a:p>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13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64CCA-D171-960F-521A-F69F4639E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A00BE-37DC-E363-F00D-64DA98A7AC55}"/>
              </a:ext>
            </a:extLst>
          </p:cNvPr>
          <p:cNvSpPr>
            <a:spLocks noGrp="1"/>
          </p:cNvSpPr>
          <p:nvPr>
            <p:ph type="ctrTitle"/>
          </p:nvPr>
        </p:nvSpPr>
        <p:spPr>
          <a:xfrm>
            <a:off x="259368" y="871530"/>
            <a:ext cx="9405840" cy="682679"/>
          </a:xfrm>
        </p:spPr>
        <p:txBody>
          <a:bodyPr>
            <a:normAutofit fontScale="90000"/>
          </a:bodyPr>
          <a:lstStyle/>
          <a:p>
            <a:pPr algn="l"/>
            <a:r>
              <a:rPr lang="en-GB" sz="3600" b="1" dirty="0">
                <a:latin typeface="Arial" panose="020B0604020202020204" pitchFamily="34" charset="0"/>
                <a:ea typeface="Calibri Light"/>
                <a:cs typeface="Arial" panose="020B0604020202020204" pitchFamily="34" charset="0"/>
              </a:rPr>
              <a:t>What is demand avoidance? </a:t>
            </a:r>
            <a:br>
              <a:rPr lang="en-GB" sz="3600" b="1" dirty="0">
                <a:latin typeface="Arial" panose="020B0604020202020204" pitchFamily="34" charset="0"/>
                <a:ea typeface="Calibri Light"/>
                <a:cs typeface="Arial" panose="020B0604020202020204" pitchFamily="34" charset="0"/>
              </a:rPr>
            </a:br>
            <a:r>
              <a:rPr lang="en-GB" sz="3600" b="1" dirty="0">
                <a:latin typeface="Arial" panose="020B0604020202020204" pitchFamily="34" charset="0"/>
                <a:ea typeface="Calibri Light"/>
                <a:cs typeface="Arial" panose="020B0604020202020204" pitchFamily="34" charset="0"/>
              </a:rPr>
              <a:t>Anxiety-driven response to everyday demands</a:t>
            </a:r>
          </a:p>
        </p:txBody>
      </p:sp>
      <p:sp>
        <p:nvSpPr>
          <p:cNvPr id="3" name="Subtitle 2">
            <a:extLst>
              <a:ext uri="{FF2B5EF4-FFF2-40B4-BE49-F238E27FC236}">
                <a16:creationId xmlns:a16="http://schemas.microsoft.com/office/drawing/2014/main" id="{6E443BBA-E336-0D50-8A6D-223B89351EDA}"/>
              </a:ext>
            </a:extLst>
          </p:cNvPr>
          <p:cNvSpPr>
            <a:spLocks noGrp="1"/>
          </p:cNvSpPr>
          <p:nvPr>
            <p:ph type="subTitle" idx="1"/>
          </p:nvPr>
        </p:nvSpPr>
        <p:spPr>
          <a:xfrm>
            <a:off x="259367" y="1717786"/>
            <a:ext cx="6269023" cy="2790656"/>
          </a:xfrm>
        </p:spPr>
        <p:txBody>
          <a:bodyPr>
            <a:normAutofit fontScale="85000" lnSpcReduction="20000"/>
          </a:bodyPr>
          <a:lstStyle/>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The core characteristics most commonly cited are:</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resisting and avoiding the ‘ordinary demands of life’</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using social strategies as forms of resistance – for example, distraction, giving excuses</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Can look like refusal, distraction, negotiation, withdrawal</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Not deliberate defiance, but a coping strategy</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Can also include avoidance of own (internal) demands, sometimes to a significant degree. </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Can seem confusing or illogical e.g. avoidance of favourite activities</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Sometimes described as a Pathological Demand Avoidance (PDA) profile</a:t>
            </a: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0A11073-5B89-1F6F-F43A-530595E4CBF1}"/>
              </a:ext>
            </a:extLst>
          </p:cNvPr>
          <p:cNvPicPr>
            <a:picLocks noChangeAspect="1"/>
          </p:cNvPicPr>
          <p:nvPr/>
        </p:nvPicPr>
        <p:blipFill>
          <a:blip r:embed="rId3"/>
          <a:srcRect/>
          <a:stretch/>
        </p:blipFill>
        <p:spPr>
          <a:xfrm>
            <a:off x="259368" y="5504604"/>
            <a:ext cx="1959603" cy="1006538"/>
          </a:xfrm>
          <a:prstGeom prst="rect">
            <a:avLst/>
          </a:prstGeom>
        </p:spPr>
      </p:pic>
      <p:pic>
        <p:nvPicPr>
          <p:cNvPr id="10" name="Picture 9" descr="A group of people sitting in chairs&#10;&#10;AI-generated content may be incorrect.">
            <a:extLst>
              <a:ext uri="{FF2B5EF4-FFF2-40B4-BE49-F238E27FC236}">
                <a16:creationId xmlns:a16="http://schemas.microsoft.com/office/drawing/2014/main" id="{63139A63-16EA-72B3-8E1F-523A35538FAB}"/>
              </a:ext>
            </a:extLst>
          </p:cNvPr>
          <p:cNvPicPr>
            <a:picLocks noChangeAspect="1"/>
          </p:cNvPicPr>
          <p:nvPr/>
        </p:nvPicPr>
        <p:blipFill>
          <a:blip r:embed="rId4"/>
          <a:stretch>
            <a:fillRect/>
          </a:stretch>
        </p:blipFill>
        <p:spPr>
          <a:xfrm>
            <a:off x="7266834" y="3498765"/>
            <a:ext cx="4467921" cy="2923757"/>
          </a:xfrm>
          <a:prstGeom prst="rect">
            <a:avLst/>
          </a:prstGeom>
        </p:spPr>
      </p:pic>
      <p:pic>
        <p:nvPicPr>
          <p:cNvPr id="4" name="Picture 3">
            <a:extLst>
              <a:ext uri="{FF2B5EF4-FFF2-40B4-BE49-F238E27FC236}">
                <a16:creationId xmlns:a16="http://schemas.microsoft.com/office/drawing/2014/main" id="{BE492BCA-4ACF-DD25-770D-14095E75BA4F}"/>
              </a:ext>
            </a:extLst>
          </p:cNvPr>
          <p:cNvPicPr>
            <a:picLocks noChangeAspect="1"/>
          </p:cNvPicPr>
          <p:nvPr/>
        </p:nvPicPr>
        <p:blipFill>
          <a:blip r:embed="rId5"/>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CBC97F67-0E6F-81F6-E706-752DFB0DDB50}"/>
              </a:ext>
            </a:extLst>
          </p:cNvPr>
          <p:cNvPicPr>
            <a:picLocks noChangeAspect="1"/>
          </p:cNvPicPr>
          <p:nvPr/>
        </p:nvPicPr>
        <p:blipFill>
          <a:blip r:embed="rId5"/>
          <a:stretch>
            <a:fillRect/>
          </a:stretch>
        </p:blipFill>
        <p:spPr>
          <a:xfrm>
            <a:off x="10674350" y="425953"/>
            <a:ext cx="1151890" cy="505167"/>
          </a:xfrm>
          <a:prstGeom prst="rect">
            <a:avLst/>
          </a:prstGeom>
        </p:spPr>
      </p:pic>
    </p:spTree>
    <p:extLst>
      <p:ext uri="{BB962C8B-B14F-4D97-AF65-F5344CB8AC3E}">
        <p14:creationId xmlns:p14="http://schemas.microsoft.com/office/powerpoint/2010/main" val="309663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8167C-5944-2B98-4E28-5A87010A82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573E0-19BD-FCE0-6AB0-C9CB87401F48}"/>
              </a:ext>
            </a:extLst>
          </p:cNvPr>
          <p:cNvSpPr>
            <a:spLocks noGrp="1"/>
          </p:cNvSpPr>
          <p:nvPr>
            <p:ph type="ctrTitle"/>
          </p:nvPr>
        </p:nvSpPr>
        <p:spPr>
          <a:xfrm>
            <a:off x="259368" y="871530"/>
            <a:ext cx="8244552" cy="682679"/>
          </a:xfrm>
        </p:spPr>
        <p:txBody>
          <a:bodyPr>
            <a:normAutofit/>
          </a:bodyPr>
          <a:lstStyle/>
          <a:p>
            <a:pPr algn="l"/>
            <a:r>
              <a:rPr lang="en-GB" sz="3600" b="1" dirty="0">
                <a:solidFill>
                  <a:srgbClr val="000000"/>
                </a:solidFill>
                <a:latin typeface="Arial"/>
                <a:cs typeface="Arial"/>
              </a:rPr>
              <a:t>Features of demand avoidance</a:t>
            </a:r>
            <a:endParaRPr lang="en-US" sz="3600" dirty="0">
              <a:ea typeface="Calibri" panose="020F0502020204030204"/>
              <a:cs typeface="Calibri" panose="020F0502020204030204"/>
            </a:endParaRPr>
          </a:p>
        </p:txBody>
      </p:sp>
      <p:sp>
        <p:nvSpPr>
          <p:cNvPr id="3" name="Subtitle 2">
            <a:extLst>
              <a:ext uri="{FF2B5EF4-FFF2-40B4-BE49-F238E27FC236}">
                <a16:creationId xmlns:a16="http://schemas.microsoft.com/office/drawing/2014/main" id="{8F1FC0B7-E5E0-1074-5D7A-0021F2CB1023}"/>
              </a:ext>
            </a:extLst>
          </p:cNvPr>
          <p:cNvSpPr>
            <a:spLocks noGrp="1"/>
          </p:cNvSpPr>
          <p:nvPr>
            <p:ph type="subTitle" idx="1"/>
          </p:nvPr>
        </p:nvSpPr>
        <p:spPr>
          <a:xfrm>
            <a:off x="259367" y="1717786"/>
            <a:ext cx="10704289" cy="2790656"/>
          </a:xfrm>
        </p:spPr>
        <p:txBody>
          <a:bodyPr>
            <a:normAutofit fontScale="25000" lnSpcReduction="20000"/>
          </a:bodyPr>
          <a:lstStyle/>
          <a:p>
            <a:pPr marL="1143000" indent="-1143000" algn="l">
              <a:buFont typeface="Arial" panose="020B0604020202020204" pitchFamily="34" charset="0"/>
              <a:buChar char="•"/>
            </a:pPr>
            <a:r>
              <a:rPr lang="en-GB" sz="6400" dirty="0">
                <a:solidFill>
                  <a:srgbClr val="000000"/>
                </a:solidFill>
                <a:latin typeface="Arial"/>
                <a:cs typeface="Arial"/>
              </a:rPr>
              <a:t>resisting and avoiding the ‘ordinary’ demands of life</a:t>
            </a:r>
          </a:p>
          <a:p>
            <a:pPr marL="1143000" indent="-1143000" algn="l">
              <a:buFont typeface="Arial" panose="020B0604020202020204" pitchFamily="34" charset="0"/>
              <a:buChar char="•"/>
            </a:pPr>
            <a:r>
              <a:rPr lang="en-GB" sz="6400" dirty="0">
                <a:solidFill>
                  <a:srgbClr val="000000"/>
                </a:solidFill>
                <a:latin typeface="Arial"/>
                <a:cs typeface="Arial"/>
              </a:rPr>
              <a:t>using social strategies as part of the avoidance</a:t>
            </a:r>
          </a:p>
          <a:p>
            <a:pPr marL="1143000" indent="-1143000" algn="l">
              <a:buFont typeface="Arial" panose="020B0604020202020204" pitchFamily="34" charset="0"/>
              <a:buChar char="•"/>
            </a:pPr>
            <a:r>
              <a:rPr lang="en-GB" sz="6400" dirty="0">
                <a:solidFill>
                  <a:srgbClr val="000000"/>
                </a:solidFill>
                <a:latin typeface="Arial"/>
                <a:cs typeface="Arial"/>
              </a:rPr>
              <a:t>appearing ‘socially able’</a:t>
            </a:r>
          </a:p>
          <a:p>
            <a:pPr marL="1143000" indent="-1143000" algn="l">
              <a:buFont typeface="Arial" panose="020B0604020202020204" pitchFamily="34" charset="0"/>
              <a:buChar char="•"/>
            </a:pPr>
            <a:r>
              <a:rPr lang="en-GB" sz="6400" dirty="0">
                <a:solidFill>
                  <a:srgbClr val="000000"/>
                </a:solidFill>
                <a:latin typeface="Arial"/>
                <a:cs typeface="Arial"/>
              </a:rPr>
              <a:t>experiencing intense emotions and mood swings</a:t>
            </a:r>
          </a:p>
          <a:p>
            <a:pPr marL="1143000" indent="-1143000" algn="l">
              <a:buFont typeface="Arial" panose="020B0604020202020204" pitchFamily="34" charset="0"/>
              <a:buChar char="•"/>
            </a:pPr>
            <a:r>
              <a:rPr lang="en-GB" sz="6400" dirty="0">
                <a:solidFill>
                  <a:srgbClr val="000000"/>
                </a:solidFill>
                <a:latin typeface="Arial"/>
                <a:cs typeface="Arial"/>
              </a:rPr>
              <a:t>appearing comfortable in role play, pretence and fantasy</a:t>
            </a:r>
          </a:p>
          <a:p>
            <a:pPr marL="1143000" indent="-1143000" algn="l">
              <a:buFont typeface="Arial" panose="020B0604020202020204" pitchFamily="34" charset="0"/>
              <a:buChar char="•"/>
            </a:pPr>
            <a:r>
              <a:rPr lang="en-GB" sz="6400" dirty="0">
                <a:solidFill>
                  <a:srgbClr val="000000"/>
                </a:solidFill>
                <a:latin typeface="Arial"/>
                <a:cs typeface="Arial"/>
              </a:rPr>
              <a:t>intense focus, often on other people (real or fictional)</a:t>
            </a:r>
          </a:p>
          <a:p>
            <a:pPr marL="1143000" indent="-1143000" algn="l">
              <a:buFont typeface="Arial" panose="020B0604020202020204" pitchFamily="34" charset="0"/>
              <a:buChar char="•"/>
            </a:pPr>
            <a:r>
              <a:rPr lang="en-GB" sz="6400" dirty="0">
                <a:solidFill>
                  <a:srgbClr val="000000"/>
                </a:solidFill>
                <a:latin typeface="Arial"/>
                <a:cs typeface="Arial"/>
              </a:rPr>
              <a:t>a need for autonomy, often driven by anxiety or an automatic ‘threat’ response</a:t>
            </a:r>
          </a:p>
          <a:p>
            <a:pPr marL="1143000" indent="-1143000" algn="l">
              <a:buFont typeface="Arial" panose="020B0604020202020204" pitchFamily="34" charset="0"/>
              <a:buChar char="•"/>
            </a:pPr>
            <a:r>
              <a:rPr lang="en-GB" sz="6400" dirty="0">
                <a:solidFill>
                  <a:srgbClr val="000000"/>
                </a:solidFill>
                <a:latin typeface="Arial"/>
                <a:cs typeface="Arial"/>
              </a:rPr>
              <a:t>the conventional approaches used in support, parenting or teaching, e.g. reward charts, stickers, house points, are ineffective</a:t>
            </a:r>
          </a:p>
          <a:p>
            <a:pPr algn="l"/>
            <a:r>
              <a:rPr lang="en-GB" sz="1600" dirty="0">
                <a:latin typeface="Arial" panose="020B0604020202020204" pitchFamily="34" charset="0"/>
                <a:cs typeface="Arial" panose="020B0604020202020204" pitchFamily="34" charset="0"/>
              </a:rPr>
              <a:t> </a:t>
            </a: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0380278-56DA-F9B1-99AD-ACD180D3BAD0}"/>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8EC35959-A8D8-2FD8-3127-FEBBE7367CE4}"/>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602BDB57-21EE-961B-13B9-5194769E3153}"/>
              </a:ext>
            </a:extLst>
          </p:cNvPr>
          <p:cNvPicPr>
            <a:picLocks noChangeAspect="1"/>
          </p:cNvPicPr>
          <p:nvPr/>
        </p:nvPicPr>
        <p:blipFill>
          <a:blip r:embed="rId4"/>
          <a:stretch>
            <a:fillRect/>
          </a:stretch>
        </p:blipFill>
        <p:spPr>
          <a:xfrm>
            <a:off x="10674350" y="425953"/>
            <a:ext cx="1151890" cy="505167"/>
          </a:xfrm>
          <a:prstGeom prst="rect">
            <a:avLst/>
          </a:prstGeom>
        </p:spPr>
      </p:pic>
      <p:pic>
        <p:nvPicPr>
          <p:cNvPr id="8" name="Picture 7">
            <a:extLst>
              <a:ext uri="{FF2B5EF4-FFF2-40B4-BE49-F238E27FC236}">
                <a16:creationId xmlns:a16="http://schemas.microsoft.com/office/drawing/2014/main" id="{DE7B236F-2855-46BA-D9A6-9C23AA384F2A}"/>
              </a:ext>
            </a:extLst>
          </p:cNvPr>
          <p:cNvPicPr>
            <a:picLocks noChangeAspect="1"/>
          </p:cNvPicPr>
          <p:nvPr/>
        </p:nvPicPr>
        <p:blipFill>
          <a:blip r:embed="rId5"/>
          <a:stretch>
            <a:fillRect/>
          </a:stretch>
        </p:blipFill>
        <p:spPr>
          <a:xfrm>
            <a:off x="8669961" y="4359991"/>
            <a:ext cx="3156279" cy="2062531"/>
          </a:xfrm>
          <a:prstGeom prst="rect">
            <a:avLst/>
          </a:prstGeom>
        </p:spPr>
      </p:pic>
    </p:spTree>
    <p:extLst>
      <p:ext uri="{BB962C8B-B14F-4D97-AF65-F5344CB8AC3E}">
        <p14:creationId xmlns:p14="http://schemas.microsoft.com/office/powerpoint/2010/main" val="1437339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ACBFA-A09C-6C13-0854-A17F670D20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199FD66-17F8-81BD-74A7-C2CCD260B591}"/>
              </a:ext>
            </a:extLst>
          </p:cNvPr>
          <p:cNvSpPr>
            <a:spLocks noGrp="1"/>
          </p:cNvSpPr>
          <p:nvPr>
            <p:ph type="subTitle" idx="1"/>
          </p:nvPr>
        </p:nvSpPr>
        <p:spPr>
          <a:xfrm>
            <a:off x="210627" y="638344"/>
            <a:ext cx="6269023" cy="2790656"/>
          </a:xfrm>
        </p:spPr>
        <p:txBody>
          <a:bodyPr>
            <a:normAutofit fontScale="25000" lnSpcReduction="20000"/>
          </a:bodyPr>
          <a:lstStyle/>
          <a:p>
            <a:pPr algn="l"/>
            <a:r>
              <a:rPr lang="en-GB" sz="8000" b="1" dirty="0">
                <a:latin typeface="Arial" panose="020B0604020202020204" pitchFamily="34" charset="0"/>
                <a:ea typeface="Calibri"/>
                <a:cs typeface="Arial" panose="020B0604020202020204" pitchFamily="34" charset="0"/>
              </a:rPr>
              <a:t>What does anxiety look like?</a:t>
            </a:r>
          </a:p>
          <a:p>
            <a:pPr algn="l"/>
            <a:endParaRPr lang="en-GB" sz="3200" dirty="0">
              <a:latin typeface="Arial" panose="020B0604020202020204" pitchFamily="34" charset="0"/>
              <a:ea typeface="Calibri"/>
              <a:cs typeface="Arial" panose="020B0604020202020204" pitchFamily="34" charset="0"/>
            </a:endParaRP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Reaction to danger:</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Fight (could be physical/verbal)</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Flight (run off/under table)</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Freeze (can’t move/situational mutism/miaow/roar)</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Fawn (masking, low profile Situational Mutism)</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Fantasy (go into fantasy world)</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Fib (panic lying)</a:t>
            </a:r>
          </a:p>
          <a:p>
            <a:pPr marL="457200" indent="-457200" algn="l">
              <a:buFont typeface="Arial" panose="020B0604020202020204" pitchFamily="34" charset="0"/>
              <a:buChar char="•"/>
            </a:pPr>
            <a:r>
              <a:rPr lang="en-GB" sz="6400" dirty="0">
                <a:latin typeface="Arial" panose="020B0604020202020204" pitchFamily="34" charset="0"/>
                <a:ea typeface="Calibri"/>
                <a:cs typeface="Arial" panose="020B0604020202020204" pitchFamily="34" charset="0"/>
              </a:rPr>
              <a:t>Funster (distract with humour)</a:t>
            </a: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1B01FA3-D33F-800C-9BEF-F40BAF65DD9D}"/>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549CCBC4-DE66-D605-13F5-A7C1863F5FC6}"/>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BD749B87-E924-528D-8E66-DF7DDCAA27E4}"/>
              </a:ext>
            </a:extLst>
          </p:cNvPr>
          <p:cNvPicPr>
            <a:picLocks noChangeAspect="1"/>
          </p:cNvPicPr>
          <p:nvPr/>
        </p:nvPicPr>
        <p:blipFill>
          <a:blip r:embed="rId4"/>
          <a:stretch>
            <a:fillRect/>
          </a:stretch>
        </p:blipFill>
        <p:spPr>
          <a:xfrm>
            <a:off x="10674350" y="425953"/>
            <a:ext cx="1151890" cy="505167"/>
          </a:xfrm>
          <a:prstGeom prst="rect">
            <a:avLst/>
          </a:prstGeom>
        </p:spPr>
      </p:pic>
      <p:pic>
        <p:nvPicPr>
          <p:cNvPr id="2" name="Content Placeholder 3">
            <a:extLst>
              <a:ext uri="{FF2B5EF4-FFF2-40B4-BE49-F238E27FC236}">
                <a16:creationId xmlns:a16="http://schemas.microsoft.com/office/drawing/2014/main" id="{EAEB8976-5166-1DB3-B904-3179C5860F92}"/>
              </a:ext>
            </a:extLst>
          </p:cNvPr>
          <p:cNvPicPr>
            <a:picLocks noChangeAspect="1"/>
          </p:cNvPicPr>
          <p:nvPr/>
        </p:nvPicPr>
        <p:blipFill>
          <a:blip r:embed="rId5"/>
          <a:stretch>
            <a:fillRect/>
          </a:stretch>
        </p:blipFill>
        <p:spPr>
          <a:xfrm>
            <a:off x="6390739" y="1101397"/>
            <a:ext cx="4599241" cy="5330650"/>
          </a:xfrm>
          <a:prstGeom prst="rect">
            <a:avLst/>
          </a:prstGeom>
        </p:spPr>
      </p:pic>
    </p:spTree>
    <p:extLst>
      <p:ext uri="{BB962C8B-B14F-4D97-AF65-F5344CB8AC3E}">
        <p14:creationId xmlns:p14="http://schemas.microsoft.com/office/powerpoint/2010/main" val="187903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F643F-F041-32B6-2761-679BDD587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9C5FC-154A-7270-B553-AE4708C2C51E}"/>
              </a:ext>
            </a:extLst>
          </p:cNvPr>
          <p:cNvSpPr>
            <a:spLocks noGrp="1"/>
          </p:cNvSpPr>
          <p:nvPr>
            <p:ph type="ctrTitle"/>
          </p:nvPr>
        </p:nvSpPr>
        <p:spPr>
          <a:xfrm>
            <a:off x="70646" y="94138"/>
            <a:ext cx="10603704" cy="682679"/>
          </a:xfrm>
        </p:spPr>
        <p:txBody>
          <a:bodyPr>
            <a:normAutofit fontScale="90000"/>
          </a:bodyPr>
          <a:lstStyle/>
          <a:p>
            <a:pPr algn="l"/>
            <a:r>
              <a:rPr lang="en-GB" sz="3600" b="1" dirty="0">
                <a:latin typeface="Arial" panose="020B0604020202020204" pitchFamily="34" charset="0"/>
                <a:cs typeface="Arial" panose="020B0604020202020204" pitchFamily="34" charset="0"/>
              </a:rPr>
              <a:t>Language and Communication in Demand Avoidance</a:t>
            </a:r>
          </a:p>
        </p:txBody>
      </p:sp>
      <p:pic>
        <p:nvPicPr>
          <p:cNvPr id="6" name="Picture 5">
            <a:extLst>
              <a:ext uri="{FF2B5EF4-FFF2-40B4-BE49-F238E27FC236}">
                <a16:creationId xmlns:a16="http://schemas.microsoft.com/office/drawing/2014/main" id="{06ECCFB0-E38E-D532-91F5-A03B59D7170A}"/>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D92A2229-513C-1C6C-9650-41A003276CAC}"/>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D47FE457-BB77-10B5-D9FF-67CD193F77F1}"/>
              </a:ext>
            </a:extLst>
          </p:cNvPr>
          <p:cNvPicPr>
            <a:picLocks noChangeAspect="1"/>
          </p:cNvPicPr>
          <p:nvPr/>
        </p:nvPicPr>
        <p:blipFill>
          <a:blip r:embed="rId4"/>
          <a:stretch>
            <a:fillRect/>
          </a:stretch>
        </p:blipFill>
        <p:spPr>
          <a:xfrm>
            <a:off x="10674350" y="425953"/>
            <a:ext cx="1151890" cy="505167"/>
          </a:xfrm>
          <a:prstGeom prst="rect">
            <a:avLst/>
          </a:prstGeom>
        </p:spPr>
      </p:pic>
      <p:graphicFrame>
        <p:nvGraphicFramePr>
          <p:cNvPr id="10" name="Content Placeholder 8">
            <a:extLst>
              <a:ext uri="{FF2B5EF4-FFF2-40B4-BE49-F238E27FC236}">
                <a16:creationId xmlns:a16="http://schemas.microsoft.com/office/drawing/2014/main" id="{95285C54-4F56-E119-F5E6-C8F9314CDD53}"/>
              </a:ext>
            </a:extLst>
          </p:cNvPr>
          <p:cNvGraphicFramePr>
            <a:graphicFrameLocks/>
          </p:cNvGraphicFramePr>
          <p:nvPr>
            <p:extLst>
              <p:ext uri="{D42A27DB-BD31-4B8C-83A1-F6EECF244321}">
                <p14:modId xmlns:p14="http://schemas.microsoft.com/office/powerpoint/2010/main" val="1871007021"/>
              </p:ext>
            </p:extLst>
          </p:nvPr>
        </p:nvGraphicFramePr>
        <p:xfrm>
          <a:off x="3197899" y="1057988"/>
          <a:ext cx="5796201" cy="5389146"/>
        </p:xfrm>
        <a:graphic>
          <a:graphicData uri="http://schemas.openxmlformats.org/drawingml/2006/table">
            <a:tbl>
              <a:tblPr firstRow="1" firstCol="1" bandRow="1"/>
              <a:tblGrid>
                <a:gridCol w="2905747">
                  <a:extLst>
                    <a:ext uri="{9D8B030D-6E8A-4147-A177-3AD203B41FA5}">
                      <a16:colId xmlns:a16="http://schemas.microsoft.com/office/drawing/2014/main" val="1958080849"/>
                    </a:ext>
                  </a:extLst>
                </a:gridCol>
                <a:gridCol w="2890454">
                  <a:extLst>
                    <a:ext uri="{9D8B030D-6E8A-4147-A177-3AD203B41FA5}">
                      <a16:colId xmlns:a16="http://schemas.microsoft.com/office/drawing/2014/main" val="211565950"/>
                    </a:ext>
                  </a:extLst>
                </a:gridCol>
              </a:tblGrid>
              <a:tr h="368663">
                <a:tc>
                  <a:txBody>
                    <a:bodyPr/>
                    <a:lstStyle/>
                    <a:p>
                      <a:pPr>
                        <a:lnSpc>
                          <a:spcPct val="107000"/>
                        </a:lnSpc>
                        <a:spcAft>
                          <a:spcPts val="0"/>
                        </a:spcAft>
                      </a:pPr>
                      <a:r>
                        <a:rPr lang="en-GB" sz="1700" b="1">
                          <a:effectLst/>
                          <a:latin typeface="Calibri" panose="020F0502020204030204" pitchFamily="34" charset="0"/>
                          <a:ea typeface="Calibri" panose="020F0502020204030204" pitchFamily="34" charset="0"/>
                          <a:cs typeface="Times New Roman" panose="02020603050405020304" pitchFamily="18" charset="0"/>
                        </a:rPr>
                        <a:t>Strengths</a:t>
                      </a:r>
                      <a:endParaRPr lang="en-GB" sz="1700">
                        <a:effectLst/>
                        <a:latin typeface="Calibri" panose="020F0502020204030204" pitchFamily="34" charset="0"/>
                        <a:ea typeface="Calibri" panose="020F0502020204030204" pitchFamily="34" charset="0"/>
                        <a:cs typeface="Times New Roman" panose="02020603050405020304" pitchFamily="18" charset="0"/>
                      </a:endParaRP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b="1" dirty="0">
                          <a:effectLst/>
                          <a:latin typeface="Calibri" panose="020F0502020204030204" pitchFamily="34" charset="0"/>
                          <a:ea typeface="Calibri" panose="020F0502020204030204" pitchFamily="34" charset="0"/>
                          <a:cs typeface="Times New Roman" panose="02020603050405020304" pitchFamily="18" charset="0"/>
                        </a:rPr>
                        <a:t>Needs</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065192"/>
                  </a:ext>
                </a:extLst>
              </a:tr>
              <a:tr h="368663">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Very sociable</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Surface sociability</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9373076"/>
                  </a:ext>
                </a:extLst>
              </a:tr>
              <a:tr h="489594">
                <a:tc>
                  <a:txBody>
                    <a:bodyPr/>
                    <a:lstStyle/>
                    <a:p>
                      <a:pPr>
                        <a:lnSpc>
                          <a:spcPct val="107000"/>
                        </a:lnSpc>
                        <a:spcAft>
                          <a:spcPts val="0"/>
                        </a:spcAf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Extensive vocabulary</a:t>
                      </a:r>
                    </a:p>
                    <a:p>
                      <a:pPr>
                        <a:lnSpc>
                          <a:spcPct val="107000"/>
                        </a:lnSpc>
                        <a:spcAft>
                          <a:spcPts val="0"/>
                        </a:spcAf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en-GB" sz="1700" dirty="0">
                          <a:effectLst/>
                          <a:latin typeface="Calibri" panose="020F0502020204030204" pitchFamily="34" charset="0"/>
                          <a:ea typeface="Calibri" panose="020F0502020204030204" pitchFamily="34" charset="0"/>
                          <a:cs typeface="Times New Roman" panose="02020603050405020304" pitchFamily="18" charset="0"/>
                        </a:rPr>
                        <a:t>Leads listener to over-rate language ability </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2763819"/>
                  </a:ext>
                </a:extLst>
              </a:tr>
              <a:tr h="762411">
                <a:tc>
                  <a:txBody>
                    <a:bodyPr/>
                    <a:lstStyle/>
                    <a:p>
                      <a:pPr>
                        <a:lnSpc>
                          <a:spcPct val="107000"/>
                        </a:lnSpc>
                        <a:spcAft>
                          <a:spcPts val="0"/>
                        </a:spcAf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Creative/playful with language</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700" dirty="0">
                          <a:effectLst/>
                          <a:latin typeface="Calibri" panose="020F0502020204030204" pitchFamily="34" charset="0"/>
                          <a:ea typeface="Calibri" panose="020F0502020204030204" pitchFamily="34" charset="0"/>
                          <a:cs typeface="Times New Roman" panose="02020603050405020304" pitchFamily="18" charset="0"/>
                        </a:rPr>
                        <a:t>Word finding issues or lack of understanding</a:t>
                      </a:r>
                    </a:p>
                    <a:p>
                      <a:endParaRPr lang="en-GB" sz="1700" dirty="0"/>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06486"/>
                  </a:ext>
                </a:extLst>
              </a:tr>
              <a:tr h="699008">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Can mask really well including weaker receptive skills</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Can have weaker receptive skills</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506239"/>
                  </a:ext>
                </a:extLst>
              </a:tr>
              <a:tr h="699008">
                <a:tc>
                  <a:txBody>
                    <a:bodyPr/>
                    <a:lstStyle/>
                    <a:p>
                      <a:pPr>
                        <a:lnSpc>
                          <a:spcPct val="107000"/>
                        </a:lnSpc>
                        <a:spcAft>
                          <a:spcPts val="0"/>
                        </a:spcAft>
                      </a:pPr>
                      <a:r>
                        <a:rPr lang="en-GB" sz="1700">
                          <a:effectLst/>
                          <a:latin typeface="Calibri" panose="020F0502020204030204" pitchFamily="34" charset="0"/>
                          <a:ea typeface="Calibri" panose="020F0502020204030204" pitchFamily="34" charset="0"/>
                          <a:cs typeface="Times New Roman" panose="02020603050405020304" pitchFamily="18" charset="0"/>
                        </a:rPr>
                        <a:t>Wants to be the same as everyone else, not stand out</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Resists help/support</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746937"/>
                  </a:ext>
                </a:extLst>
              </a:tr>
              <a:tr h="699008">
                <a:tc>
                  <a:txBody>
                    <a:bodyPr/>
                    <a:lstStyle/>
                    <a:p>
                      <a:pPr>
                        <a:lnSpc>
                          <a:spcPct val="107000"/>
                        </a:lnSpc>
                        <a:spcAft>
                          <a:spcPts val="0"/>
                        </a:spcAft>
                      </a:pPr>
                      <a:r>
                        <a:rPr lang="en-GB" sz="1700">
                          <a:effectLst/>
                          <a:latin typeface="Calibri" panose="020F0502020204030204" pitchFamily="34" charset="0"/>
                          <a:ea typeface="Calibri" panose="020F0502020204030204" pitchFamily="34" charset="0"/>
                          <a:cs typeface="Times New Roman" panose="02020603050405020304" pitchFamily="18" charset="0"/>
                        </a:rPr>
                        <a:t>Competitive/do their best</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a:effectLst/>
                          <a:latin typeface="Calibri" panose="020F0502020204030204" pitchFamily="34" charset="0"/>
                          <a:ea typeface="Calibri" panose="020F0502020204030204" pitchFamily="34" charset="0"/>
                          <a:cs typeface="Times New Roman" panose="02020603050405020304" pitchFamily="18" charset="0"/>
                        </a:rPr>
                        <a:t>Standardised scores over-rate everyday performance</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8482674"/>
                  </a:ext>
                </a:extLst>
              </a:tr>
              <a:tr h="699008">
                <a:tc>
                  <a:txBody>
                    <a:bodyPr/>
                    <a:lstStyle/>
                    <a:p>
                      <a:pPr>
                        <a:lnSpc>
                          <a:spcPct val="107000"/>
                        </a:lnSpc>
                        <a:spcAft>
                          <a:spcPts val="0"/>
                        </a:spcAft>
                      </a:pPr>
                      <a:r>
                        <a:rPr lang="en-GB" sz="1700">
                          <a:effectLst/>
                          <a:latin typeface="Calibri" panose="020F0502020204030204" pitchFamily="34" charset="0"/>
                          <a:ea typeface="Calibri" panose="020F0502020204030204" pitchFamily="34" charset="0"/>
                          <a:cs typeface="Times New Roman" panose="02020603050405020304" pitchFamily="18" charset="0"/>
                        </a:rPr>
                        <a:t>Love the sound of language eg alliteration</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Not always appropriate!</a:t>
                      </a:r>
                    </a:p>
                  </a:txBody>
                  <a:tcPr marL="61938" marR="61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643906"/>
                  </a:ext>
                </a:extLst>
              </a:tr>
            </a:tbl>
          </a:graphicData>
        </a:graphic>
      </p:graphicFrame>
    </p:spTree>
    <p:extLst>
      <p:ext uri="{BB962C8B-B14F-4D97-AF65-F5344CB8AC3E}">
        <p14:creationId xmlns:p14="http://schemas.microsoft.com/office/powerpoint/2010/main" val="180729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B307A-A9F2-75C6-3D05-66B0F2540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CD4E9-267E-E1ED-31A7-71840833063C}"/>
              </a:ext>
            </a:extLst>
          </p:cNvPr>
          <p:cNvSpPr>
            <a:spLocks noGrp="1"/>
          </p:cNvSpPr>
          <p:nvPr>
            <p:ph type="ctrTitle"/>
          </p:nvPr>
        </p:nvSpPr>
        <p:spPr>
          <a:xfrm>
            <a:off x="122208" y="94138"/>
            <a:ext cx="8820624" cy="682679"/>
          </a:xfrm>
        </p:spPr>
        <p:txBody>
          <a:bodyPr>
            <a:normAutofit/>
          </a:bodyPr>
          <a:lstStyle/>
          <a:p>
            <a:pPr algn="l"/>
            <a:r>
              <a:rPr lang="en-GB" sz="3600" b="1" dirty="0">
                <a:latin typeface="Arial" panose="020B0604020202020204" pitchFamily="34" charset="0"/>
                <a:cs typeface="Arial" panose="020B0604020202020204" pitchFamily="34" charset="0"/>
              </a:rPr>
              <a:t>Common Misunderstandings</a:t>
            </a:r>
          </a:p>
        </p:txBody>
      </p:sp>
      <p:sp>
        <p:nvSpPr>
          <p:cNvPr id="3" name="Subtitle 2">
            <a:extLst>
              <a:ext uri="{FF2B5EF4-FFF2-40B4-BE49-F238E27FC236}">
                <a16:creationId xmlns:a16="http://schemas.microsoft.com/office/drawing/2014/main" id="{6F7782F3-0529-CE17-E1BB-4F4E06683B1B}"/>
              </a:ext>
            </a:extLst>
          </p:cNvPr>
          <p:cNvSpPr>
            <a:spLocks noGrp="1"/>
          </p:cNvSpPr>
          <p:nvPr>
            <p:ph type="subTitle" idx="1"/>
          </p:nvPr>
        </p:nvSpPr>
        <p:spPr>
          <a:xfrm>
            <a:off x="259368" y="940645"/>
            <a:ext cx="6269023" cy="2790656"/>
          </a:xfrm>
        </p:spPr>
        <p:txBody>
          <a:bodyPr>
            <a:normAutofit/>
          </a:bodyPr>
          <a:lstStyle/>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Seen as 'naughty' 'manipulative’ or ’controlling’</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Adults may interpret behaviour as deliberate defiance</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In reality: anxiety-based coping mechanism</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Problems with ‘PDA’ term – </a:t>
            </a:r>
            <a:r>
              <a:rPr lang="en-GB" sz="1600" dirty="0" err="1">
                <a:latin typeface="Arial" panose="020B0604020202020204" pitchFamily="34" charset="0"/>
                <a:cs typeface="Arial" panose="020B0604020202020204" pitchFamily="34" charset="0"/>
              </a:rPr>
              <a:t>pathologising</a:t>
            </a:r>
            <a:r>
              <a:rPr lang="en-GB" sz="1600" dirty="0">
                <a:latin typeface="Arial" panose="020B0604020202020204" pitchFamily="34" charset="0"/>
                <a:cs typeface="Arial" panose="020B0604020202020204" pitchFamily="34" charset="0"/>
              </a:rPr>
              <a:t> understandable anxiety of autistic people in non-enabling environments. </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Alternative or preferred name by some </a:t>
            </a:r>
            <a:r>
              <a:rPr lang="en-GB" sz="1600" dirty="0" err="1">
                <a:latin typeface="Arial" panose="020B0604020202020204" pitchFamily="34" charset="0"/>
                <a:cs typeface="Arial" panose="020B0604020202020204" pitchFamily="34" charset="0"/>
              </a:rPr>
              <a:t>PDAers</a:t>
            </a:r>
            <a:r>
              <a:rPr lang="en-GB" sz="1600" dirty="0">
                <a:latin typeface="Arial" panose="020B0604020202020204" pitchFamily="34" charset="0"/>
                <a:cs typeface="Arial" panose="020B0604020202020204" pitchFamily="34" charset="0"/>
              </a:rPr>
              <a:t> – Persistent Drive for Autonomy</a:t>
            </a: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03E4C5E-CA5D-20B0-DFAD-53E9C9785D88}"/>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1DEB4432-0E9A-DA91-138E-733CF1973575}"/>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CAF70F32-5051-356A-5D84-5707F908FDE9}"/>
              </a:ext>
            </a:extLst>
          </p:cNvPr>
          <p:cNvPicPr>
            <a:picLocks noChangeAspect="1"/>
          </p:cNvPicPr>
          <p:nvPr/>
        </p:nvPicPr>
        <p:blipFill>
          <a:blip r:embed="rId4"/>
          <a:stretch>
            <a:fillRect/>
          </a:stretch>
        </p:blipFill>
        <p:spPr>
          <a:xfrm>
            <a:off x="10674350" y="425953"/>
            <a:ext cx="1151890" cy="505167"/>
          </a:xfrm>
          <a:prstGeom prst="rect">
            <a:avLst/>
          </a:prstGeom>
        </p:spPr>
      </p:pic>
      <p:pic>
        <p:nvPicPr>
          <p:cNvPr id="7" name="Picture 6" descr="A cartoon of a person with hands on their face&#10;&#10;AI-generated content may be incorrect.">
            <a:extLst>
              <a:ext uri="{FF2B5EF4-FFF2-40B4-BE49-F238E27FC236}">
                <a16:creationId xmlns:a16="http://schemas.microsoft.com/office/drawing/2014/main" id="{A209BDBB-800F-EB1A-960B-C50A835A65BB}"/>
              </a:ext>
            </a:extLst>
          </p:cNvPr>
          <p:cNvPicPr>
            <a:picLocks noChangeAspect="1"/>
          </p:cNvPicPr>
          <p:nvPr/>
        </p:nvPicPr>
        <p:blipFill>
          <a:blip r:embed="rId5"/>
          <a:stretch>
            <a:fillRect/>
          </a:stretch>
        </p:blipFill>
        <p:spPr>
          <a:xfrm>
            <a:off x="2901951" y="4202545"/>
            <a:ext cx="5486400" cy="1522475"/>
          </a:xfrm>
          <a:prstGeom prst="rect">
            <a:avLst/>
          </a:prstGeom>
        </p:spPr>
      </p:pic>
    </p:spTree>
    <p:extLst>
      <p:ext uri="{BB962C8B-B14F-4D97-AF65-F5344CB8AC3E}">
        <p14:creationId xmlns:p14="http://schemas.microsoft.com/office/powerpoint/2010/main" val="2636945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A95E9-CCFE-A176-F6E3-CD816D8CE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7096B-144A-230B-9C5A-B53866927BFB}"/>
              </a:ext>
            </a:extLst>
          </p:cNvPr>
          <p:cNvSpPr>
            <a:spLocks noGrp="1"/>
          </p:cNvSpPr>
          <p:nvPr>
            <p:ph type="ctrTitle"/>
          </p:nvPr>
        </p:nvSpPr>
        <p:spPr>
          <a:xfrm>
            <a:off x="158784" y="380284"/>
            <a:ext cx="9972768" cy="682679"/>
          </a:xfrm>
        </p:spPr>
        <p:txBody>
          <a:bodyPr>
            <a:normAutofit/>
          </a:bodyPr>
          <a:lstStyle/>
          <a:p>
            <a:pPr algn="l"/>
            <a:r>
              <a:rPr lang="en-GB" sz="3600" b="1" dirty="0">
                <a:latin typeface="Arial" panose="020B0604020202020204" pitchFamily="34" charset="0"/>
                <a:cs typeface="Arial" panose="020B0604020202020204" pitchFamily="34" charset="0"/>
              </a:rPr>
              <a:t>What does it feel like for the student?</a:t>
            </a:r>
          </a:p>
        </p:txBody>
      </p:sp>
      <p:pic>
        <p:nvPicPr>
          <p:cNvPr id="6" name="Picture 5">
            <a:extLst>
              <a:ext uri="{FF2B5EF4-FFF2-40B4-BE49-F238E27FC236}">
                <a16:creationId xmlns:a16="http://schemas.microsoft.com/office/drawing/2014/main" id="{EDA17006-F792-9394-4686-A6D98D589166}"/>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81157FBB-FFF6-62DE-8A49-5541BD33917A}"/>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2A33DF30-AE0D-66D3-B41E-F69488277082}"/>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5" name="Speech Bubble: Rectangle with Corners Rounded 14">
            <a:extLst>
              <a:ext uri="{FF2B5EF4-FFF2-40B4-BE49-F238E27FC236}">
                <a16:creationId xmlns:a16="http://schemas.microsoft.com/office/drawing/2014/main" id="{EBE49A94-F3DD-707C-6A80-73B4ED4C7D69}"/>
              </a:ext>
            </a:extLst>
          </p:cNvPr>
          <p:cNvSpPr/>
          <p:nvPr/>
        </p:nvSpPr>
        <p:spPr>
          <a:xfrm>
            <a:off x="3307580" y="1085336"/>
            <a:ext cx="2004429" cy="1994837"/>
          </a:xfrm>
          <a:prstGeom prst="wedgeRoundRectCallou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“Although I’m acting angry what I’m feeling is terror, and afterwards I don’t remember what I’ve done” </a:t>
            </a:r>
          </a:p>
        </p:txBody>
      </p:sp>
      <p:sp>
        <p:nvSpPr>
          <p:cNvPr id="16" name="Speech Bubble: Rectangle with Corners Rounded 15">
            <a:extLst>
              <a:ext uri="{FF2B5EF4-FFF2-40B4-BE49-F238E27FC236}">
                <a16:creationId xmlns:a16="http://schemas.microsoft.com/office/drawing/2014/main" id="{B5F18992-00EB-E107-CD62-240409A43FE4}"/>
              </a:ext>
            </a:extLst>
          </p:cNvPr>
          <p:cNvSpPr/>
          <p:nvPr/>
        </p:nvSpPr>
        <p:spPr>
          <a:xfrm>
            <a:off x="6600629" y="1501782"/>
            <a:ext cx="2232377" cy="1927218"/>
          </a:xfrm>
          <a:prstGeom prst="wedgeRound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600" dirty="0"/>
              <a:t>“Being at school is hard, and my level of </a:t>
            </a:r>
            <a:r>
              <a:rPr lang="en-GB" sz="1600" dirty="0" err="1"/>
              <a:t>tolderance</a:t>
            </a:r>
            <a:r>
              <a:rPr lang="en-GB" sz="1600" dirty="0"/>
              <a:t> often decreases throughout the day which can escalate until I have meltdowns” </a:t>
            </a:r>
          </a:p>
        </p:txBody>
      </p:sp>
      <p:sp>
        <p:nvSpPr>
          <p:cNvPr id="17" name="Speech Bubble: Rectangle with Corners Rounded 16">
            <a:extLst>
              <a:ext uri="{FF2B5EF4-FFF2-40B4-BE49-F238E27FC236}">
                <a16:creationId xmlns:a16="http://schemas.microsoft.com/office/drawing/2014/main" id="{E9E14F83-3E78-20D8-46EF-F046B6D7D902}"/>
              </a:ext>
            </a:extLst>
          </p:cNvPr>
          <p:cNvSpPr/>
          <p:nvPr/>
        </p:nvSpPr>
        <p:spPr>
          <a:xfrm>
            <a:off x="5228067" y="3186707"/>
            <a:ext cx="1299410" cy="1309036"/>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“It’s like a great big whoosh of No!”</a:t>
            </a:r>
          </a:p>
        </p:txBody>
      </p:sp>
      <p:sp>
        <p:nvSpPr>
          <p:cNvPr id="18" name="Speech Bubble: Rectangle with Corners Rounded 17">
            <a:extLst>
              <a:ext uri="{FF2B5EF4-FFF2-40B4-BE49-F238E27FC236}">
                <a16:creationId xmlns:a16="http://schemas.microsoft.com/office/drawing/2014/main" id="{BDE6D1BA-BBAB-EB63-2616-C45B1404A9E3}"/>
              </a:ext>
            </a:extLst>
          </p:cNvPr>
          <p:cNvSpPr/>
          <p:nvPr/>
        </p:nvSpPr>
        <p:spPr>
          <a:xfrm>
            <a:off x="2642511" y="4602278"/>
            <a:ext cx="2839453" cy="1540042"/>
          </a:xfrm>
          <a:prstGeom prst="wedgeRoundRectCallou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a:t>“When people speak to me in an authoritative way it makes me want to punch them really hard!”</a:t>
            </a:r>
          </a:p>
        </p:txBody>
      </p:sp>
      <p:sp>
        <p:nvSpPr>
          <p:cNvPr id="19" name="Speech Bubble: Rectangle with Corners Rounded 18">
            <a:extLst>
              <a:ext uri="{FF2B5EF4-FFF2-40B4-BE49-F238E27FC236}">
                <a16:creationId xmlns:a16="http://schemas.microsoft.com/office/drawing/2014/main" id="{CF446D0A-5810-A8B1-75AD-CF45797935F9}"/>
              </a:ext>
            </a:extLst>
          </p:cNvPr>
          <p:cNvSpPr/>
          <p:nvPr/>
        </p:nvSpPr>
        <p:spPr>
          <a:xfrm>
            <a:off x="8446162" y="3584011"/>
            <a:ext cx="2376042" cy="2558309"/>
          </a:xfrm>
          <a:prstGeom prst="wedgeRoundRectCallou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1600" dirty="0"/>
              <a:t>“Demands, particularly external ones, cause me great distress, even if I want to participate or do the action, every suggestion always has a knee-jerk ‘NO!’ response.”</a:t>
            </a:r>
          </a:p>
        </p:txBody>
      </p:sp>
    </p:spTree>
    <p:extLst>
      <p:ext uri="{BB962C8B-B14F-4D97-AF65-F5344CB8AC3E}">
        <p14:creationId xmlns:p14="http://schemas.microsoft.com/office/powerpoint/2010/main" val="44293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19273-6A39-230D-6C62-8F88CFEA3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CA2C2-6C8D-4531-BC40-A9A5335BD098}"/>
              </a:ext>
            </a:extLst>
          </p:cNvPr>
          <p:cNvSpPr>
            <a:spLocks noGrp="1"/>
          </p:cNvSpPr>
          <p:nvPr>
            <p:ph type="ctrTitle"/>
          </p:nvPr>
        </p:nvSpPr>
        <p:spPr>
          <a:xfrm>
            <a:off x="131352" y="435478"/>
            <a:ext cx="8820624" cy="682679"/>
          </a:xfrm>
        </p:spPr>
        <p:txBody>
          <a:bodyPr>
            <a:normAutofit fontScale="90000"/>
          </a:bodyPr>
          <a:lstStyle/>
          <a:p>
            <a:pPr algn="l"/>
            <a:r>
              <a:rPr lang="en-GB" sz="3600" b="1" dirty="0">
                <a:latin typeface="Arial" panose="020B0604020202020204" pitchFamily="34" charset="0"/>
                <a:cs typeface="Arial" panose="020B0604020202020204" pitchFamily="34" charset="0"/>
              </a:rPr>
              <a:t>It’s not just about avoiding  school work</a:t>
            </a:r>
          </a:p>
        </p:txBody>
      </p:sp>
      <p:sp>
        <p:nvSpPr>
          <p:cNvPr id="3" name="Subtitle 2">
            <a:extLst>
              <a:ext uri="{FF2B5EF4-FFF2-40B4-BE49-F238E27FC236}">
                <a16:creationId xmlns:a16="http://schemas.microsoft.com/office/drawing/2014/main" id="{155C8433-922D-C711-0CE0-9234B6CB4843}"/>
              </a:ext>
            </a:extLst>
          </p:cNvPr>
          <p:cNvSpPr>
            <a:spLocks noGrp="1"/>
          </p:cNvSpPr>
          <p:nvPr>
            <p:ph type="subTitle" idx="1"/>
          </p:nvPr>
        </p:nvSpPr>
        <p:spPr>
          <a:xfrm>
            <a:off x="259368" y="1644733"/>
            <a:ext cx="8994360" cy="2790656"/>
          </a:xfrm>
        </p:spPr>
        <p:txBody>
          <a:bodyPr>
            <a:normAutofit/>
          </a:bodyPr>
          <a:lstStyle/>
          <a:p>
            <a:pPr algn="l"/>
            <a:r>
              <a:rPr lang="en-GB" sz="1600" dirty="0">
                <a:latin typeface="Arial" panose="020B0604020202020204" pitchFamily="34" charset="0"/>
                <a:cs typeface="Arial" panose="020B0604020202020204" pitchFamily="34" charset="0"/>
              </a:rPr>
              <a:t>“</a:t>
            </a:r>
            <a:r>
              <a:rPr lang="en-GB" sz="1600" dirty="0" err="1">
                <a:latin typeface="Arial" panose="020B0604020202020204" pitchFamily="34" charset="0"/>
                <a:cs typeface="Arial" panose="020B0604020202020204" pitchFamily="34" charset="0"/>
              </a:rPr>
              <a:t>PDAers</a:t>
            </a:r>
            <a:r>
              <a:rPr lang="en-GB" sz="1600" dirty="0">
                <a:latin typeface="Arial" panose="020B0604020202020204" pitchFamily="34" charset="0"/>
                <a:cs typeface="Arial" panose="020B0604020202020204" pitchFamily="34" charset="0"/>
              </a:rPr>
              <a:t> will sometimes go to extreme lengths to avoid everyday demands. They may be unable to agree to go and do their favourite activity even if they would actually really enjoy it, if a multitude of other demands have been placed on them that day and they no longer feel in control.</a:t>
            </a:r>
          </a:p>
          <a:p>
            <a:pPr algn="l"/>
            <a:r>
              <a:rPr lang="en-GB" sz="1600" dirty="0">
                <a:latin typeface="Arial" panose="020B0604020202020204" pitchFamily="34" charset="0"/>
                <a:cs typeface="Arial" panose="020B0604020202020204" pitchFamily="34" charset="0"/>
              </a:rPr>
              <a:t>– Steph Curtis, What is PDA?</a:t>
            </a: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D2C7F91-1B26-5213-61A2-71970335698B}"/>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55B91E20-46CE-9558-3D17-CCD886126BA4}"/>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C9C58CB5-A846-7A6F-23FB-C1D5F4B34FCF}"/>
              </a:ext>
            </a:extLst>
          </p:cNvPr>
          <p:cNvPicPr>
            <a:picLocks noChangeAspect="1"/>
          </p:cNvPicPr>
          <p:nvPr/>
        </p:nvPicPr>
        <p:blipFill>
          <a:blip r:embed="rId4"/>
          <a:stretch>
            <a:fillRect/>
          </a:stretch>
        </p:blipFill>
        <p:spPr>
          <a:xfrm>
            <a:off x="10674350" y="425953"/>
            <a:ext cx="1151890" cy="505167"/>
          </a:xfrm>
          <a:prstGeom prst="rect">
            <a:avLst/>
          </a:prstGeom>
        </p:spPr>
      </p:pic>
      <p:pic>
        <p:nvPicPr>
          <p:cNvPr id="9" name="Picture 8">
            <a:extLst>
              <a:ext uri="{FF2B5EF4-FFF2-40B4-BE49-F238E27FC236}">
                <a16:creationId xmlns:a16="http://schemas.microsoft.com/office/drawing/2014/main" id="{EA863114-EDE1-B3CD-F5D7-DB85A57C9A72}"/>
              </a:ext>
            </a:extLst>
          </p:cNvPr>
          <p:cNvPicPr>
            <a:picLocks noChangeAspect="1"/>
          </p:cNvPicPr>
          <p:nvPr/>
        </p:nvPicPr>
        <p:blipFill>
          <a:blip r:embed="rId5"/>
          <a:stretch>
            <a:fillRect/>
          </a:stretch>
        </p:blipFill>
        <p:spPr>
          <a:xfrm>
            <a:off x="7662106" y="3720485"/>
            <a:ext cx="4270526" cy="2790657"/>
          </a:xfrm>
          <a:prstGeom prst="rect">
            <a:avLst/>
          </a:prstGeom>
        </p:spPr>
      </p:pic>
    </p:spTree>
    <p:extLst>
      <p:ext uri="{BB962C8B-B14F-4D97-AF65-F5344CB8AC3E}">
        <p14:creationId xmlns:p14="http://schemas.microsoft.com/office/powerpoint/2010/main" val="2475664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61165-71D7-B13F-F01E-64B710FC1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B90020-C10D-D14A-622C-81FA60C55F82}"/>
              </a:ext>
            </a:extLst>
          </p:cNvPr>
          <p:cNvSpPr>
            <a:spLocks noGrp="1"/>
          </p:cNvSpPr>
          <p:nvPr>
            <p:ph type="ctrTitle"/>
          </p:nvPr>
        </p:nvSpPr>
        <p:spPr>
          <a:xfrm>
            <a:off x="131352" y="435478"/>
            <a:ext cx="8820624" cy="682679"/>
          </a:xfrm>
        </p:spPr>
        <p:txBody>
          <a:bodyPr>
            <a:normAutofit/>
          </a:bodyPr>
          <a:lstStyle/>
          <a:p>
            <a:pPr algn="l"/>
            <a:r>
              <a:rPr lang="en-GB" sz="3600" b="1" dirty="0">
                <a:latin typeface="Arial" panose="020B0604020202020204" pitchFamily="34" charset="0"/>
                <a:cs typeface="Arial" panose="020B0604020202020204" pitchFamily="34" charset="0"/>
              </a:rPr>
              <a:t>Different types of demands</a:t>
            </a:r>
          </a:p>
        </p:txBody>
      </p:sp>
      <p:sp>
        <p:nvSpPr>
          <p:cNvPr id="3" name="Subtitle 2">
            <a:extLst>
              <a:ext uri="{FF2B5EF4-FFF2-40B4-BE49-F238E27FC236}">
                <a16:creationId xmlns:a16="http://schemas.microsoft.com/office/drawing/2014/main" id="{B3EA0069-3B01-7F79-2B97-1170D3DCAAB1}"/>
              </a:ext>
            </a:extLst>
          </p:cNvPr>
          <p:cNvSpPr>
            <a:spLocks noGrp="1"/>
          </p:cNvSpPr>
          <p:nvPr>
            <p:ph type="subTitle" idx="1"/>
          </p:nvPr>
        </p:nvSpPr>
        <p:spPr>
          <a:xfrm>
            <a:off x="259368" y="1644733"/>
            <a:ext cx="8994360" cy="2790656"/>
          </a:xfrm>
        </p:spPr>
        <p:txBody>
          <a:bodyPr>
            <a:normAutofit/>
          </a:bodyPr>
          <a:lstStyle/>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Direct demand (e.g. ‘brush your teeth’, ‘write a page on WW2 ‘)</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Internal demand (e.g. I need to reply to that message; bodily needs such as needing the toilet or needing sleep)</a:t>
            </a:r>
          </a:p>
          <a:p>
            <a:pPr marL="285750" indent="-285750" algn="l">
              <a:buFont typeface="Arial" panose="020B0604020202020204" pitchFamily="34" charset="0"/>
              <a:buChar char="•"/>
            </a:pPr>
            <a:r>
              <a:rPr lang="en-GB" sz="1600" dirty="0">
                <a:latin typeface="Arial" panose="020B0604020202020204" pitchFamily="34" charset="0"/>
                <a:cs typeface="Arial" panose="020B0604020202020204" pitchFamily="34" charset="0"/>
              </a:rPr>
              <a:t>Indirect or implied demand (a perceived expectation, such as a question; being served and expected to eat food;).</a:t>
            </a: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D80E07F-52B5-A484-9A93-80D31FBE73D2}"/>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5267F837-2206-C376-462D-83F01255587A}"/>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7BE1F28B-63AC-2705-85A1-2D276ADC01CF}"/>
              </a:ext>
            </a:extLst>
          </p:cNvPr>
          <p:cNvPicPr>
            <a:picLocks noChangeAspect="1"/>
          </p:cNvPicPr>
          <p:nvPr/>
        </p:nvPicPr>
        <p:blipFill>
          <a:blip r:embed="rId4"/>
          <a:stretch>
            <a:fillRect/>
          </a:stretch>
        </p:blipFill>
        <p:spPr>
          <a:xfrm>
            <a:off x="10674350" y="425953"/>
            <a:ext cx="1151890" cy="505167"/>
          </a:xfrm>
          <a:prstGeom prst="rect">
            <a:avLst/>
          </a:prstGeom>
        </p:spPr>
      </p:pic>
      <p:pic>
        <p:nvPicPr>
          <p:cNvPr id="8" name="Picture 7">
            <a:extLst>
              <a:ext uri="{FF2B5EF4-FFF2-40B4-BE49-F238E27FC236}">
                <a16:creationId xmlns:a16="http://schemas.microsoft.com/office/drawing/2014/main" id="{643A31A8-3F03-9862-806B-C9F05DF3BA8A}"/>
              </a:ext>
            </a:extLst>
          </p:cNvPr>
          <p:cNvPicPr>
            <a:picLocks noChangeAspect="1"/>
          </p:cNvPicPr>
          <p:nvPr/>
        </p:nvPicPr>
        <p:blipFill>
          <a:blip r:embed="rId5"/>
          <a:stretch>
            <a:fillRect/>
          </a:stretch>
        </p:blipFill>
        <p:spPr>
          <a:xfrm>
            <a:off x="7921475" y="3882944"/>
            <a:ext cx="4270525" cy="2790656"/>
          </a:xfrm>
          <a:prstGeom prst="rect">
            <a:avLst/>
          </a:prstGeom>
        </p:spPr>
      </p:pic>
    </p:spTree>
    <p:extLst>
      <p:ext uri="{BB962C8B-B14F-4D97-AF65-F5344CB8AC3E}">
        <p14:creationId xmlns:p14="http://schemas.microsoft.com/office/powerpoint/2010/main" val="1584648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C540-14A3-4AB9-D6E2-5A3CEC8FE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574EE-8B66-4A9D-0066-EAFFA83642C7}"/>
              </a:ext>
            </a:extLst>
          </p:cNvPr>
          <p:cNvSpPr>
            <a:spLocks noGrp="1"/>
          </p:cNvSpPr>
          <p:nvPr>
            <p:ph type="ctrTitle"/>
          </p:nvPr>
        </p:nvSpPr>
        <p:spPr>
          <a:xfrm>
            <a:off x="131352" y="435478"/>
            <a:ext cx="8820624" cy="682679"/>
          </a:xfrm>
        </p:spPr>
        <p:txBody>
          <a:bodyPr>
            <a:normAutofit/>
          </a:bodyPr>
          <a:lstStyle/>
          <a:p>
            <a:pPr algn="l"/>
            <a:r>
              <a:rPr lang="en-GB" sz="3600" b="1" dirty="0">
                <a:latin typeface="Arial" panose="020B0604020202020204" pitchFamily="34" charset="0"/>
                <a:cs typeface="Arial" panose="020B0604020202020204" pitchFamily="34" charset="0"/>
              </a:rPr>
              <a:t>Debate over PDA </a:t>
            </a:r>
          </a:p>
        </p:txBody>
      </p:sp>
      <p:sp>
        <p:nvSpPr>
          <p:cNvPr id="3" name="Subtitle 2">
            <a:extLst>
              <a:ext uri="{FF2B5EF4-FFF2-40B4-BE49-F238E27FC236}">
                <a16:creationId xmlns:a16="http://schemas.microsoft.com/office/drawing/2014/main" id="{3E8353B6-82EB-AB70-C16D-336FD37D10E4}"/>
              </a:ext>
            </a:extLst>
          </p:cNvPr>
          <p:cNvSpPr>
            <a:spLocks noGrp="1"/>
          </p:cNvSpPr>
          <p:nvPr>
            <p:ph type="subTitle" idx="1"/>
          </p:nvPr>
        </p:nvSpPr>
        <p:spPr>
          <a:xfrm>
            <a:off x="259368" y="1279325"/>
            <a:ext cx="8994360" cy="2790656"/>
          </a:xfrm>
        </p:spPr>
        <p:txBody>
          <a:bodyPr>
            <a:normAutofit fontScale="25000" lnSpcReduction="20000"/>
          </a:bodyPr>
          <a:lstStyle/>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First described by psychologist Elizabeth Newson in 1980s, ‘PDA’ first published use in 2003 research. </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PDA is not a clinical diagnostic category</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No formally recognised assessment process</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Demand avoidance is widely acknowledged as a characteristic reported by and observed in some people…</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…but no research has found strong evidence for the group of traits proposed for PDA. </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Differing views of autistic people about validity and usefulness of PDA as a label. </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Some view label as problematic as it locates the issues within the autistic person rather in pressures created by the environment.</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Demand Avoidance may be a more useful and less stigmatising descriptor. </a:t>
            </a:r>
          </a:p>
          <a:p>
            <a:pPr marL="285750" indent="-285750" algn="l">
              <a:buFont typeface="Arial" panose="020B0604020202020204" pitchFamily="34" charset="0"/>
              <a:buChar char="•"/>
            </a:pPr>
            <a:endParaRPr lang="en-GB" sz="64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GB" sz="6400" dirty="0">
              <a:latin typeface="Arial" panose="020B0604020202020204" pitchFamily="34" charset="0"/>
              <a:cs typeface="Arial" panose="020B0604020202020204" pitchFamily="34" charset="0"/>
            </a:endParaRPr>
          </a:p>
          <a:p>
            <a:pPr algn="l"/>
            <a:r>
              <a:rPr lang="en-GB" sz="6400" b="1" dirty="0">
                <a:latin typeface="Arial" panose="020B0604020202020204" pitchFamily="34" charset="0"/>
                <a:cs typeface="Arial" panose="020B0604020202020204" pitchFamily="34" charset="0"/>
              </a:rPr>
              <a:t>NB: NHS does not offer assessment for/diagnose PDA</a:t>
            </a: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161B1D4-7500-CCA9-BE8C-DD736E806C01}"/>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6ACCB079-EE12-8492-E56A-29CBD06065E7}"/>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D3CCAA2F-DDEA-87E0-46D0-118EF638C25D}"/>
              </a:ext>
            </a:extLst>
          </p:cNvPr>
          <p:cNvPicPr>
            <a:picLocks noChangeAspect="1"/>
          </p:cNvPicPr>
          <p:nvPr/>
        </p:nvPicPr>
        <p:blipFill>
          <a:blip r:embed="rId4"/>
          <a:stretch>
            <a:fillRect/>
          </a:stretch>
        </p:blipFill>
        <p:spPr>
          <a:xfrm>
            <a:off x="10674350" y="425953"/>
            <a:ext cx="1151890" cy="505167"/>
          </a:xfrm>
          <a:prstGeom prst="rect">
            <a:avLst/>
          </a:prstGeom>
        </p:spPr>
      </p:pic>
    </p:spTree>
    <p:extLst>
      <p:ext uri="{BB962C8B-B14F-4D97-AF65-F5344CB8AC3E}">
        <p14:creationId xmlns:p14="http://schemas.microsoft.com/office/powerpoint/2010/main" val="99693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DDCDD-52C7-B103-4C30-50CBFBFFF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2656D-318C-C105-2A5B-20AF41B526BB}"/>
              </a:ext>
            </a:extLst>
          </p:cNvPr>
          <p:cNvSpPr>
            <a:spLocks noGrp="1"/>
          </p:cNvSpPr>
          <p:nvPr>
            <p:ph type="ctrTitle"/>
          </p:nvPr>
        </p:nvSpPr>
        <p:spPr>
          <a:xfrm>
            <a:off x="131352" y="435478"/>
            <a:ext cx="8820624" cy="682679"/>
          </a:xfrm>
        </p:spPr>
        <p:txBody>
          <a:bodyPr>
            <a:normAutofit/>
          </a:bodyPr>
          <a:lstStyle/>
          <a:p>
            <a:pPr algn="l"/>
            <a:r>
              <a:rPr lang="en-GB" sz="3600" b="1" dirty="0">
                <a:latin typeface="Arial" panose="020B0604020202020204" pitchFamily="34" charset="0"/>
                <a:cs typeface="Arial" panose="020B0604020202020204" pitchFamily="34" charset="0"/>
              </a:rPr>
              <a:t>How to Support – Key Principles</a:t>
            </a:r>
          </a:p>
        </p:txBody>
      </p:sp>
      <p:sp>
        <p:nvSpPr>
          <p:cNvPr id="3" name="Subtitle 2">
            <a:extLst>
              <a:ext uri="{FF2B5EF4-FFF2-40B4-BE49-F238E27FC236}">
                <a16:creationId xmlns:a16="http://schemas.microsoft.com/office/drawing/2014/main" id="{E0F2068F-611B-7937-0B06-91B9B6602134}"/>
              </a:ext>
            </a:extLst>
          </p:cNvPr>
          <p:cNvSpPr>
            <a:spLocks noGrp="1"/>
          </p:cNvSpPr>
          <p:nvPr>
            <p:ph type="subTitle" idx="1"/>
          </p:nvPr>
        </p:nvSpPr>
        <p:spPr>
          <a:xfrm>
            <a:off x="259368" y="1279325"/>
            <a:ext cx="8994360" cy="2790656"/>
          </a:xfrm>
        </p:spPr>
        <p:txBody>
          <a:bodyPr>
            <a:normAutofit fontScale="25000" lnSpcReduction="20000"/>
          </a:bodyPr>
          <a:lstStyle/>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Reduce pressure where possible</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Offer choices and sense of autonomy</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Work collaboratively to ease sense of hierarchy </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Be honest </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Build trust and emotional safety</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Adjust your language</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Use creativity, humour and novelty</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Offer indirect praise</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Be prepared to be flexible and think on your feet – find what works and follow it</a:t>
            </a:r>
          </a:p>
          <a:p>
            <a:pPr marL="285750" indent="-285750" algn="l">
              <a:buFont typeface="Arial" panose="020B0604020202020204" pitchFamily="34" charset="0"/>
              <a:buChar char="•"/>
            </a:pPr>
            <a:r>
              <a:rPr lang="en-GB" sz="6400" dirty="0">
                <a:latin typeface="Arial" panose="020B0604020202020204" pitchFamily="34" charset="0"/>
                <a:cs typeface="Arial" panose="020B0604020202020204" pitchFamily="34" charset="0"/>
              </a:rPr>
              <a:t>Expect to change and evolve approach </a:t>
            </a: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endParaRPr lang="en-GB" sz="1600" dirty="0">
              <a:solidFill>
                <a:srgbClr val="00A2BC"/>
              </a:solidFill>
              <a:effectLst/>
              <a:latin typeface="Arial" panose="020B0604020202020204" pitchFamily="34" charset="0"/>
              <a:cs typeface="Arial" panose="020B0604020202020204" pitchFamily="34" charset="0"/>
            </a:endParaRPr>
          </a:p>
          <a:p>
            <a:pPr algn="l"/>
            <a:endParaRPr lang="en-GB" sz="1600" dirty="0">
              <a:solidFill>
                <a:srgbClr val="00A2BC"/>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53629B1-0ED0-368C-5063-3DD3B1B80836}"/>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2E6EDDE7-59B0-1B7C-F1E6-952209F1BF3E}"/>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F2F3B6A9-5795-E923-8AA8-BDAD3D956157}"/>
              </a:ext>
            </a:extLst>
          </p:cNvPr>
          <p:cNvPicPr>
            <a:picLocks noChangeAspect="1"/>
          </p:cNvPicPr>
          <p:nvPr/>
        </p:nvPicPr>
        <p:blipFill>
          <a:blip r:embed="rId4"/>
          <a:stretch>
            <a:fillRect/>
          </a:stretch>
        </p:blipFill>
        <p:spPr>
          <a:xfrm>
            <a:off x="10674350" y="425953"/>
            <a:ext cx="1151890" cy="505167"/>
          </a:xfrm>
          <a:prstGeom prst="rect">
            <a:avLst/>
          </a:prstGeom>
        </p:spPr>
      </p:pic>
    </p:spTree>
    <p:extLst>
      <p:ext uri="{BB962C8B-B14F-4D97-AF65-F5344CB8AC3E}">
        <p14:creationId xmlns:p14="http://schemas.microsoft.com/office/powerpoint/2010/main" val="2540208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9DB46-5358-D668-841E-CE9C45BD49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B71D0-BAF4-A6D1-6E7C-678B08DC760F}"/>
              </a:ext>
            </a:extLst>
          </p:cNvPr>
          <p:cNvSpPr>
            <a:spLocks noGrp="1"/>
          </p:cNvSpPr>
          <p:nvPr>
            <p:ph type="ctrTitle"/>
          </p:nvPr>
        </p:nvSpPr>
        <p:spPr>
          <a:xfrm>
            <a:off x="131352" y="435478"/>
            <a:ext cx="10301952" cy="682679"/>
          </a:xfrm>
        </p:spPr>
        <p:txBody>
          <a:bodyPr>
            <a:normAutofit fontScale="90000"/>
          </a:bodyPr>
          <a:lstStyle/>
          <a:p>
            <a:pPr algn="l"/>
            <a:r>
              <a:rPr lang="en-GB" sz="3600" b="1" dirty="0">
                <a:latin typeface="Arial" panose="020B0604020202020204" pitchFamily="34" charset="0"/>
                <a:cs typeface="Arial" panose="020B0604020202020204" pitchFamily="34" charset="0"/>
              </a:rPr>
              <a:t>Different approaches - supporting the demand avoidant student</a:t>
            </a:r>
          </a:p>
        </p:txBody>
      </p:sp>
      <p:pic>
        <p:nvPicPr>
          <p:cNvPr id="6" name="Picture 5">
            <a:extLst>
              <a:ext uri="{FF2B5EF4-FFF2-40B4-BE49-F238E27FC236}">
                <a16:creationId xmlns:a16="http://schemas.microsoft.com/office/drawing/2014/main" id="{477FACFC-7007-08E7-937E-7F4221102A4F}"/>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20EDD44E-11C1-A132-F63C-D4578A806CDF}"/>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27A9BCAF-4667-D9C9-5243-54552C5F412C}"/>
              </a:ext>
            </a:extLst>
          </p:cNvPr>
          <p:cNvPicPr>
            <a:picLocks noChangeAspect="1"/>
          </p:cNvPicPr>
          <p:nvPr/>
        </p:nvPicPr>
        <p:blipFill>
          <a:blip r:embed="rId4"/>
          <a:stretch>
            <a:fillRect/>
          </a:stretch>
        </p:blipFill>
        <p:spPr>
          <a:xfrm>
            <a:off x="10674350" y="425953"/>
            <a:ext cx="1151890" cy="505167"/>
          </a:xfrm>
          <a:prstGeom prst="rect">
            <a:avLst/>
          </a:prstGeom>
        </p:spPr>
      </p:pic>
      <p:graphicFrame>
        <p:nvGraphicFramePr>
          <p:cNvPr id="9" name="Content Placeholder 4">
            <a:extLst>
              <a:ext uri="{FF2B5EF4-FFF2-40B4-BE49-F238E27FC236}">
                <a16:creationId xmlns:a16="http://schemas.microsoft.com/office/drawing/2014/main" id="{A3815797-E74A-6391-8677-6E6F9BED1199}"/>
              </a:ext>
            </a:extLst>
          </p:cNvPr>
          <p:cNvGraphicFramePr>
            <a:graphicFrameLocks/>
          </p:cNvGraphicFramePr>
          <p:nvPr>
            <p:extLst>
              <p:ext uri="{D42A27DB-BD31-4B8C-83A1-F6EECF244321}">
                <p14:modId xmlns:p14="http://schemas.microsoft.com/office/powerpoint/2010/main" val="1959950376"/>
              </p:ext>
            </p:extLst>
          </p:nvPr>
        </p:nvGraphicFramePr>
        <p:xfrm>
          <a:off x="3840480" y="1478610"/>
          <a:ext cx="5815583" cy="4428412"/>
        </p:xfrm>
        <a:graphic>
          <a:graphicData uri="http://schemas.openxmlformats.org/drawingml/2006/table">
            <a:tbl>
              <a:tblPr firstRow="1" firstCol="1" bandRow="1">
                <a:noFill/>
              </a:tblPr>
              <a:tblGrid>
                <a:gridCol w="1453444">
                  <a:extLst>
                    <a:ext uri="{9D8B030D-6E8A-4147-A177-3AD203B41FA5}">
                      <a16:colId xmlns:a16="http://schemas.microsoft.com/office/drawing/2014/main" val="2621113551"/>
                    </a:ext>
                  </a:extLst>
                </a:gridCol>
                <a:gridCol w="1984927">
                  <a:extLst>
                    <a:ext uri="{9D8B030D-6E8A-4147-A177-3AD203B41FA5}">
                      <a16:colId xmlns:a16="http://schemas.microsoft.com/office/drawing/2014/main" val="3160220302"/>
                    </a:ext>
                  </a:extLst>
                </a:gridCol>
                <a:gridCol w="2377212">
                  <a:extLst>
                    <a:ext uri="{9D8B030D-6E8A-4147-A177-3AD203B41FA5}">
                      <a16:colId xmlns:a16="http://schemas.microsoft.com/office/drawing/2014/main" val="3889775092"/>
                    </a:ext>
                  </a:extLst>
                </a:gridCol>
              </a:tblGrid>
              <a:tr h="401386">
                <a:tc>
                  <a:txBody>
                    <a:bodyPr/>
                    <a:lstStyle/>
                    <a:p>
                      <a:pPr>
                        <a:lnSpc>
                          <a:spcPct val="107000"/>
                        </a:lnSpc>
                        <a:spcAft>
                          <a:spcPts val="0"/>
                        </a:spcAft>
                      </a:pPr>
                      <a:r>
                        <a:rPr lang="en-GB" sz="1500" b="0" cap="none" spc="6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Approach</a:t>
                      </a:r>
                    </a:p>
                  </a:txBody>
                  <a:tcPr marL="48096" marR="48096" marT="85504" marB="0"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0"/>
                        </a:spcAft>
                      </a:pPr>
                      <a:r>
                        <a:rPr lang="en-GB" sz="1500" b="0" cap="none" spc="6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Autism</a:t>
                      </a:r>
                    </a:p>
                  </a:txBody>
                  <a:tcPr marL="48096" marR="48096" marT="85504" marB="0"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0"/>
                        </a:spcAft>
                      </a:pPr>
                      <a:r>
                        <a:rPr lang="en-GB" sz="1500" b="0" cap="none" spc="6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Demand avoidance </a:t>
                      </a:r>
                    </a:p>
                  </a:txBody>
                  <a:tcPr marL="48096" marR="48096" marT="85504" marB="0"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2533767177"/>
                  </a:ext>
                </a:extLst>
              </a:tr>
              <a:tr h="611130">
                <a:tc>
                  <a:txBody>
                    <a:bodyPr/>
                    <a:lstStyle/>
                    <a:p>
                      <a:pPr>
                        <a:lnSpc>
                          <a:spcPct val="107000"/>
                        </a:lnSpc>
                        <a:spcAft>
                          <a:spcPts val="0"/>
                        </a:spcAft>
                      </a:pPr>
                      <a:r>
                        <a:rPr lang="en-GB" sz="13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Visual support</a:t>
                      </a:r>
                    </a:p>
                  </a:txBody>
                  <a:tcPr marL="48096" marR="48096" marT="85504" marB="0">
                    <a:lnL w="12700" cmpd="sng">
                      <a:noFill/>
                      <a:prstDash val="solid"/>
                    </a:lnL>
                    <a:lnR w="12700" cmpd="sng">
                      <a:noFill/>
                      <a:prstDash val="solid"/>
                    </a:lnR>
                    <a:lnT w="38100" cmpd="sng">
                      <a:noFill/>
                    </a:lnT>
                    <a:lnB w="12700" cap="flat" cmpd="sng" algn="ctr">
                      <a:noFill/>
                      <a:prstDash val="solid"/>
                    </a:lnB>
                    <a:no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Literal, precise, fixed</a:t>
                      </a:r>
                    </a:p>
                  </a:txBody>
                  <a:tcPr marL="48096" marR="48096" marT="85504" marB="0">
                    <a:lnL w="12700" cmpd="sng">
                      <a:noFill/>
                      <a:prstDash val="solid"/>
                    </a:lnL>
                    <a:lnR w="12700" cmpd="sng">
                      <a:noFill/>
                      <a:prstDash val="solid"/>
                    </a:lnR>
                    <a:lnT w="38100" cmpd="sng">
                      <a:noFill/>
                    </a:lnT>
                    <a:lnB w="12700" cap="flat" cmpd="sng" algn="ctr">
                      <a:noFill/>
                      <a:prstDash val="solid"/>
                    </a:lnB>
                    <a:no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Flexible, non-directive, choice, collaborative</a:t>
                      </a:r>
                    </a:p>
                  </a:txBody>
                  <a:tcPr marL="48096" marR="48096" marT="85504" marB="0">
                    <a:lnL w="12700" cmpd="sng">
                      <a:no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1518544758"/>
                  </a:ext>
                </a:extLst>
              </a:tr>
              <a:tr h="853974">
                <a:tc>
                  <a:txBody>
                    <a:bodyPr/>
                    <a:lstStyle/>
                    <a:p>
                      <a:pPr>
                        <a:lnSpc>
                          <a:spcPct val="107000"/>
                        </a:lnSpc>
                        <a:spcAft>
                          <a:spcPts val="0"/>
                        </a:spcAft>
                      </a:pPr>
                      <a:r>
                        <a:rPr lang="en-GB" sz="13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Structure</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Consistent</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Balance between predictability, novelty, spontaneity, choice</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733066703"/>
                  </a:ext>
                </a:extLst>
              </a:tr>
              <a:tr h="853974">
                <a:tc>
                  <a:txBody>
                    <a:bodyPr/>
                    <a:lstStyle/>
                    <a:p>
                      <a:pPr>
                        <a:lnSpc>
                          <a:spcPct val="107000"/>
                        </a:lnSpc>
                        <a:spcAft>
                          <a:spcPts val="0"/>
                        </a:spcAft>
                      </a:pPr>
                      <a:r>
                        <a:rPr lang="en-GB" sz="13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Routine</a:t>
                      </a:r>
                    </a:p>
                  </a:txBody>
                  <a:tcPr marL="48096" marR="48096" marT="85504" marB="0">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Predictable</a:t>
                      </a:r>
                    </a:p>
                  </a:txBody>
                  <a:tcPr marL="48096" marR="48096" marT="85504" marB="0">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Flexible routine not NO routine, change, incidental, certainty</a:t>
                      </a:r>
                    </a:p>
                  </a:txBody>
                  <a:tcPr marL="48096" marR="48096" marT="85504" marB="0">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414165300"/>
                  </a:ext>
                </a:extLst>
              </a:tr>
              <a:tr h="611130">
                <a:tc>
                  <a:txBody>
                    <a:bodyPr/>
                    <a:lstStyle/>
                    <a:p>
                      <a:pPr>
                        <a:lnSpc>
                          <a:spcPct val="107000"/>
                        </a:lnSpc>
                        <a:spcAft>
                          <a:spcPts val="0"/>
                        </a:spcAft>
                      </a:pPr>
                      <a:r>
                        <a:rPr lang="en-GB" sz="13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Language </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07000"/>
                        </a:lnSpc>
                        <a:spcAft>
                          <a:spcPts val="0"/>
                        </a:spcAft>
                      </a:pPr>
                      <a:r>
                        <a:rPr lang="en-GB" sz="13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Directive, instructional, concise</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Depersonalise, complex, declarative</a:t>
                      </a:r>
                    </a:p>
                  </a:txBody>
                  <a:tcPr marL="48096" marR="48096" marT="85504"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73010807"/>
                  </a:ext>
                </a:extLst>
              </a:tr>
              <a:tr h="1096818">
                <a:tc>
                  <a:txBody>
                    <a:bodyPr/>
                    <a:lstStyle/>
                    <a:p>
                      <a:pPr>
                        <a:lnSpc>
                          <a:spcPct val="107000"/>
                        </a:lnSpc>
                        <a:spcAft>
                          <a:spcPts val="0"/>
                        </a:spcAft>
                      </a:pPr>
                      <a:r>
                        <a:rPr lang="en-GB" sz="13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Behavioural approach</a:t>
                      </a:r>
                    </a:p>
                  </a:txBody>
                  <a:tcPr marL="48096" marR="48096" marT="85504" marB="0">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First this…then…</a:t>
                      </a:r>
                    </a:p>
                    <a:p>
                      <a:pPr>
                        <a:lnSpc>
                          <a:spcPct val="107000"/>
                        </a:lnSpc>
                        <a:spcAft>
                          <a:spcPts val="0"/>
                        </a:spcAft>
                      </a:pPr>
                      <a:r>
                        <a:rPr lang="en-GB" sz="13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Work towards rewards</a:t>
                      </a:r>
                    </a:p>
                  </a:txBody>
                  <a:tcPr marL="48096" marR="48096" marT="85504" marB="0">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07000"/>
                        </a:lnSpc>
                        <a:spcAft>
                          <a:spcPts val="0"/>
                        </a:spcAft>
                      </a:pPr>
                      <a:r>
                        <a:rPr lang="en-GB" sz="13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Intrinsic reward: activity should be reward in itself </a:t>
                      </a:r>
                    </a:p>
                    <a:p>
                      <a:pPr>
                        <a:lnSpc>
                          <a:spcPct val="107000"/>
                        </a:lnSpc>
                        <a:spcAft>
                          <a:spcPts val="0"/>
                        </a:spcAft>
                      </a:pPr>
                      <a:r>
                        <a:rPr lang="en-GB" sz="13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Immediate, tangible rewards </a:t>
                      </a:r>
                    </a:p>
                  </a:txBody>
                  <a:tcPr marL="48096" marR="48096" marT="85504" marB="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445475212"/>
                  </a:ext>
                </a:extLst>
              </a:tr>
            </a:tbl>
          </a:graphicData>
        </a:graphic>
      </p:graphicFrame>
      <p:sp>
        <p:nvSpPr>
          <p:cNvPr id="10" name="TextBox 9">
            <a:extLst>
              <a:ext uri="{FF2B5EF4-FFF2-40B4-BE49-F238E27FC236}">
                <a16:creationId xmlns:a16="http://schemas.microsoft.com/office/drawing/2014/main" id="{A6368C36-0B67-5083-159B-8812AD8E4F88}"/>
              </a:ext>
            </a:extLst>
          </p:cNvPr>
          <p:cNvSpPr txBox="1"/>
          <p:nvPr/>
        </p:nvSpPr>
        <p:spPr>
          <a:xfrm>
            <a:off x="374904" y="4663440"/>
            <a:ext cx="2487168" cy="923330"/>
          </a:xfrm>
          <a:prstGeom prst="rect">
            <a:avLst/>
          </a:prstGeom>
          <a:noFill/>
        </p:spPr>
        <p:txBody>
          <a:bodyPr wrap="square" rtlCol="0">
            <a:spAutoFit/>
          </a:bodyPr>
          <a:lstStyle/>
          <a:p>
            <a:r>
              <a:rPr lang="en-US" dirty="0"/>
              <a:t>NAS, Robert Ogden School, Jillie Davis</a:t>
            </a:r>
          </a:p>
          <a:p>
            <a:endParaRPr lang="en-GB" dirty="0"/>
          </a:p>
        </p:txBody>
      </p:sp>
    </p:spTree>
    <p:extLst>
      <p:ext uri="{BB962C8B-B14F-4D97-AF65-F5344CB8AC3E}">
        <p14:creationId xmlns:p14="http://schemas.microsoft.com/office/powerpoint/2010/main" val="3007315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A8123-F19C-4637-90BA-3B7C27D32A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159F3-D82C-5FAD-79E1-50D19CFD2C14}"/>
              </a:ext>
            </a:extLst>
          </p:cNvPr>
          <p:cNvSpPr>
            <a:spLocks noGrp="1"/>
          </p:cNvSpPr>
          <p:nvPr>
            <p:ph type="ctrTitle"/>
          </p:nvPr>
        </p:nvSpPr>
        <p:spPr>
          <a:xfrm>
            <a:off x="131352" y="435478"/>
            <a:ext cx="10301952" cy="682679"/>
          </a:xfrm>
        </p:spPr>
        <p:txBody>
          <a:bodyPr>
            <a:normAutofit/>
          </a:bodyPr>
          <a:lstStyle/>
          <a:p>
            <a:pPr algn="l"/>
            <a:r>
              <a:rPr lang="en-GB" sz="3600" b="1" dirty="0">
                <a:latin typeface="Arial" panose="020B0604020202020204" pitchFamily="34" charset="0"/>
                <a:cs typeface="Arial" panose="020B0604020202020204" pitchFamily="34" charset="0"/>
              </a:rPr>
              <a:t>Practical Strategies in School</a:t>
            </a:r>
          </a:p>
        </p:txBody>
      </p:sp>
      <p:pic>
        <p:nvPicPr>
          <p:cNvPr id="6" name="Picture 5">
            <a:extLst>
              <a:ext uri="{FF2B5EF4-FFF2-40B4-BE49-F238E27FC236}">
                <a16:creationId xmlns:a16="http://schemas.microsoft.com/office/drawing/2014/main" id="{4982588A-953D-FB93-E38B-8E35BEF4BC96}"/>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EB06E822-B381-03A8-375B-9F0CB7C1AB7A}"/>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F216482F-94B4-14FC-72E3-409990C4F9AD}"/>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9A6ADC4A-344A-A131-FFC6-4066E889B25B}"/>
              </a:ext>
            </a:extLst>
          </p:cNvPr>
          <p:cNvSpPr txBox="1"/>
          <p:nvPr/>
        </p:nvSpPr>
        <p:spPr>
          <a:xfrm>
            <a:off x="259368" y="1353312"/>
            <a:ext cx="11262072" cy="341632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Use a strengths-based approach – motivate through interests and passions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Use indirect language ('I wonder if...')</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Provide options for completing tasks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Involve students in decision-making</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Create predictable routines with flexibility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Use </a:t>
            </a:r>
            <a:r>
              <a:rPr lang="en-GB" dirty="0" err="1">
                <a:latin typeface="Arial" panose="020B0604020202020204" pitchFamily="34" charset="0"/>
                <a:cs typeface="Arial" panose="020B0604020202020204" pitchFamily="34" charset="0"/>
              </a:rPr>
              <a:t>humor</a:t>
            </a:r>
            <a:r>
              <a:rPr lang="en-GB" dirty="0">
                <a:latin typeface="Arial" panose="020B0604020202020204" pitchFamily="34" charset="0"/>
                <a:cs typeface="Arial" panose="020B0604020202020204" pitchFamily="34" charset="0"/>
              </a:rPr>
              <a:t>, play, and creativity to reduce pressure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Recognize signs of stress early - provide calming strategies and safe spaces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Encourage breaks and downtime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Model calmness and co-regulation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Avoid unnecessary escalation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Take refusal in your stride</a:t>
            </a:r>
          </a:p>
          <a:p>
            <a:endParaRPr lang="en-GB" dirty="0"/>
          </a:p>
        </p:txBody>
      </p:sp>
    </p:spTree>
    <p:extLst>
      <p:ext uri="{BB962C8B-B14F-4D97-AF65-F5344CB8AC3E}">
        <p14:creationId xmlns:p14="http://schemas.microsoft.com/office/powerpoint/2010/main" val="456884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D6AA1-5C1E-3B42-BD1F-6387216E7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D46F3-1D47-31E8-5EFE-46AA3075322E}"/>
              </a:ext>
            </a:extLst>
          </p:cNvPr>
          <p:cNvSpPr>
            <a:spLocks noGrp="1"/>
          </p:cNvSpPr>
          <p:nvPr>
            <p:ph type="ctrTitle"/>
          </p:nvPr>
        </p:nvSpPr>
        <p:spPr>
          <a:xfrm>
            <a:off x="131352" y="435478"/>
            <a:ext cx="10301952" cy="682679"/>
          </a:xfrm>
        </p:spPr>
        <p:txBody>
          <a:bodyPr>
            <a:normAutofit/>
          </a:bodyPr>
          <a:lstStyle/>
          <a:p>
            <a:pPr algn="l"/>
            <a:r>
              <a:rPr lang="en-GB" sz="3600" b="1" dirty="0">
                <a:latin typeface="Arial" panose="020B0604020202020204" pitchFamily="34" charset="0"/>
                <a:cs typeface="Arial" panose="020B0604020202020204" pitchFamily="34" charset="0"/>
              </a:rPr>
              <a:t>Remember PANDA as a way in…</a:t>
            </a:r>
          </a:p>
        </p:txBody>
      </p:sp>
      <p:pic>
        <p:nvPicPr>
          <p:cNvPr id="6" name="Picture 5">
            <a:extLst>
              <a:ext uri="{FF2B5EF4-FFF2-40B4-BE49-F238E27FC236}">
                <a16:creationId xmlns:a16="http://schemas.microsoft.com/office/drawing/2014/main" id="{4E6F802E-B687-FCAE-4501-91EC9D73F319}"/>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8327C9D6-32E9-B44D-80AF-E54E26910544}"/>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ECB01D26-8B18-AB2E-36D1-E606C6BD35D1}"/>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0A0CFB39-8109-1022-C0FF-5B0C686EA81C}"/>
              </a:ext>
            </a:extLst>
          </p:cNvPr>
          <p:cNvSpPr txBox="1"/>
          <p:nvPr/>
        </p:nvSpPr>
        <p:spPr>
          <a:xfrm>
            <a:off x="259368" y="1353312"/>
            <a:ext cx="11262072" cy="120032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PDA Society recommend using the PANDA mnemonic as a gentle guide……’the real work happens through connection, curiosity and trial and error’ https://www.pdasociety.org.uk/what-helps-guides/pda-approaches/panda-as-a-way-in/</a:t>
            </a:r>
          </a:p>
          <a:p>
            <a:endParaRPr lang="en-GB" dirty="0"/>
          </a:p>
        </p:txBody>
      </p:sp>
      <p:pic>
        <p:nvPicPr>
          <p:cNvPr id="3" name="Picture 2" descr="A poster with text and images&#10;&#10;AI-generated content may be incorrect.">
            <a:extLst>
              <a:ext uri="{FF2B5EF4-FFF2-40B4-BE49-F238E27FC236}">
                <a16:creationId xmlns:a16="http://schemas.microsoft.com/office/drawing/2014/main" id="{2942A612-07F9-5568-5F5E-EABF8E907D18}"/>
              </a:ext>
            </a:extLst>
          </p:cNvPr>
          <p:cNvPicPr>
            <a:picLocks noChangeAspect="1"/>
          </p:cNvPicPr>
          <p:nvPr/>
        </p:nvPicPr>
        <p:blipFill>
          <a:blip r:embed="rId5"/>
          <a:stretch>
            <a:fillRect/>
          </a:stretch>
        </p:blipFill>
        <p:spPr>
          <a:xfrm>
            <a:off x="4794757" y="2127328"/>
            <a:ext cx="5780038" cy="4354064"/>
          </a:xfrm>
          <a:prstGeom prst="rect">
            <a:avLst/>
          </a:prstGeom>
        </p:spPr>
      </p:pic>
    </p:spTree>
    <p:extLst>
      <p:ext uri="{BB962C8B-B14F-4D97-AF65-F5344CB8AC3E}">
        <p14:creationId xmlns:p14="http://schemas.microsoft.com/office/powerpoint/2010/main" val="408917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97657-9C65-1909-EA06-76470F7B2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28587-DCFE-F8A4-188E-D99872998205}"/>
              </a:ext>
            </a:extLst>
          </p:cNvPr>
          <p:cNvSpPr>
            <a:spLocks noGrp="1"/>
          </p:cNvSpPr>
          <p:nvPr>
            <p:ph type="ctrTitle"/>
          </p:nvPr>
        </p:nvSpPr>
        <p:spPr>
          <a:xfrm>
            <a:off x="90204" y="882202"/>
            <a:ext cx="10301952" cy="682679"/>
          </a:xfrm>
        </p:spPr>
        <p:txBody>
          <a:bodyPr>
            <a:normAutofit fontScale="90000"/>
          </a:bodyPr>
          <a:lstStyle/>
          <a:p>
            <a:pPr algn="l"/>
            <a:r>
              <a:rPr lang="en-GB" sz="3600" b="1" dirty="0">
                <a:latin typeface="Arial" panose="020B0604020202020204" pitchFamily="34" charset="0"/>
                <a:cs typeface="Arial" panose="020B0604020202020204" pitchFamily="34" charset="0"/>
              </a:rPr>
              <a:t>Internalised Demand Avoidance</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 same anxieties, different response?</a:t>
            </a:r>
          </a:p>
        </p:txBody>
      </p:sp>
      <p:pic>
        <p:nvPicPr>
          <p:cNvPr id="6" name="Picture 5">
            <a:extLst>
              <a:ext uri="{FF2B5EF4-FFF2-40B4-BE49-F238E27FC236}">
                <a16:creationId xmlns:a16="http://schemas.microsoft.com/office/drawing/2014/main" id="{327EB485-60D6-3CDF-9197-6E0A80DFEEDE}"/>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94C3668F-4390-DE8F-DDF0-19D17763EFA8}"/>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F93FED94-401E-8B8A-4D83-B0DA31805F0D}"/>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BD6C2849-0EDE-45B6-F576-89F84A09DA90}"/>
              </a:ext>
            </a:extLst>
          </p:cNvPr>
          <p:cNvSpPr txBox="1"/>
          <p:nvPr/>
        </p:nvSpPr>
        <p:spPr>
          <a:xfrm>
            <a:off x="259368" y="1831682"/>
            <a:ext cx="9963624" cy="3139321"/>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Internalised demand avoidance refers to an autistic individual’s experience of internal resistance.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High impact on wellbeing and participation but often hidden.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Often quiet, compliant, may experience situational mutism.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Habitually suppresses own needs and masks differences in order to meet expectations and ‘get by’ in school.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Avoidance through hidden means e.g. hiding in toilets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Unlikely to self-advocate or ask for help.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Detrimental to mental health, often leads to disconnection from own emotions and autistic burnout. </a:t>
            </a:r>
          </a:p>
          <a:p>
            <a:endParaRPr lang="en-GB" dirty="0"/>
          </a:p>
        </p:txBody>
      </p:sp>
    </p:spTree>
    <p:extLst>
      <p:ext uri="{BB962C8B-B14F-4D97-AF65-F5344CB8AC3E}">
        <p14:creationId xmlns:p14="http://schemas.microsoft.com/office/powerpoint/2010/main" val="1670530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5FC20-9760-0DE1-00F4-FC2DE5402E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041AF-7E1E-22A8-FAE7-F48B63296EA9}"/>
              </a:ext>
            </a:extLst>
          </p:cNvPr>
          <p:cNvSpPr>
            <a:spLocks noGrp="1"/>
          </p:cNvSpPr>
          <p:nvPr>
            <p:ph type="ctrTitle"/>
          </p:nvPr>
        </p:nvSpPr>
        <p:spPr>
          <a:xfrm>
            <a:off x="81060" y="357383"/>
            <a:ext cx="10301952" cy="682679"/>
          </a:xfrm>
        </p:spPr>
        <p:txBody>
          <a:bodyPr>
            <a:normAutofit fontScale="90000"/>
          </a:bodyPr>
          <a:lstStyle/>
          <a:p>
            <a:pPr algn="l"/>
            <a:r>
              <a:rPr lang="en-GB" sz="3600" b="1" dirty="0">
                <a:latin typeface="Arial" panose="020B0604020202020204" pitchFamily="34" charset="0"/>
                <a:cs typeface="Arial" panose="020B0604020202020204" pitchFamily="34" charset="0"/>
              </a:rPr>
              <a:t>Understanding Internalised Demand Avoidance</a:t>
            </a:r>
          </a:p>
        </p:txBody>
      </p:sp>
      <p:pic>
        <p:nvPicPr>
          <p:cNvPr id="6" name="Picture 5">
            <a:extLst>
              <a:ext uri="{FF2B5EF4-FFF2-40B4-BE49-F238E27FC236}">
                <a16:creationId xmlns:a16="http://schemas.microsoft.com/office/drawing/2014/main" id="{7F0350D4-435D-4049-B92C-9CB28CCE9747}"/>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33C64471-E20F-3E91-6ED2-A425913ED777}"/>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0FC2D25E-27DF-30B2-1343-133902DF21B2}"/>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85EC0CA3-393D-55C8-F37D-25624824DFE7}"/>
              </a:ext>
            </a:extLst>
          </p:cNvPr>
          <p:cNvSpPr txBox="1"/>
          <p:nvPr/>
        </p:nvSpPr>
        <p:spPr>
          <a:xfrm>
            <a:off x="259368" y="1305341"/>
            <a:ext cx="11454096" cy="4247317"/>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Behaviours may include: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Perfectionism and people-pleasing</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Masking distress in school, releasing at home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Withdrawal or shutdowns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Somatic complaints (e.g. headaches, stomach aches)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Avoidance through distraction</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Impact of internalised demand avoidance: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High risk of anxiety, depression, self-harm, burnout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Students often misunderstood as 'fine’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Masking cycle: compliance → stress buildup → burnout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Often results in mental health issues or crisis and student falling out of education.</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Early recognition and support is important for these students. </a:t>
            </a:r>
          </a:p>
          <a:p>
            <a:endParaRPr lang="en-GB" dirty="0"/>
          </a:p>
        </p:txBody>
      </p:sp>
    </p:spTree>
    <p:extLst>
      <p:ext uri="{BB962C8B-B14F-4D97-AF65-F5344CB8AC3E}">
        <p14:creationId xmlns:p14="http://schemas.microsoft.com/office/powerpoint/2010/main" val="2212820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B10DB-F0DF-E286-D6F7-2FFA99C42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945351-5B98-7F0F-DB8D-423B5B6279CE}"/>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Spotting the Signs</a:t>
            </a:r>
          </a:p>
        </p:txBody>
      </p:sp>
      <p:pic>
        <p:nvPicPr>
          <p:cNvPr id="6" name="Picture 5">
            <a:extLst>
              <a:ext uri="{FF2B5EF4-FFF2-40B4-BE49-F238E27FC236}">
                <a16:creationId xmlns:a16="http://schemas.microsoft.com/office/drawing/2014/main" id="{BF2BEBD6-8A72-C657-C5CC-C907190934F4}"/>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F0DCBA3C-7F14-C7CC-07DB-CC7CD2570EC8}"/>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0277C170-D8B0-FF1A-A3B8-9E81D9623495}"/>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CB7C6E2D-ED97-8DBF-1A06-61BD35F715E5}"/>
              </a:ext>
            </a:extLst>
          </p:cNvPr>
          <p:cNvSpPr txBox="1"/>
          <p:nvPr/>
        </p:nvSpPr>
        <p:spPr>
          <a:xfrm>
            <a:off x="259368" y="1305341"/>
            <a:ext cx="11454096" cy="1754326"/>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Always 'well-behaved' in school, exhausted at home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Frequent illnesses or requests to leave class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High achievers who avoid starting tasks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Sudden school refusal after long periods of coping</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'Quiet' students overlooked until crisis point</a:t>
            </a:r>
          </a:p>
          <a:p>
            <a:endParaRPr lang="en-GB" dirty="0"/>
          </a:p>
        </p:txBody>
      </p:sp>
      <p:pic>
        <p:nvPicPr>
          <p:cNvPr id="7" name="Picture 6">
            <a:extLst>
              <a:ext uri="{FF2B5EF4-FFF2-40B4-BE49-F238E27FC236}">
                <a16:creationId xmlns:a16="http://schemas.microsoft.com/office/drawing/2014/main" id="{3155E11D-9DA1-C49E-C9A1-BE78B89A1BB8}"/>
              </a:ext>
            </a:extLst>
          </p:cNvPr>
          <p:cNvPicPr>
            <a:picLocks noChangeAspect="1"/>
          </p:cNvPicPr>
          <p:nvPr/>
        </p:nvPicPr>
        <p:blipFill>
          <a:blip r:embed="rId5"/>
          <a:stretch>
            <a:fillRect/>
          </a:stretch>
        </p:blipFill>
        <p:spPr>
          <a:xfrm>
            <a:off x="8288333" y="4110609"/>
            <a:ext cx="3537907" cy="2311913"/>
          </a:xfrm>
          <a:prstGeom prst="rect">
            <a:avLst/>
          </a:prstGeom>
        </p:spPr>
      </p:pic>
    </p:spTree>
    <p:extLst>
      <p:ext uri="{BB962C8B-B14F-4D97-AF65-F5344CB8AC3E}">
        <p14:creationId xmlns:p14="http://schemas.microsoft.com/office/powerpoint/2010/main" val="3246112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9364B-EDF8-CA44-EE37-F98FE047D3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822F0-BA49-31CB-A25E-5B46EBD62F37}"/>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How does it feel inside?</a:t>
            </a:r>
          </a:p>
        </p:txBody>
      </p:sp>
      <p:pic>
        <p:nvPicPr>
          <p:cNvPr id="6" name="Picture 5">
            <a:extLst>
              <a:ext uri="{FF2B5EF4-FFF2-40B4-BE49-F238E27FC236}">
                <a16:creationId xmlns:a16="http://schemas.microsoft.com/office/drawing/2014/main" id="{161BBEF7-5C06-A396-6128-4D2D77D62CBA}"/>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49A45EC2-4D6E-18A8-702B-C5286846C2BB}"/>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ACDA9233-F4CB-B2BA-5CE4-410D5AD1BA06}"/>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555352CE-BF98-D7F1-CDC4-BC70979FAE98}"/>
              </a:ext>
            </a:extLst>
          </p:cNvPr>
          <p:cNvSpPr txBox="1"/>
          <p:nvPr/>
        </p:nvSpPr>
        <p:spPr>
          <a:xfrm>
            <a:off x="259368" y="1305341"/>
            <a:ext cx="11454096" cy="646331"/>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CONTENT </a:t>
            </a:r>
          </a:p>
          <a:p>
            <a:endParaRPr lang="en-GB" dirty="0"/>
          </a:p>
        </p:txBody>
      </p:sp>
      <p:pic>
        <p:nvPicPr>
          <p:cNvPr id="8" name="Picture 7">
            <a:extLst>
              <a:ext uri="{FF2B5EF4-FFF2-40B4-BE49-F238E27FC236}">
                <a16:creationId xmlns:a16="http://schemas.microsoft.com/office/drawing/2014/main" id="{4A369942-E5BF-441D-35E2-0F7AE1A89CC4}"/>
              </a:ext>
            </a:extLst>
          </p:cNvPr>
          <p:cNvPicPr>
            <a:picLocks noChangeAspect="1"/>
          </p:cNvPicPr>
          <p:nvPr/>
        </p:nvPicPr>
        <p:blipFill>
          <a:blip r:embed="rId5"/>
          <a:stretch>
            <a:fillRect/>
          </a:stretch>
        </p:blipFill>
        <p:spPr>
          <a:xfrm>
            <a:off x="8514292" y="4277362"/>
            <a:ext cx="3418340" cy="2233780"/>
          </a:xfrm>
          <a:prstGeom prst="rect">
            <a:avLst/>
          </a:prstGeom>
        </p:spPr>
      </p:pic>
    </p:spTree>
    <p:extLst>
      <p:ext uri="{BB962C8B-B14F-4D97-AF65-F5344CB8AC3E}">
        <p14:creationId xmlns:p14="http://schemas.microsoft.com/office/powerpoint/2010/main" val="1468185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522F9-D778-C8B4-1D9A-2442CAEE2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280BB-B9FE-8257-658B-7E2BBC1E7FD6}"/>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Strategies for Support </a:t>
            </a:r>
          </a:p>
        </p:txBody>
      </p:sp>
      <p:pic>
        <p:nvPicPr>
          <p:cNvPr id="6" name="Picture 5">
            <a:extLst>
              <a:ext uri="{FF2B5EF4-FFF2-40B4-BE49-F238E27FC236}">
                <a16:creationId xmlns:a16="http://schemas.microsoft.com/office/drawing/2014/main" id="{0AAE7954-521E-859E-018D-F36FFAD91A35}"/>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FDD11C09-90F2-E6BD-9125-C59969064203}"/>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D9741927-E3C1-4626-4396-86BC09B1178A}"/>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B61BA297-BD49-B9CB-4C9E-04B16A590AD0}"/>
              </a:ext>
            </a:extLst>
          </p:cNvPr>
          <p:cNvSpPr txBox="1"/>
          <p:nvPr/>
        </p:nvSpPr>
        <p:spPr>
          <a:xfrm>
            <a:off x="259368" y="1305341"/>
            <a:ext cx="11454096" cy="3139321"/>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Use low-demand, indirect communication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Reduce performance pressure (avoid spotlighting)</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Provide private alternatives to public tasks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Allow extra processing time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Create safe spaces for regulation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Use strengths and special interests to motivate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Offer choices and shared control</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Encourage participation, but don’t force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Build trust through consistency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Focus on wellbeing, not just compliance</a:t>
            </a:r>
          </a:p>
          <a:p>
            <a:endParaRPr lang="en-GB" dirty="0"/>
          </a:p>
        </p:txBody>
      </p:sp>
      <p:pic>
        <p:nvPicPr>
          <p:cNvPr id="7" name="Picture 6">
            <a:extLst>
              <a:ext uri="{FF2B5EF4-FFF2-40B4-BE49-F238E27FC236}">
                <a16:creationId xmlns:a16="http://schemas.microsoft.com/office/drawing/2014/main" id="{DF9D64BE-36F2-EC03-87D3-1BA880BF4303}"/>
              </a:ext>
            </a:extLst>
          </p:cNvPr>
          <p:cNvPicPr>
            <a:picLocks noChangeAspect="1"/>
          </p:cNvPicPr>
          <p:nvPr/>
        </p:nvPicPr>
        <p:blipFill>
          <a:blip r:embed="rId5"/>
          <a:stretch>
            <a:fillRect/>
          </a:stretch>
        </p:blipFill>
        <p:spPr>
          <a:xfrm>
            <a:off x="8614058" y="4444662"/>
            <a:ext cx="3537907" cy="2311913"/>
          </a:xfrm>
          <a:prstGeom prst="rect">
            <a:avLst/>
          </a:prstGeom>
        </p:spPr>
      </p:pic>
    </p:spTree>
    <p:extLst>
      <p:ext uri="{BB962C8B-B14F-4D97-AF65-F5344CB8AC3E}">
        <p14:creationId xmlns:p14="http://schemas.microsoft.com/office/powerpoint/2010/main" val="377623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221FD-9FF2-CE69-F2DB-85DE4F45D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4DB2E-B991-132A-2521-3897FC9D5834}"/>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Working with Families</a:t>
            </a:r>
          </a:p>
        </p:txBody>
      </p:sp>
      <p:pic>
        <p:nvPicPr>
          <p:cNvPr id="6" name="Picture 5">
            <a:extLst>
              <a:ext uri="{FF2B5EF4-FFF2-40B4-BE49-F238E27FC236}">
                <a16:creationId xmlns:a16="http://schemas.microsoft.com/office/drawing/2014/main" id="{DE600EA4-D5E0-C956-39DE-A7E306123D0A}"/>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C834BCE8-C04E-EA1B-173E-9E8C6EBD585D}"/>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192344A6-E65B-1080-B1C8-C6109E94EF00}"/>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55019533-B054-15B8-120B-BDA489BB6108}"/>
              </a:ext>
            </a:extLst>
          </p:cNvPr>
          <p:cNvSpPr txBox="1"/>
          <p:nvPr/>
        </p:nvSpPr>
        <p:spPr>
          <a:xfrm>
            <a:off x="259368" y="1305341"/>
            <a:ext cx="11454096" cy="1477328"/>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Parents often see the 'fallout' at home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Listen to family insights: they know their child best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Share strategies for consistency across home and school</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Recognise hidden struggles even when behaviour looks 'fine'</a:t>
            </a:r>
          </a:p>
          <a:p>
            <a:endParaRPr lang="en-GB" dirty="0"/>
          </a:p>
        </p:txBody>
      </p:sp>
      <p:pic>
        <p:nvPicPr>
          <p:cNvPr id="8" name="Picture 7">
            <a:extLst>
              <a:ext uri="{FF2B5EF4-FFF2-40B4-BE49-F238E27FC236}">
                <a16:creationId xmlns:a16="http://schemas.microsoft.com/office/drawing/2014/main" id="{EF5D4E5A-BFED-997F-9E94-9C384A35A27B}"/>
              </a:ext>
            </a:extLst>
          </p:cNvPr>
          <p:cNvPicPr>
            <a:picLocks noChangeAspect="1"/>
          </p:cNvPicPr>
          <p:nvPr/>
        </p:nvPicPr>
        <p:blipFill>
          <a:blip r:embed="rId5"/>
          <a:stretch>
            <a:fillRect/>
          </a:stretch>
        </p:blipFill>
        <p:spPr>
          <a:xfrm>
            <a:off x="8746788" y="4293783"/>
            <a:ext cx="3705823" cy="2421641"/>
          </a:xfrm>
          <a:prstGeom prst="rect">
            <a:avLst/>
          </a:prstGeom>
        </p:spPr>
      </p:pic>
    </p:spTree>
    <p:extLst>
      <p:ext uri="{BB962C8B-B14F-4D97-AF65-F5344CB8AC3E}">
        <p14:creationId xmlns:p14="http://schemas.microsoft.com/office/powerpoint/2010/main" val="537424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89982-17AA-3D59-7D9D-70B5B0A72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7D24C-FD13-72CF-6E4C-331FEE7BE4E6}"/>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Summary</a:t>
            </a:r>
          </a:p>
        </p:txBody>
      </p:sp>
      <p:pic>
        <p:nvPicPr>
          <p:cNvPr id="6" name="Picture 5">
            <a:extLst>
              <a:ext uri="{FF2B5EF4-FFF2-40B4-BE49-F238E27FC236}">
                <a16:creationId xmlns:a16="http://schemas.microsoft.com/office/drawing/2014/main" id="{BBAAC5AB-D3B8-ABC6-29A2-1B4AE83B6E66}"/>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912800E3-B364-3005-7B23-40468B643535}"/>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56DD88D5-9EE2-F97D-6B75-D36B5D9CCAC4}"/>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BF0814EE-0D13-1FCD-8A80-D7A430FCCF77}"/>
              </a:ext>
            </a:extLst>
          </p:cNvPr>
          <p:cNvSpPr txBox="1"/>
          <p:nvPr/>
        </p:nvSpPr>
        <p:spPr>
          <a:xfrm>
            <a:off x="259368" y="1305341"/>
            <a:ext cx="11454096" cy="1477328"/>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Demand Avoidance = anxiety-based need for autonomy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Overt Demand Avoidance: visible refusal, resistance, meltdowns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Internalised Demand Avoidance: masking, compliance, withdrawal</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Myth: Compliance ≠ Coping</a:t>
            </a:r>
          </a:p>
          <a:p>
            <a:endParaRPr lang="en-GB" dirty="0"/>
          </a:p>
        </p:txBody>
      </p:sp>
      <p:pic>
        <p:nvPicPr>
          <p:cNvPr id="7" name="Picture 6">
            <a:extLst>
              <a:ext uri="{FF2B5EF4-FFF2-40B4-BE49-F238E27FC236}">
                <a16:creationId xmlns:a16="http://schemas.microsoft.com/office/drawing/2014/main" id="{6C7927FB-CBF9-AFFE-C9AB-2167A27C00E7}"/>
              </a:ext>
            </a:extLst>
          </p:cNvPr>
          <p:cNvPicPr>
            <a:picLocks noChangeAspect="1"/>
          </p:cNvPicPr>
          <p:nvPr/>
        </p:nvPicPr>
        <p:blipFill>
          <a:blip r:embed="rId5"/>
          <a:stretch>
            <a:fillRect/>
          </a:stretch>
        </p:blipFill>
        <p:spPr>
          <a:xfrm>
            <a:off x="8933685" y="4616961"/>
            <a:ext cx="2898654" cy="1894181"/>
          </a:xfrm>
          <a:prstGeom prst="rect">
            <a:avLst/>
          </a:prstGeom>
        </p:spPr>
      </p:pic>
    </p:spTree>
    <p:extLst>
      <p:ext uri="{BB962C8B-B14F-4D97-AF65-F5344CB8AC3E}">
        <p14:creationId xmlns:p14="http://schemas.microsoft.com/office/powerpoint/2010/main" val="235185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0FFE3-A989-4C2B-DF50-04A5B55BF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20245-1A1F-F91B-CFB0-9543409AFD51}"/>
              </a:ext>
            </a:extLst>
          </p:cNvPr>
          <p:cNvSpPr>
            <a:spLocks noGrp="1"/>
          </p:cNvSpPr>
          <p:nvPr>
            <p:ph type="ctrTitle"/>
          </p:nvPr>
        </p:nvSpPr>
        <p:spPr>
          <a:xfrm>
            <a:off x="81060" y="357383"/>
            <a:ext cx="10301952" cy="682679"/>
          </a:xfrm>
        </p:spPr>
        <p:txBody>
          <a:bodyPr>
            <a:normAutofit/>
          </a:bodyPr>
          <a:lstStyle/>
          <a:p>
            <a:pPr algn="l"/>
            <a:r>
              <a:rPr lang="en-GB" sz="3600" b="1" dirty="0">
                <a:latin typeface="Arial" panose="020B0604020202020204" pitchFamily="34" charset="0"/>
                <a:cs typeface="Arial" panose="020B0604020202020204" pitchFamily="34" charset="0"/>
              </a:rPr>
              <a:t>Additional info &amp; resources</a:t>
            </a:r>
          </a:p>
        </p:txBody>
      </p:sp>
      <p:pic>
        <p:nvPicPr>
          <p:cNvPr id="6" name="Picture 5">
            <a:extLst>
              <a:ext uri="{FF2B5EF4-FFF2-40B4-BE49-F238E27FC236}">
                <a16:creationId xmlns:a16="http://schemas.microsoft.com/office/drawing/2014/main" id="{6385C511-7B0E-5451-32D0-1099A1EB1E8D}"/>
              </a:ext>
            </a:extLst>
          </p:cNvPr>
          <p:cNvPicPr>
            <a:picLocks noChangeAspect="1"/>
          </p:cNvPicPr>
          <p:nvPr/>
        </p:nvPicPr>
        <p:blipFill>
          <a:blip r:embed="rId3"/>
          <a:srcRect/>
          <a:stretch/>
        </p:blipFill>
        <p:spPr>
          <a:xfrm>
            <a:off x="259368" y="5504604"/>
            <a:ext cx="1959603" cy="1006538"/>
          </a:xfrm>
          <a:prstGeom prst="rect">
            <a:avLst/>
          </a:prstGeom>
        </p:spPr>
      </p:pic>
      <p:pic>
        <p:nvPicPr>
          <p:cNvPr id="4" name="Picture 3">
            <a:extLst>
              <a:ext uri="{FF2B5EF4-FFF2-40B4-BE49-F238E27FC236}">
                <a16:creationId xmlns:a16="http://schemas.microsoft.com/office/drawing/2014/main" id="{D277104F-8E37-5C08-3F5D-0F9039A87010}"/>
              </a:ext>
            </a:extLst>
          </p:cNvPr>
          <p:cNvPicPr>
            <a:picLocks noChangeAspect="1"/>
          </p:cNvPicPr>
          <p:nvPr/>
        </p:nvPicPr>
        <p:blipFill>
          <a:blip r:embed="rId4"/>
          <a:stretch>
            <a:fillRect/>
          </a:stretch>
        </p:blipFill>
        <p:spPr>
          <a:xfrm>
            <a:off x="10674350" y="435478"/>
            <a:ext cx="1151890" cy="505167"/>
          </a:xfrm>
          <a:prstGeom prst="rect">
            <a:avLst/>
          </a:prstGeom>
        </p:spPr>
      </p:pic>
      <p:pic>
        <p:nvPicPr>
          <p:cNvPr id="5" name="Picture 4">
            <a:extLst>
              <a:ext uri="{FF2B5EF4-FFF2-40B4-BE49-F238E27FC236}">
                <a16:creationId xmlns:a16="http://schemas.microsoft.com/office/drawing/2014/main" id="{DEDBF1C3-039F-F72F-43FB-B4BEFC961A23}"/>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10" name="TextBox 9">
            <a:extLst>
              <a:ext uri="{FF2B5EF4-FFF2-40B4-BE49-F238E27FC236}">
                <a16:creationId xmlns:a16="http://schemas.microsoft.com/office/drawing/2014/main" id="{3A81569C-E7C4-9FB8-20CF-AA57189E1333}"/>
              </a:ext>
            </a:extLst>
          </p:cNvPr>
          <p:cNvSpPr txBox="1"/>
          <p:nvPr/>
        </p:nvSpPr>
        <p:spPr>
          <a:xfrm>
            <a:off x="259368" y="1305341"/>
            <a:ext cx="11454096" cy="2585323"/>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5"/>
              </a:rPr>
              <a:t>https://www.autism.org.uk/advice-and-guidance/topics/behaviour/demand-avoidance#The%20history%20of%20and%20debate%20about%20the%20PDA%20label</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6"/>
              </a:rPr>
              <a:t>https://www.researchgate.net/publication/329936107_Me_and_Monotropism_A_unified_theory_of_autism</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7"/>
              </a:rPr>
              <a:t>https://www.stephstwogirls.co.uk/2016/12/strategies-for-pda-pathological-demand.html</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8"/>
              </a:rPr>
              <a:t>https://www.autisticslt.com/nd-affirmingslt</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9"/>
              </a:rPr>
              <a:t>http://www.sallycatpda.co.uk/2022/11/internalised-pda.html</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10"/>
              </a:rPr>
              <a:t>https://www.pdasociety.org.uk/</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hlinkClick r:id="rId11"/>
              </a:rPr>
              <a:t>https://www.pdasociety.org.uk/wp-content/uploads/2025/06/PDA-for-Educators-updated.pdf</a:t>
            </a:r>
            <a:r>
              <a:rPr lang="en-GB" dirty="0">
                <a:latin typeface="Arial" panose="020B0604020202020204" pitchFamily="34" charset="0"/>
                <a:cs typeface="Arial" panose="020B0604020202020204" pitchFamily="34" charset="0"/>
              </a:rPr>
              <a:t> </a:t>
            </a:r>
          </a:p>
          <a:p>
            <a:endParaRPr lang="en-GB" dirty="0"/>
          </a:p>
        </p:txBody>
      </p:sp>
      <p:pic>
        <p:nvPicPr>
          <p:cNvPr id="8" name="Picture 7">
            <a:extLst>
              <a:ext uri="{FF2B5EF4-FFF2-40B4-BE49-F238E27FC236}">
                <a16:creationId xmlns:a16="http://schemas.microsoft.com/office/drawing/2014/main" id="{E4C9755F-F46D-964E-DDDB-0BEC86EB584C}"/>
              </a:ext>
            </a:extLst>
          </p:cNvPr>
          <p:cNvPicPr>
            <a:picLocks noChangeAspect="1"/>
          </p:cNvPicPr>
          <p:nvPr/>
        </p:nvPicPr>
        <p:blipFill>
          <a:blip r:embed="rId12"/>
          <a:stretch>
            <a:fillRect/>
          </a:stretch>
        </p:blipFill>
        <p:spPr>
          <a:xfrm>
            <a:off x="8980636" y="4762851"/>
            <a:ext cx="2951996" cy="1929038"/>
          </a:xfrm>
          <a:prstGeom prst="rect">
            <a:avLst/>
          </a:prstGeom>
        </p:spPr>
      </p:pic>
    </p:spTree>
    <p:extLst>
      <p:ext uri="{BB962C8B-B14F-4D97-AF65-F5344CB8AC3E}">
        <p14:creationId xmlns:p14="http://schemas.microsoft.com/office/powerpoint/2010/main" val="3770935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6A381987AF204BBA54DB042A6A1B38" ma:contentTypeVersion="21" ma:contentTypeDescription="Create a new document." ma:contentTypeScope="" ma:versionID="b0cb1fa74a467e990486e853a022ee6b">
  <xsd:schema xmlns:xsd="http://www.w3.org/2001/XMLSchema" xmlns:xs="http://www.w3.org/2001/XMLSchema" xmlns:p="http://schemas.microsoft.com/office/2006/metadata/properties" xmlns:ns1="http://schemas.microsoft.com/sharepoint/v3" xmlns:ns2="0f0ff279-bcb3-4ead-b831-d1b44568b73e" xmlns:ns3="81d9294b-aed3-48ba-92c8-1061e0404b56" targetNamespace="http://schemas.microsoft.com/office/2006/metadata/properties" ma:root="true" ma:fieldsID="a93a2c953ff977ce43ff3cbba2b595d5" ns1:_="" ns2:_="" ns3:_="">
    <xsd:import namespace="http://schemas.microsoft.com/sharepoint/v3"/>
    <xsd:import namespace="0f0ff279-bcb3-4ead-b831-d1b44568b73e"/>
    <xsd:import namespace="81d9294b-aed3-48ba-92c8-1061e0404b5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0ff279-bcb3-4ead-b831-d1b44568b7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MediaServiceLocation" ma:index="2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d9294b-aed3-48ba-92c8-1061e0404b5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6dde93b-2b87-409f-9188-690015c60122}" ma:internalName="TaxCatchAll" ma:showField="CatchAllData" ma:web="81d9294b-aed3-48ba-92c8-1061e0404b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81d9294b-aed3-48ba-92c8-1061e0404b56">
      <UserInfo>
        <DisplayName/>
        <AccountId xsi:nil="true"/>
        <AccountType/>
      </UserInfo>
    </SharedWithUsers>
    <_ip_UnifiedCompliancePolicyUIAction xmlns="http://schemas.microsoft.com/sharepoint/v3" xsi:nil="true"/>
    <_ip_UnifiedCompliancePolicyProperties xmlns="http://schemas.microsoft.com/sharepoint/v3" xsi:nil="true"/>
    <lcf76f155ced4ddcb4097134ff3c332f xmlns="0f0ff279-bcb3-4ead-b831-d1b44568b73e">
      <Terms xmlns="http://schemas.microsoft.com/office/infopath/2007/PartnerControls"/>
    </lcf76f155ced4ddcb4097134ff3c332f>
    <TaxCatchAll xmlns="81d9294b-aed3-48ba-92c8-1061e0404b5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EC0623-17B1-4251-B597-36956720A5BC}"/>
</file>

<file path=customXml/itemProps2.xml><?xml version="1.0" encoding="utf-8"?>
<ds:datastoreItem xmlns:ds="http://schemas.openxmlformats.org/officeDocument/2006/customXml" ds:itemID="{1BF8F4D8-F8D7-4BCC-BF82-DABABE3287F5}">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1567c5f7-22ae-407f-8e62-d6346ca12818"/>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27AA690-BB1D-4E03-99A4-EDB8AA13CDE6}">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730</TotalTime>
  <Words>1604</Words>
  <Application>Microsoft Office PowerPoint</Application>
  <PresentationFormat>Widescreen</PresentationFormat>
  <Paragraphs>217</Paragraphs>
  <Slides>22</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What is demand avoidance?  Anxiety-driven response to everyday demands</vt:lpstr>
      <vt:lpstr>Features of demand avoidance</vt:lpstr>
      <vt:lpstr>PowerPoint Presentation</vt:lpstr>
      <vt:lpstr>Language and Communication in Demand Avoidance</vt:lpstr>
      <vt:lpstr>Common Misunderstandings</vt:lpstr>
      <vt:lpstr>What does it feel like for the student?</vt:lpstr>
      <vt:lpstr>It’s not just about avoiding  school work</vt:lpstr>
      <vt:lpstr>Different types of demands</vt:lpstr>
      <vt:lpstr>Debate over PDA </vt:lpstr>
      <vt:lpstr>How to Support – Key Principles</vt:lpstr>
      <vt:lpstr>Different approaches - supporting the demand avoidant student</vt:lpstr>
      <vt:lpstr>Practical Strategies in School</vt:lpstr>
      <vt:lpstr>Remember PANDA as a way in…</vt:lpstr>
      <vt:lpstr>Internalised Demand Avoidance - same anxieties, different response?</vt:lpstr>
      <vt:lpstr>Understanding Internalised Demand Avoidance</vt:lpstr>
      <vt:lpstr>Spotting the Signs</vt:lpstr>
      <vt:lpstr>How does it feel inside?</vt:lpstr>
      <vt:lpstr>Strategies for Support </vt:lpstr>
      <vt:lpstr>Working with Families</vt:lpstr>
      <vt:lpstr>Summary</vt:lpstr>
      <vt:lpstr>Additional info &amp;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Boyle</dc:creator>
  <cp:lastModifiedBy>MARTIN, Sharon (CHILDREN &amp; FAMILY HEALTH DEVON)</cp:lastModifiedBy>
  <cp:revision>15</cp:revision>
  <dcterms:created xsi:type="dcterms:W3CDTF">2023-01-12T17:25:26Z</dcterms:created>
  <dcterms:modified xsi:type="dcterms:W3CDTF">2026-05-15T09:10:33Z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0x010100696A381987AF204BBA54DB042A6A1B38</vt:lpwstr>
  </property>
  <property fmtid="{D5CDD505-2E9C-101B-9397-08002B2CF9AE}" pid="3" name="Order">
    <vt:lpwstr>29700.0000000000</vt:lpwstr>
  </property>
</Properties>
</file>