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aveSubsetFonts="1" autoCompressPictures="0">
  <p:sldMasterIdLst>
    <p:sldMasterId id="2147483648" r:id="rId4"/>
  </p:sldMasterIdLst>
  <p:notesMasterIdLst>
    <p:notesMasterId r:id="rId31"/>
  </p:notesMasterIdLst>
  <p:sldIdLst>
    <p:sldId id="256" r:id="rId5"/>
    <p:sldId id="293" r:id="rId6"/>
    <p:sldId id="277" r:id="rId7"/>
    <p:sldId id="295" r:id="rId8"/>
    <p:sldId id="260" r:id="rId9"/>
    <p:sldId id="266" r:id="rId10"/>
    <p:sldId id="287" r:id="rId11"/>
    <p:sldId id="294" r:id="rId12"/>
    <p:sldId id="289" r:id="rId13"/>
    <p:sldId id="290" r:id="rId14"/>
    <p:sldId id="296" r:id="rId15"/>
    <p:sldId id="267" r:id="rId16"/>
    <p:sldId id="288" r:id="rId17"/>
    <p:sldId id="291" r:id="rId18"/>
    <p:sldId id="297" r:id="rId19"/>
    <p:sldId id="268" r:id="rId20"/>
    <p:sldId id="269" r:id="rId21"/>
    <p:sldId id="271" r:id="rId22"/>
    <p:sldId id="273" r:id="rId23"/>
    <p:sldId id="278" r:id="rId24"/>
    <p:sldId id="298" r:id="rId25"/>
    <p:sldId id="279" r:id="rId26"/>
    <p:sldId id="283" r:id="rId27"/>
    <p:sldId id="299" r:id="rId28"/>
    <p:sldId id="281" r:id="rId29"/>
    <p:sldId id="26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2BC"/>
    <a:srgbClr val="38949E"/>
    <a:srgbClr val="32858E"/>
    <a:srgbClr val="42B0BC"/>
    <a:srgbClr val="87CED5"/>
    <a:srgbClr val="CEEBEE"/>
    <a:srgbClr val="3997A1"/>
    <a:srgbClr val="74C5CE"/>
    <a:srgbClr val="71C4CD"/>
    <a:srgbClr val="5BBB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15" d="100"/>
          <a:sy n="15" d="100"/>
        </p:scale>
        <p:origin x="294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5F6496-67A1-AF4C-89BF-139E71D34C05}" type="datetimeFigureOut">
              <a:rPr lang="en-US" smtClean="0"/>
              <a:t>2/17/2026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38396-3CE8-4642-A4FA-6CD659AE61C9}" type="slidenum">
              <a:rPr lang="en-US" smtClean="0"/>
              <a:t>‹#›</a:t>
            </a:fld>
            <a:endParaRPr lang="en-US"/>
          </a:p>
        </p:txBody>
      </p:sp>
    </p:spTree>
    <p:extLst>
      <p:ext uri="{BB962C8B-B14F-4D97-AF65-F5344CB8AC3E}">
        <p14:creationId xmlns:p14="http://schemas.microsoft.com/office/powerpoint/2010/main" val="979538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autism.org.uk/advice-and-guidance/professional-practice/double-empathy"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3</a:t>
            </a:fld>
            <a:endParaRPr lang="en-US"/>
          </a:p>
        </p:txBody>
      </p:sp>
    </p:spTree>
    <p:extLst>
      <p:ext uri="{BB962C8B-B14F-4D97-AF65-F5344CB8AC3E}">
        <p14:creationId xmlns:p14="http://schemas.microsoft.com/office/powerpoint/2010/main" val="380208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6D87C-4FDF-66D3-AB2B-0503DCFB9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6678E-62D9-B158-E52A-202137C05B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66026-E973-8E42-E5B5-4126F514FE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52AA51-DF1E-ADD5-ABED-C493781DE74C}"/>
              </a:ext>
            </a:extLst>
          </p:cNvPr>
          <p:cNvSpPr>
            <a:spLocks noGrp="1"/>
          </p:cNvSpPr>
          <p:nvPr>
            <p:ph type="sldNum" sz="quarter" idx="5"/>
          </p:nvPr>
        </p:nvSpPr>
        <p:spPr/>
        <p:txBody>
          <a:bodyPr/>
          <a:lstStyle/>
          <a:p>
            <a:fld id="{D0938396-3CE8-4642-A4FA-6CD659AE61C9}" type="slidenum">
              <a:rPr lang="en-US" smtClean="0"/>
              <a:t>4</a:t>
            </a:fld>
            <a:endParaRPr lang="en-US"/>
          </a:p>
        </p:txBody>
      </p:sp>
    </p:spTree>
    <p:extLst>
      <p:ext uri="{BB962C8B-B14F-4D97-AF65-F5344CB8AC3E}">
        <p14:creationId xmlns:p14="http://schemas.microsoft.com/office/powerpoint/2010/main" val="25136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you see?  Is it a duck or a rabbit –Both perspectives are correct.</a:t>
            </a:r>
          </a:p>
        </p:txBody>
      </p:sp>
      <p:sp>
        <p:nvSpPr>
          <p:cNvPr id="4" name="Slide Number Placeholder 3"/>
          <p:cNvSpPr>
            <a:spLocks noGrp="1"/>
          </p:cNvSpPr>
          <p:nvPr>
            <p:ph type="sldNum" sz="quarter" idx="5"/>
          </p:nvPr>
        </p:nvSpPr>
        <p:spPr/>
        <p:txBody>
          <a:bodyPr/>
          <a:lstStyle/>
          <a:p>
            <a:fld id="{D0938396-3CE8-4642-A4FA-6CD659AE61C9}" type="slidenum">
              <a:rPr lang="en-US" smtClean="0"/>
              <a:t>5</a:t>
            </a:fld>
            <a:endParaRPr lang="en-US"/>
          </a:p>
        </p:txBody>
      </p:sp>
    </p:spTree>
    <p:extLst>
      <p:ext uri="{BB962C8B-B14F-4D97-AF65-F5344CB8AC3E}">
        <p14:creationId xmlns:p14="http://schemas.microsoft.com/office/powerpoint/2010/main" val="549118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C5D4A-E970-E204-D29B-793C65190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5EA69-E772-9080-C000-6D5AF8389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2CA5E6-2124-D0E5-DE9F-7B3FCFFEBD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2CB22F-9A69-4DB3-7505-A1BDAC72404D}"/>
              </a:ext>
            </a:extLst>
          </p:cNvPr>
          <p:cNvSpPr>
            <a:spLocks noGrp="1"/>
          </p:cNvSpPr>
          <p:nvPr>
            <p:ph type="sldNum" sz="quarter" idx="5"/>
          </p:nvPr>
        </p:nvSpPr>
        <p:spPr/>
        <p:txBody>
          <a:bodyPr/>
          <a:lstStyle/>
          <a:p>
            <a:fld id="{D0938396-3CE8-4642-A4FA-6CD659AE61C9}" type="slidenum">
              <a:rPr lang="en-US" smtClean="0"/>
              <a:t>6</a:t>
            </a:fld>
            <a:endParaRPr lang="en-US"/>
          </a:p>
        </p:txBody>
      </p:sp>
    </p:spTree>
    <p:extLst>
      <p:ext uri="{BB962C8B-B14F-4D97-AF65-F5344CB8AC3E}">
        <p14:creationId xmlns:p14="http://schemas.microsoft.com/office/powerpoint/2010/main" val="1901470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Perspective taking: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Perceiving another person's thoughts and feelings in a particular situation.  Understanding a situation from another person's point of view.</a:t>
            </a:r>
            <a:endParaRPr lang="en-GB">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747474"/>
                </a:solidFill>
              </a:rPr>
              <a:t>Perspective taking allows us to feel what it would be like to be in the other person’s shoes during a situation.  It requires you to put yourself in the other person’s position and imagine what you would feel, think, or do if you were in that situation.  </a:t>
            </a:r>
            <a:r>
              <a:rPr lang="en-GB"/>
              <a:t>Perspectives are formed from past experiences. </a:t>
            </a:r>
          </a:p>
          <a:p>
            <a:pPr>
              <a:defRPr/>
            </a:pPr>
            <a:endParaRPr lang="en-GB">
              <a:solidFill>
                <a:srgbClr val="74747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Verbal reasoning: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 is the ability to understand, analyse, and draw logical conclusions from a piece of information. It involves comprehending the words themselves and how the words and sentences relate together to form a concept. In a nutshell, it allows someone to figure out what someone really means, not just what they have said.  </a:t>
            </a:r>
          </a:p>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7</a:t>
            </a:fld>
            <a:endParaRPr lang="en-US"/>
          </a:p>
        </p:txBody>
      </p:sp>
    </p:spTree>
    <p:extLst>
      <p:ext uri="{BB962C8B-B14F-4D97-AF65-F5344CB8AC3E}">
        <p14:creationId xmlns:p14="http://schemas.microsoft.com/office/powerpoint/2010/main" val="1378253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Arial" panose="020B0604020202020204" pitchFamily="34" charset="0"/>
              <a:buChar char="•"/>
            </a:pPr>
            <a:r>
              <a:rPr lang="en-GB" sz="1200" dirty="0"/>
              <a:t>Perspective-taking supports social relationships</a:t>
            </a:r>
          </a:p>
          <a:p>
            <a:pPr marL="342900" indent="-342900" algn="l">
              <a:buFont typeface="Arial" panose="020B0604020202020204" pitchFamily="34" charset="0"/>
              <a:buChar char="•"/>
            </a:pPr>
            <a:r>
              <a:rPr lang="en-GB" sz="1200" dirty="0"/>
              <a:t>Builds empathy and reduces misunderstandings</a:t>
            </a:r>
          </a:p>
          <a:p>
            <a:pPr marL="342900" indent="-342900" algn="l">
              <a:buFont typeface="Arial" panose="020B0604020202020204" pitchFamily="34" charset="0"/>
              <a:buChar char="•"/>
            </a:pPr>
            <a:r>
              <a:rPr lang="en-GB" sz="1200" dirty="0"/>
              <a:t>Helps with problem-solving and conflict resolution</a:t>
            </a:r>
          </a:p>
          <a:p>
            <a:pPr marL="342900" indent="-342900" algn="l">
              <a:buFont typeface="Arial" panose="020B0604020202020204" pitchFamily="34" charset="0"/>
              <a:buChar char="•"/>
            </a:pPr>
            <a:r>
              <a:rPr lang="en-GB" sz="1200" dirty="0"/>
              <a:t>Encourages flexible thinking</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When children have difficulty with perspective taking, they may have difficulty making or maintaining friendships, working as a team or in groups.</a:t>
            </a:r>
          </a:p>
          <a:p>
            <a:pPr>
              <a:defRPr/>
            </a:pPr>
            <a:endParaRPr lang="en-GB" dirty="0">
              <a:solidFill>
                <a:srgbClr val="747474"/>
              </a:solidFill>
            </a:endParaRPr>
          </a:p>
          <a:p>
            <a:pPr>
              <a:defRPr/>
            </a:pPr>
            <a:r>
              <a:rPr lang="en-GB" dirty="0">
                <a:solidFill>
                  <a:srgbClr val="747474"/>
                </a:solidFill>
              </a:rPr>
              <a:t>When you are able to imagine a situation from someone else’s perspective, you can gain a better understanding of someone else’s motives or change your own behaviour so you don’t offend someone.</a:t>
            </a:r>
          </a:p>
          <a:p>
            <a:pPr>
              <a:defRPr/>
            </a:pPr>
            <a:endParaRPr lang="en-GB" dirty="0"/>
          </a:p>
          <a:p>
            <a:pPr>
              <a:defRPr/>
            </a:pPr>
            <a:r>
              <a:rPr lang="en-GB" dirty="0"/>
              <a:t>Some of the higher functioning social skills that require perspective taking include helping, empathy, cooperation, maintaining interpersonal relationships.</a:t>
            </a:r>
            <a:endParaRPr lang="en-GB"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Verbal reasoning skills are essential for tasks such as critical thinking, problem-solving, effective communication, and making informed decisions about the world around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8</a:t>
            </a:fld>
            <a:endParaRPr lang="en-US"/>
          </a:p>
        </p:txBody>
      </p:sp>
    </p:spTree>
    <p:extLst>
      <p:ext uri="{BB962C8B-B14F-4D97-AF65-F5344CB8AC3E}">
        <p14:creationId xmlns:p14="http://schemas.microsoft.com/office/powerpoint/2010/main" val="1958590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Examples of differing perspectives.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a:p>
          <a:p>
            <a:pPr marL="0" marR="0" lvl="0" indent="0" algn="l" defTabSz="914400" rtl="0" eaLnBrk="1" fontAlgn="auto" latinLnBrk="0" hangingPunct="1">
              <a:lnSpc>
                <a:spcPct val="100000"/>
              </a:lnSpc>
              <a:spcBef>
                <a:spcPts val="0"/>
              </a:spcBef>
              <a:spcAft>
                <a:spcPts val="0"/>
              </a:spcAft>
              <a:buClrTx/>
              <a:buSzTx/>
              <a:buFontTx/>
              <a:buNone/>
              <a:tabLst/>
              <a:defRPr/>
            </a:pPr>
            <a:r>
              <a:rPr lang="en-GB" i="1"/>
              <a:t>Perspective is based on past experience and in this instance, The teacher may have never been informed that some people feel eye contact is uncomfortable or painful and her only understanding is that people look away when they are not interested or don’t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Past experiences may have involved a mismatch in communication, misunderstandings, social trauma, broken trust and therefore led to a need for self-protection. Example ‘This is how I see it and what works for me to keep me safe’.  Different views can be uncomfortable and difficult to imagine something that is not happening 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9</a:t>
            </a:fld>
            <a:endParaRPr lang="en-US"/>
          </a:p>
        </p:txBody>
      </p:sp>
    </p:spTree>
    <p:extLst>
      <p:ext uri="{BB962C8B-B14F-4D97-AF65-F5344CB8AC3E}">
        <p14:creationId xmlns:p14="http://schemas.microsoft.com/office/powerpoint/2010/main" val="1640883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81140-AEEA-164D-2525-E004A6DF7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EA57E5-B7C0-2116-0FFA-0D291AFF0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2A256C-DDFE-4D48-07D6-A7253FD42A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5A6858-EDBC-A34A-26E4-FDD2F7BADD26}"/>
              </a:ext>
            </a:extLst>
          </p:cNvPr>
          <p:cNvSpPr>
            <a:spLocks noGrp="1"/>
          </p:cNvSpPr>
          <p:nvPr>
            <p:ph type="sldNum" sz="quarter" idx="5"/>
          </p:nvPr>
        </p:nvSpPr>
        <p:spPr/>
        <p:txBody>
          <a:bodyPr/>
          <a:lstStyle/>
          <a:p>
            <a:fld id="{D0938396-3CE8-4642-A4FA-6CD659AE61C9}" type="slidenum">
              <a:rPr lang="en-US" smtClean="0"/>
              <a:t>10</a:t>
            </a:fld>
            <a:endParaRPr lang="en-US"/>
          </a:p>
        </p:txBody>
      </p:sp>
    </p:spTree>
    <p:extLst>
      <p:ext uri="{BB962C8B-B14F-4D97-AF65-F5344CB8AC3E}">
        <p14:creationId xmlns:p14="http://schemas.microsoft.com/office/powerpoint/2010/main" val="2287868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a baby, they Do not have the ability to take the perspective of someone else.  E.g. baby cries because another baby is crying – doesn’t understand the discomfort is not it’s own.  They have not developed Theory of Mind.</a:t>
            </a:r>
          </a:p>
          <a:p>
            <a:endParaRPr lang="en-GB"/>
          </a:p>
          <a:p>
            <a:r>
              <a:rPr lang="en-GB" sz="1200" b="0" i="0" kern="1200">
                <a:solidFill>
                  <a:schemeClr val="tx1"/>
                </a:solidFill>
                <a:effectLst/>
                <a:latin typeface="+mn-lt"/>
                <a:ea typeface="+mn-ea"/>
                <a:cs typeface="+mn-cs"/>
              </a:rPr>
              <a:t>2-3 years of age, children start to gain an understanding that each person is experiencing different things. Start to see a child show concern for others who are upset. They may try to do something to help that person. children still often confuse their own perspective with others. A preschooler may think that since she likes ice cream, everyone likes ice cream. This may lead to actions like giving someone who is crying a favourite toy because the child knows that would cheer him up if he had it himself.</a:t>
            </a:r>
          </a:p>
          <a:p>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t>As children grow older, they will start developing the ability to guess what people are thinking or feeling based on their behaviours and understand their motivation for certain </a:t>
            </a:r>
            <a:r>
              <a:rPr lang="en-GB" err="1"/>
              <a:t>behaviors</a:t>
            </a:r>
            <a:r>
              <a:rPr lang="en-GB"/>
              <a:t> by 5-7 years of age. </a:t>
            </a:r>
            <a:r>
              <a:rPr lang="en-GB" sz="1200" b="0" i="0" kern="1200">
                <a:solidFill>
                  <a:schemeClr val="tx1"/>
                </a:solidFill>
                <a:effectLst/>
                <a:latin typeface="+mn-lt"/>
                <a:ea typeface="+mn-ea"/>
                <a:cs typeface="+mn-cs"/>
              </a:rPr>
              <a:t>should be able to guess that the child pushed over the chair because he was angry. He probably wouldn’t be able to tell you though that the other child was frustrated because the task that the teacher asked him to do was too difficult.</a:t>
            </a:r>
          </a:p>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11</a:t>
            </a:fld>
            <a:endParaRPr lang="en-US"/>
          </a:p>
        </p:txBody>
      </p:sp>
    </p:spTree>
    <p:extLst>
      <p:ext uri="{BB962C8B-B14F-4D97-AF65-F5344CB8AC3E}">
        <p14:creationId xmlns:p14="http://schemas.microsoft.com/office/powerpoint/2010/main" val="828542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8-11 years:   the child will understand if you explain to him that when he walked up to his friend and hit him on the back, he meant it as a greeting but his friend interpreted it as anger. begin to understand that a person may be hiding his/her true feelings. For example, they would begin to understand that if a child said “I’m okay” but still had tears in her eyes, she may not really be ok but she just wants others to think she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12-14 -  </a:t>
            </a:r>
            <a:r>
              <a:rPr lang="en-GB" sz="2000"/>
              <a:t>these include the understanding that there could be multiple motives behind </a:t>
            </a:r>
            <a:r>
              <a:rPr lang="en-GB" sz="2000" err="1"/>
              <a:t>behaviors</a:t>
            </a:r>
            <a:r>
              <a:rPr lang="en-GB" sz="2000"/>
              <a:t>. They then also learn to </a:t>
            </a:r>
            <a:r>
              <a:rPr lang="en-GB" sz="2000" err="1"/>
              <a:t>maneuver</a:t>
            </a:r>
            <a:r>
              <a:rPr lang="en-GB" sz="2000"/>
              <a:t> through social situations in which they have conflicting inner motives or when close peers have motives that go against their own. </a:t>
            </a:r>
            <a:r>
              <a:rPr lang="en-GB" sz="1200" b="0" i="0" kern="1200">
                <a:solidFill>
                  <a:schemeClr val="tx1"/>
                </a:solidFill>
                <a:effectLst/>
                <a:latin typeface="+mn-lt"/>
                <a:ea typeface="+mn-ea"/>
                <a:cs typeface="+mn-cs"/>
              </a:rPr>
              <a:t>. For example, the child may understand that a teenager may be tempted to smoke because it will make him look cooler (peer pressure) but that he may be reluctant to do so because it is unhealthy and gross.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15 – 18 young adults -  begin to understand that a person’s culture and environment impact their personality, </a:t>
            </a:r>
            <a:r>
              <a:rPr lang="en-GB" sz="1200" b="0" i="0" kern="1200" err="1">
                <a:solidFill>
                  <a:schemeClr val="tx1"/>
                </a:solidFill>
                <a:effectLst/>
                <a:latin typeface="+mn-lt"/>
                <a:ea typeface="+mn-ea"/>
                <a:cs typeface="+mn-cs"/>
              </a:rPr>
              <a:t>behavior</a:t>
            </a:r>
            <a:r>
              <a:rPr lang="en-GB" sz="1200" b="0" i="0" kern="1200">
                <a:solidFill>
                  <a:schemeClr val="tx1"/>
                </a:solidFill>
                <a:effectLst/>
                <a:latin typeface="+mn-lt"/>
                <a:ea typeface="+mn-ea"/>
                <a:cs typeface="+mn-cs"/>
              </a:rPr>
              <a:t>, and perspectives. They begin to see how we are all a product of our environment and that past events and present circumstances all affect how we see the world. For example, young adults may begin to see that a person who has always been discriminated against is more likely to assume he’s being discriminated against than someone who has never known discrimination.</a:t>
            </a:r>
          </a:p>
          <a:p>
            <a:r>
              <a:rPr lang="en-GB" sz="1200" b="0" i="0" kern="1200">
                <a:solidFill>
                  <a:schemeClr val="tx1"/>
                </a:solidFill>
                <a:effectLst/>
                <a:latin typeface="+mn-lt"/>
                <a:ea typeface="+mn-ea"/>
                <a:cs typeface="+mn-cs"/>
              </a:rPr>
              <a:t>These young adults are also beginning to understand that people may not always be fully aware of why they act the way they do. They may be acting a certain way because they were brought up that way or they are repressing some feelings that they don’t want to deal with.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a:p>
          <a:p>
            <a:endParaRPr lang="en-GB" sz="1200" b="0" i="0" kern="1200">
              <a:solidFill>
                <a:schemeClr val="tx1"/>
              </a:solidFill>
              <a:effectLst/>
              <a:latin typeface="+mn-lt"/>
              <a:ea typeface="+mn-ea"/>
              <a:cs typeface="+mn-cs"/>
            </a:endParaRPr>
          </a:p>
          <a:p>
            <a:endParaRPr lang="en-GB"/>
          </a:p>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12</a:t>
            </a:fld>
            <a:endParaRPr lang="en-US"/>
          </a:p>
        </p:txBody>
      </p:sp>
    </p:spTree>
    <p:extLst>
      <p:ext uri="{BB962C8B-B14F-4D97-AF65-F5344CB8AC3E}">
        <p14:creationId xmlns:p14="http://schemas.microsoft.com/office/powerpoint/2010/main" val="2658646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FBFBA-820D-5EBE-8DCF-C876BF76F3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EE69F6-C82B-2C0C-51BA-3696C63FC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3267A-2562-FE46-BA15-4DD8D0CE04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31DE8F-8212-29B7-7828-F8A2C68BB15A}"/>
              </a:ext>
            </a:extLst>
          </p:cNvPr>
          <p:cNvSpPr>
            <a:spLocks noGrp="1"/>
          </p:cNvSpPr>
          <p:nvPr>
            <p:ph type="sldNum" sz="quarter" idx="5"/>
          </p:nvPr>
        </p:nvSpPr>
        <p:spPr/>
        <p:txBody>
          <a:bodyPr/>
          <a:lstStyle/>
          <a:p>
            <a:fld id="{D0938396-3CE8-4642-A4FA-6CD659AE61C9}" type="slidenum">
              <a:rPr lang="en-US" smtClean="0"/>
              <a:t>13</a:t>
            </a:fld>
            <a:endParaRPr lang="en-US"/>
          </a:p>
        </p:txBody>
      </p:sp>
    </p:spTree>
    <p:extLst>
      <p:ext uri="{BB962C8B-B14F-4D97-AF65-F5344CB8AC3E}">
        <p14:creationId xmlns:p14="http://schemas.microsoft.com/office/powerpoint/2010/main" val="753985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Arial" panose="020B0604020202020204" pitchFamily="34" charset="0"/>
              <a:buChar char="•"/>
            </a:pPr>
            <a:r>
              <a:rPr lang="en-GB" sz="1200" dirty="0">
                <a:ea typeface="Calibri" panose="020F0502020204030204"/>
                <a:cs typeface="Calibri" panose="020F0502020204030204"/>
              </a:rPr>
              <a:t>Difficulty reading non-verbal cues of others – it might be difficult to read people’s facial expressions, tone of voice or body language</a:t>
            </a:r>
            <a:endParaRPr lang="en-GB" sz="1200" dirty="0"/>
          </a:p>
          <a:p>
            <a:pPr marL="342900" indent="-342900" algn="l">
              <a:buFont typeface="Arial" panose="020B0604020202020204" pitchFamily="34" charset="0"/>
              <a:buChar char="•"/>
            </a:pPr>
            <a:r>
              <a:rPr lang="en-GB" sz="1200" dirty="0"/>
              <a:t>There may be a literal interpretation of language and trouble following indirect or implied meaning</a:t>
            </a:r>
          </a:p>
          <a:p>
            <a:pPr marL="342900" indent="-342900" algn="l">
              <a:buFont typeface="Arial" panose="020B0604020202020204" pitchFamily="34" charset="0"/>
              <a:buChar char="•"/>
            </a:pPr>
            <a:r>
              <a:rPr lang="en-GB" sz="1200" dirty="0"/>
              <a:t>The person may have high anxiety in social interactions – they might feel overwhelmed which makes it hard to ‘notice’ non-</a:t>
            </a:r>
            <a:r>
              <a:rPr lang="en-GB" sz="1200" dirty="0" err="1"/>
              <a:t>verbals</a:t>
            </a:r>
            <a:r>
              <a:rPr lang="en-GB" sz="1200" dirty="0"/>
              <a:t> and process what the other person is communicating.</a:t>
            </a:r>
          </a:p>
          <a:p>
            <a:pPr marL="342900" indent="-342900" algn="l">
              <a:buFont typeface="Arial" panose="020B0604020202020204" pitchFamily="34" charset="0"/>
              <a:buChar char="•"/>
            </a:pPr>
            <a:endParaRPr lang="en-GB" sz="1200" dirty="0"/>
          </a:p>
          <a:p>
            <a:r>
              <a:rPr lang="en-GB" sz="1200" b="0" i="0" kern="1200" dirty="0" err="1">
                <a:solidFill>
                  <a:schemeClr val="tx1"/>
                </a:solidFill>
                <a:effectLst/>
                <a:latin typeface="+mn-lt"/>
                <a:ea typeface="+mn-ea"/>
                <a:cs typeface="+mn-cs"/>
              </a:rPr>
              <a:t>Monotropism</a:t>
            </a:r>
            <a:r>
              <a:rPr lang="en-GB" sz="1200" b="0" i="0" kern="1200" dirty="0">
                <a:solidFill>
                  <a:schemeClr val="tx1"/>
                </a:solidFill>
                <a:effectLst/>
                <a:latin typeface="+mn-lt"/>
                <a:ea typeface="+mn-ea"/>
                <a:cs typeface="+mn-cs"/>
              </a:rPr>
              <a:t>  is becoming more recognised as a theory. </a:t>
            </a:r>
            <a:r>
              <a:rPr lang="en-GB" sz="1200" b="0" i="0" kern="1200" dirty="0" err="1">
                <a:solidFill>
                  <a:schemeClr val="tx1"/>
                </a:solidFill>
                <a:effectLst/>
                <a:latin typeface="+mn-lt"/>
                <a:ea typeface="+mn-ea"/>
                <a:cs typeface="+mn-cs"/>
              </a:rPr>
              <a:t>Monotropism</a:t>
            </a:r>
            <a:r>
              <a:rPr lang="en-GB" sz="1200" b="0" i="0" kern="1200" dirty="0">
                <a:solidFill>
                  <a:schemeClr val="tx1"/>
                </a:solidFill>
                <a:effectLst/>
                <a:latin typeface="+mn-lt"/>
                <a:ea typeface="+mn-ea"/>
                <a:cs typeface="+mn-cs"/>
              </a:rPr>
              <a:t> suggests autistic individuals have a  difference in attention and information processing, This produces both strengths and challenges. </a:t>
            </a:r>
            <a:endParaRPr lang="en-GB" sz="1200" dirty="0"/>
          </a:p>
          <a:p>
            <a:pPr marL="342900" indent="-342900" algn="l">
              <a:buFont typeface="Arial" panose="020B0604020202020204" pitchFamily="34" charset="0"/>
              <a:buChar char="•"/>
            </a:pPr>
            <a:endParaRPr lang="en-GB" sz="1200" dirty="0"/>
          </a:p>
          <a:p>
            <a:pPr marL="0" indent="0" algn="l">
              <a:buFont typeface="Arial" panose="020B0604020202020204" pitchFamily="34" charset="0"/>
              <a:buNone/>
            </a:pPr>
            <a:r>
              <a:rPr lang="en-GB" sz="1200" b="0" i="0" kern="1200" dirty="0">
                <a:solidFill>
                  <a:schemeClr val="tx1"/>
                </a:solidFill>
                <a:effectLst/>
                <a:latin typeface="+mn-lt"/>
                <a:ea typeface="+mn-ea"/>
                <a:cs typeface="+mn-cs"/>
              </a:rPr>
              <a:t>It suggests autistic individuals with monotropic thinking, tend to  focus on a small number of interests at a time, rather than spreading focus across a range of things. </a:t>
            </a:r>
          </a:p>
          <a:p>
            <a:pPr marL="0" indent="0" algn="l">
              <a:buFont typeface="Arial" panose="020B0604020202020204" pitchFamily="34" charset="0"/>
              <a:buNone/>
            </a:pPr>
            <a:r>
              <a:rPr lang="en-GB" sz="1200" b="0" i="0" kern="1200" dirty="0">
                <a:solidFill>
                  <a:schemeClr val="tx1"/>
                </a:solidFill>
                <a:effectLst/>
                <a:latin typeface="+mn-lt"/>
                <a:ea typeface="+mn-ea"/>
                <a:cs typeface="+mn-cs"/>
              </a:rPr>
              <a:t>On the plus side, this intense focus can lead to a real depth of interest, expertise and immersive sensory experiences, </a:t>
            </a:r>
          </a:p>
          <a:p>
            <a:pPr marL="0" indent="0" algn="l">
              <a:buFont typeface="Arial" panose="020B0604020202020204" pitchFamily="34" charset="0"/>
              <a:buNone/>
            </a:pPr>
            <a:r>
              <a:rPr lang="en-GB" sz="1200" b="0" i="0" kern="1200" dirty="0">
                <a:solidFill>
                  <a:schemeClr val="tx1"/>
                </a:solidFill>
                <a:effectLst/>
                <a:latin typeface="+mn-lt"/>
                <a:ea typeface="+mn-ea"/>
                <a:cs typeface="+mn-cs"/>
              </a:rPr>
              <a:t>However it may also make it harder to switch tasks, process multiple inputs at once or cope with interruptions.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Applying this to perspective taking – Monotropic thinkers may struggle more with the rapid shifts in attention that social interaction often demands -  making it hard to juggle understanding facial expressions, tone of voice, non-literal language.  Without these additional clues, it can be challenging to then understand the thoughts and feelings of the other person.</a:t>
            </a:r>
          </a:p>
          <a:p>
            <a:r>
              <a:rPr lang="en-GB" sz="1200" b="0" i="0" kern="1200" dirty="0">
                <a:solidFill>
                  <a:schemeClr val="tx1"/>
                </a:solidFill>
                <a:effectLst/>
                <a:latin typeface="+mn-lt"/>
                <a:ea typeface="+mn-ea"/>
                <a:cs typeface="+mn-cs"/>
              </a:rPr>
              <a:t>. </a:t>
            </a:r>
          </a:p>
          <a:p>
            <a:pPr marL="342900" indent="-342900" algn="l">
              <a:buFont typeface="Arial" panose="020B0604020202020204" pitchFamily="34" charset="0"/>
              <a:buChar char="•"/>
            </a:pPr>
            <a:endParaRPr lang="en-GB" sz="1200" dirty="0"/>
          </a:p>
          <a:p>
            <a:endParaRPr lang="en-GB"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0938396-3CE8-4642-A4FA-6CD659AE61C9}" type="slidenum">
              <a:rPr lang="en-US" smtClean="0"/>
              <a:t>14</a:t>
            </a:fld>
            <a:endParaRPr lang="en-US"/>
          </a:p>
        </p:txBody>
      </p:sp>
    </p:spTree>
    <p:extLst>
      <p:ext uri="{BB962C8B-B14F-4D97-AF65-F5344CB8AC3E}">
        <p14:creationId xmlns:p14="http://schemas.microsoft.com/office/powerpoint/2010/main" val="2631790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F3F3F"/>
                </a:solidFill>
                <a:effectLst/>
                <a:latin typeface="hero-new"/>
              </a:rPr>
              <a:t>The ‘</a:t>
            </a:r>
            <a:r>
              <a:rPr lang="en-GB" b="0" i="0" dirty="0">
                <a:solidFill>
                  <a:srgbClr val="3F3F3F"/>
                </a:solidFill>
                <a:effectLst/>
                <a:latin typeface="hero-new"/>
                <a:hlinkClick r:id="rId3"/>
              </a:rPr>
              <a:t>double empathy problem</a:t>
            </a:r>
            <a:r>
              <a:rPr lang="en-GB" b="0" i="0" dirty="0">
                <a:solidFill>
                  <a:srgbClr val="3F3F3F"/>
                </a:solidFill>
                <a:effectLst/>
                <a:latin typeface="hero-new"/>
              </a:rPr>
              <a:t>’ tries to explain why non-autistic people can experience autistic people as lacking in communication skills, including empathy, by addressing </a:t>
            </a:r>
            <a:r>
              <a:rPr lang="en-GB" b="0" i="0" dirty="0" err="1">
                <a:solidFill>
                  <a:srgbClr val="3F3F3F"/>
                </a:solidFill>
                <a:effectLst/>
                <a:latin typeface="hero-new"/>
              </a:rPr>
              <a:t>ity</a:t>
            </a:r>
            <a:r>
              <a:rPr lang="en-GB" b="0" i="0" dirty="0">
                <a:solidFill>
                  <a:srgbClr val="3F3F3F"/>
                </a:solidFill>
                <a:effectLst/>
                <a:latin typeface="hero-new"/>
              </a:rPr>
              <a:t> as a two-way problem.  autistic people often experience non-autistic people as lacking in these skills too.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F3F3F"/>
              </a:solidFill>
              <a:effectLst/>
              <a:latin typeface="hero-new"/>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F3F3F"/>
                </a:solidFill>
                <a:effectLst/>
                <a:latin typeface="hero-new"/>
              </a:rPr>
              <a:t>The theory suggests that this is because the two groups of people have different experiences and their different communication styles and preferences can lead to difficulties in relating to each other. Neither is ‘correct’, nor ‘superior’ to the other, they are simply different, and effort must be made on both sides to bridge the gap.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F3F3F"/>
              </a:solidFill>
              <a:effectLst/>
              <a:latin typeface="hero-new"/>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3F3F3F"/>
                </a:solidFill>
                <a:effectLst/>
                <a:latin typeface="hero-new"/>
              </a:rPr>
              <a:t>Evidence from lived experience (from autistic people) and some research suggests the double empathy problem theory may explain the challenges of and differences in communication between autistic and non-autistic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F3F3F"/>
              </a:solidFill>
              <a:effectLst/>
              <a:latin typeface="hero-new"/>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F3F3F"/>
              </a:solidFill>
              <a:effectLst/>
              <a:latin typeface="hero-new"/>
            </a:endParaRPr>
          </a:p>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15</a:t>
            </a:fld>
            <a:endParaRPr lang="en-US"/>
          </a:p>
        </p:txBody>
      </p:sp>
    </p:spTree>
    <p:extLst>
      <p:ext uri="{BB962C8B-B14F-4D97-AF65-F5344CB8AC3E}">
        <p14:creationId xmlns:p14="http://schemas.microsoft.com/office/powerpoint/2010/main" val="1366038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79AF3-D381-E6DD-99C7-03A1E16E9D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CA39C-7CF9-070F-85F4-5C7BEB3D36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280D9B-1566-992E-3783-1100705E9D74}"/>
              </a:ext>
            </a:extLst>
          </p:cNvPr>
          <p:cNvSpPr>
            <a:spLocks noGrp="1"/>
          </p:cNvSpPr>
          <p:nvPr>
            <p:ph type="body" idx="1"/>
          </p:nvPr>
        </p:nvSpPr>
        <p:spPr/>
        <p:txBody>
          <a:bodyPr/>
          <a:lstStyle/>
          <a:p>
            <a:r>
              <a:rPr lang="en-GB" sz="1200" dirty="0">
                <a:ea typeface="Calibri" panose="020F0502020204030204"/>
                <a:cs typeface="Calibri" panose="020F0502020204030204"/>
              </a:rPr>
              <a:t>For example, an autistic person might not use as much facial expressions to convey how they are feeling, or their facial expressions may not match their inner experience – this can cause confusion.  </a:t>
            </a:r>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406DB9FD-1E14-6914-EFE1-C12D8FBAC312}"/>
              </a:ext>
            </a:extLst>
          </p:cNvPr>
          <p:cNvSpPr>
            <a:spLocks noGrp="1"/>
          </p:cNvSpPr>
          <p:nvPr>
            <p:ph type="sldNum" sz="quarter" idx="5"/>
          </p:nvPr>
        </p:nvSpPr>
        <p:spPr/>
        <p:txBody>
          <a:bodyPr/>
          <a:lstStyle/>
          <a:p>
            <a:fld id="{D0938396-3CE8-4642-A4FA-6CD659AE61C9}" type="slidenum">
              <a:rPr lang="en-US" smtClean="0"/>
              <a:t>16</a:t>
            </a:fld>
            <a:endParaRPr lang="en-US"/>
          </a:p>
        </p:txBody>
      </p:sp>
    </p:spTree>
    <p:extLst>
      <p:ext uri="{BB962C8B-B14F-4D97-AF65-F5344CB8AC3E}">
        <p14:creationId xmlns:p14="http://schemas.microsoft.com/office/powerpoint/2010/main" val="4214153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A6D0A-3A0A-49E6-C0CE-D9531745B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B2EF8-EC6B-8C41-8A54-94F30B5BC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0818C8-73B6-195B-CCBC-6475E18FA7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88DC35-9C38-A9A7-2B30-4618FD6D0192}"/>
              </a:ext>
            </a:extLst>
          </p:cNvPr>
          <p:cNvSpPr>
            <a:spLocks noGrp="1"/>
          </p:cNvSpPr>
          <p:nvPr>
            <p:ph type="sldNum" sz="quarter" idx="5"/>
          </p:nvPr>
        </p:nvSpPr>
        <p:spPr/>
        <p:txBody>
          <a:bodyPr/>
          <a:lstStyle/>
          <a:p>
            <a:fld id="{D0938396-3CE8-4642-A4FA-6CD659AE61C9}" type="slidenum">
              <a:rPr lang="en-US" smtClean="0"/>
              <a:t>17</a:t>
            </a:fld>
            <a:endParaRPr lang="en-US"/>
          </a:p>
        </p:txBody>
      </p:sp>
    </p:spTree>
    <p:extLst>
      <p:ext uri="{BB962C8B-B14F-4D97-AF65-F5344CB8AC3E}">
        <p14:creationId xmlns:p14="http://schemas.microsoft.com/office/powerpoint/2010/main" val="3512471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a:t>Use social stories to illustrate different viewpoints NB not to enforce neurotypical behaviour (eye contact, social norms) - for all parties involved</a:t>
            </a:r>
          </a:p>
          <a:p>
            <a:pPr marL="342900" indent="-342900" algn="l">
              <a:buFont typeface="Arial" panose="020B0604020202020204" pitchFamily="34" charset="0"/>
              <a:buChar char="•"/>
            </a:pPr>
            <a:r>
              <a:rPr lang="en-GB"/>
              <a:t>Role-play scenarios to practice empathy</a:t>
            </a:r>
          </a:p>
          <a:p>
            <a:pPr marL="342900" indent="-342900" algn="l">
              <a:buFont typeface="Arial" panose="020B0604020202020204" pitchFamily="34" charset="0"/>
              <a:buChar char="•"/>
            </a:pPr>
            <a:r>
              <a:rPr lang="en-GB"/>
              <a:t>Watch TV and read books together and discuss ‘what are they feeling/thinking?’</a:t>
            </a:r>
          </a:p>
          <a:p>
            <a:pPr marL="342900" indent="-342900">
              <a:buFont typeface="Arial" panose="020B0604020202020204" pitchFamily="34" charset="0"/>
              <a:buChar char="•"/>
            </a:pPr>
            <a:r>
              <a:rPr lang="en-GB">
                <a:ea typeface="Calibri"/>
                <a:cs typeface="Calibri"/>
              </a:rPr>
              <a:t>Use comic strip conversations – can be stick people to look at different scenarios.</a:t>
            </a:r>
            <a:endParaRPr lang="en-GB"/>
          </a:p>
          <a:p>
            <a:pPr marL="342900" indent="-342900" algn="l">
              <a:buFont typeface="Arial" panose="020B0604020202020204" pitchFamily="34" charset="0"/>
              <a:buChar char="•"/>
            </a:pPr>
            <a:endParaRPr lang="en-GB"/>
          </a:p>
          <a:p>
            <a:pPr marL="342900" indent="-342900">
              <a:buFont typeface="Arial" panose="020B0604020202020204" pitchFamily="34" charset="0"/>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0938396-3CE8-4642-A4FA-6CD659AE61C9}" type="slidenum">
              <a:rPr lang="en-US" smtClean="0"/>
              <a:t>18</a:t>
            </a:fld>
            <a:endParaRPr lang="en-US"/>
          </a:p>
        </p:txBody>
      </p:sp>
    </p:spTree>
    <p:extLst>
      <p:ext uri="{BB962C8B-B14F-4D97-AF65-F5344CB8AC3E}">
        <p14:creationId xmlns:p14="http://schemas.microsoft.com/office/powerpoint/2010/main" val="2971205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Arial" panose="020B0604020202020204" pitchFamily="34" charset="0"/>
              <a:buChar char="•"/>
            </a:pPr>
            <a:r>
              <a:rPr lang="en-GB" sz="1200"/>
              <a:t>Break down abstract language into concrete examples </a:t>
            </a:r>
          </a:p>
          <a:p>
            <a:pPr marL="342900" indent="-342900" algn="l">
              <a:buFont typeface="Arial" panose="020B0604020202020204" pitchFamily="34" charset="0"/>
              <a:buChar char="•"/>
            </a:pPr>
            <a:r>
              <a:rPr lang="en-GB" sz="1200"/>
              <a:t>Use visuals to support understanding – this could be comic strip conversations, books etc</a:t>
            </a:r>
          </a:p>
          <a:p>
            <a:pPr marL="342900" indent="-342900" algn="l">
              <a:buFont typeface="Arial" panose="020B0604020202020204" pitchFamily="34" charset="0"/>
              <a:buChar char="•"/>
            </a:pPr>
            <a:r>
              <a:rPr lang="en-GB" sz="1200"/>
              <a:t>Teach idioms and figurative language explicitly – for example phrases like ‘put yourself in someone else’s shoes’ might need to be explained</a:t>
            </a:r>
          </a:p>
          <a:p>
            <a:pPr marL="342900" indent="-342900" algn="l">
              <a:buFont typeface="Arial" panose="020B0604020202020204" pitchFamily="34" charset="0"/>
              <a:buChar char="•"/>
            </a:pPr>
            <a:r>
              <a:rPr lang="en-GB" sz="1200"/>
              <a:t>Practice in a safe setting – use sympathetic peers and avoid causing embarrassment.  </a:t>
            </a:r>
          </a:p>
          <a:p>
            <a:pPr marL="342900" indent="-342900" algn="l">
              <a:buFont typeface="Arial" panose="020B0604020202020204" pitchFamily="34" charset="0"/>
              <a:buChar char="•"/>
            </a:pPr>
            <a:r>
              <a:rPr lang="en-GB" sz="1200"/>
              <a:t>Teach emotional vocabulary explicitly</a:t>
            </a:r>
          </a:p>
          <a:p>
            <a:pPr marL="342900" indent="-342900" algn="l">
              <a:buFont typeface="Arial" panose="020B0604020202020204" pitchFamily="34" charset="0"/>
              <a:buChar char="•"/>
            </a:pPr>
            <a:r>
              <a:rPr lang="en-GB" sz="1200">
                <a:ea typeface="Calibri" panose="020F0502020204030204"/>
                <a:cs typeface="Calibri" panose="020F0502020204030204"/>
              </a:rPr>
              <a:t>Encourage questions like: 'What might they be thinking?'</a:t>
            </a:r>
          </a:p>
          <a:p>
            <a:pPr marL="342900" indent="-342900">
              <a:buFont typeface="Arial,Sans-Serif"/>
              <a:buChar char="•"/>
            </a:pPr>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19</a:t>
            </a:fld>
            <a:endParaRPr lang="en-US"/>
          </a:p>
        </p:txBody>
      </p:sp>
    </p:spTree>
    <p:extLst>
      <p:ext uri="{BB962C8B-B14F-4D97-AF65-F5344CB8AC3E}">
        <p14:creationId xmlns:p14="http://schemas.microsoft.com/office/powerpoint/2010/main" val="2802898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Arial" panose="020B0604020202020204" pitchFamily="34" charset="0"/>
              <a:buChar char="•"/>
            </a:pPr>
            <a:r>
              <a:rPr lang="en-GB" sz="1200"/>
              <a:t>Always encourage 2-way perspective taking – helping neurotypical students to understand autistic peer too</a:t>
            </a:r>
          </a:p>
          <a:p>
            <a:pPr marL="342900" indent="-342900" algn="l">
              <a:buFont typeface="Arial" panose="020B0604020202020204" pitchFamily="34" charset="0"/>
              <a:buChar char="•"/>
            </a:pPr>
            <a:r>
              <a:rPr lang="en-GB" sz="1200"/>
              <a:t>Provide clear, structured communication</a:t>
            </a:r>
          </a:p>
          <a:p>
            <a:pPr marL="342900" indent="-342900" algn="l">
              <a:buFont typeface="Arial" panose="020B0604020202020204" pitchFamily="34" charset="0"/>
              <a:buChar char="•"/>
            </a:pPr>
            <a:r>
              <a:rPr lang="en-GB" sz="1200"/>
              <a:t>Allow extra processing time where needed</a:t>
            </a:r>
          </a:p>
          <a:p>
            <a:pPr marL="342900" indent="-342900" algn="l">
              <a:buFont typeface="Arial" panose="020B0604020202020204" pitchFamily="34" charset="0"/>
              <a:buChar char="•"/>
            </a:pPr>
            <a:r>
              <a:rPr lang="en-GB" sz="1200"/>
              <a:t>Encourage peer support and buddy systems</a:t>
            </a:r>
          </a:p>
          <a:p>
            <a:pPr marL="342900" indent="-342900" algn="l">
              <a:buFont typeface="Arial" panose="020B0604020202020204" pitchFamily="34" charset="0"/>
              <a:buChar char="•"/>
            </a:pPr>
            <a:r>
              <a:rPr lang="en-GB" sz="1200"/>
              <a:t>Remember, it is very hard to change your own perspective when challenged due to the danger of losing face. </a:t>
            </a:r>
          </a:p>
          <a:p>
            <a:pPr marL="342900" indent="-342900" algn="l">
              <a:buFont typeface="Arial" panose="020B0604020202020204" pitchFamily="34" charset="0"/>
              <a:buChar char="•"/>
            </a:pPr>
            <a:r>
              <a:rPr lang="en-GB" sz="1200"/>
              <a:t>Celebrate effort, not just ‘correctness’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Try to model your own thoughts and feelings without conflict or challenge or expectation for the other person to change their view in the moment – leave it with them.</a:t>
            </a:r>
          </a:p>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20</a:t>
            </a:fld>
            <a:endParaRPr lang="en-US"/>
          </a:p>
        </p:txBody>
      </p:sp>
    </p:spTree>
    <p:extLst>
      <p:ext uri="{BB962C8B-B14F-4D97-AF65-F5344CB8AC3E}">
        <p14:creationId xmlns:p14="http://schemas.microsoft.com/office/powerpoint/2010/main" val="6507768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Level 1 - Focus: Looking at what’s directly in front of the child.</a:t>
            </a:r>
          </a:p>
          <a:p>
            <a:r>
              <a:rPr lang="en-GB"/>
              <a:t>Questions: “What’s this?” / “Find the dog.” / “Point to the red ball.”</a:t>
            </a:r>
          </a:p>
          <a:p>
            <a:r>
              <a:rPr lang="en-GB"/>
              <a:t>Skills: Naming, </a:t>
            </a:r>
            <a:r>
              <a:rPr lang="en-GB" err="1"/>
              <a:t>labeling</a:t>
            </a:r>
            <a:r>
              <a:rPr lang="en-GB"/>
              <a:t>, noticing details.</a:t>
            </a:r>
          </a:p>
          <a:p>
            <a:endParaRPr lang="en-GB"/>
          </a:p>
          <a:p>
            <a:r>
              <a:rPr lang="en-GB"/>
              <a:t>Level 2 Focus: Describing and noticing features.</a:t>
            </a:r>
          </a:p>
          <a:p>
            <a:r>
              <a:rPr lang="en-GB"/>
              <a:t>Questions: “What is the boy doing?” / “Find one that is round.”</a:t>
            </a:r>
          </a:p>
          <a:p>
            <a:r>
              <a:rPr lang="en-GB"/>
              <a:t>Skills: Understanding functions, attributes, and simple actions.</a:t>
            </a:r>
          </a:p>
          <a:p>
            <a:endParaRPr lang="en-GB"/>
          </a:p>
          <a:p>
            <a:r>
              <a:rPr lang="en-GB"/>
              <a:t>Level 3 Focus: Making predictions, connections, and sequencing.</a:t>
            </a:r>
          </a:p>
          <a:p>
            <a:r>
              <a:rPr lang="en-GB"/>
              <a:t>Questions: “What will happen if…?” / “How are a spoon and a fork the same?”</a:t>
            </a:r>
          </a:p>
          <a:p>
            <a:r>
              <a:rPr lang="en-GB"/>
              <a:t>Skills: Categorization, comparing, problem solving.</a:t>
            </a:r>
          </a:p>
          <a:p>
            <a:endParaRPr lang="en-GB"/>
          </a:p>
          <a:p>
            <a:r>
              <a:rPr lang="en-GB"/>
              <a:t>Level 4 - Focus: Going beyond what’s visible, dealing with </a:t>
            </a:r>
            <a:r>
              <a:rPr lang="en-GB" i="1"/>
              <a:t>why</a:t>
            </a:r>
            <a:r>
              <a:rPr lang="en-GB"/>
              <a:t> and </a:t>
            </a:r>
            <a:r>
              <a:rPr lang="en-GB" i="1"/>
              <a:t>how</a:t>
            </a:r>
            <a:r>
              <a:rPr lang="en-GB"/>
              <a:t>.</a:t>
            </a:r>
          </a:p>
          <a:p>
            <a:r>
              <a:rPr lang="en-GB"/>
              <a:t>Questions: “Why do we wear coats when it’s cold?” / “How do you know he is sad?”</a:t>
            </a:r>
          </a:p>
          <a:p>
            <a:r>
              <a:rPr lang="en-GB"/>
              <a:t>Skills: Cause-and-effect reasoning, perspective-taking, abstract explanations</a:t>
            </a:r>
          </a:p>
          <a:p>
            <a:endParaRPr lang="en-GB"/>
          </a:p>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21</a:t>
            </a:fld>
            <a:endParaRPr lang="en-US"/>
          </a:p>
        </p:txBody>
      </p:sp>
    </p:spTree>
    <p:extLst>
      <p:ext uri="{BB962C8B-B14F-4D97-AF65-F5344CB8AC3E}">
        <p14:creationId xmlns:p14="http://schemas.microsoft.com/office/powerpoint/2010/main" val="691562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Following an incident, the student is asked to talk about what happened. During the discussion, when the child / adult involved in the incident has taken an action that breaks a ‘code of conduct’ or acts inappropriately, a block is placed on their side of the scale or a shape is drawn in their circle on the paper. </a:t>
            </a:r>
          </a:p>
          <a:p>
            <a:endParaRPr lang="en-GB" dirty="0"/>
          </a:p>
          <a:p>
            <a:r>
              <a:rPr lang="en-GB" dirty="0"/>
              <a:t>Breaks in a ‘code of conduct’ could include: </a:t>
            </a:r>
          </a:p>
          <a:p>
            <a:r>
              <a:rPr lang="en-GB" dirty="0"/>
              <a:t> Being physical with another student </a:t>
            </a:r>
          </a:p>
          <a:p>
            <a:r>
              <a:rPr lang="en-GB" dirty="0"/>
              <a:t> Using inappropriate language with other students / staff </a:t>
            </a:r>
          </a:p>
          <a:p>
            <a:r>
              <a:rPr lang="en-GB" dirty="0"/>
              <a:t> Breaking a resource </a:t>
            </a:r>
          </a:p>
          <a:p>
            <a:r>
              <a:rPr lang="en-GB" dirty="0"/>
              <a:t> Taking something that does not belong to them </a:t>
            </a:r>
          </a:p>
          <a:p>
            <a:endParaRPr lang="en-GB" dirty="0"/>
          </a:p>
          <a:p>
            <a:r>
              <a:rPr lang="en-GB" dirty="0"/>
              <a:t>The facilitator and student can ‘rate’ how serious the action was and more than one block can be assigned. This supports the students understanding of the severity of their actions. This process is repeated for each stage of the discussion. The number of blocks for each individual are counted at the end of the discussion. </a:t>
            </a:r>
          </a:p>
          <a:p>
            <a:r>
              <a:rPr lang="en-GB" dirty="0"/>
              <a:t>This activity supports the student by: </a:t>
            </a:r>
          </a:p>
          <a:p>
            <a:r>
              <a:rPr lang="en-GB" dirty="0"/>
              <a:t> Enabling them to see the part they have played in the situation, particularly when they struggle to see their role in the situation. </a:t>
            </a:r>
          </a:p>
          <a:p>
            <a:r>
              <a:rPr lang="en-GB" dirty="0"/>
              <a:t> That they have a choice and to learn to take responsibility for their choices. </a:t>
            </a:r>
          </a:p>
          <a:p>
            <a:r>
              <a:rPr lang="en-GB" dirty="0"/>
              <a:t> Using visuals in this activity will support and develop their understanding and the thought processes of other people. </a:t>
            </a:r>
          </a:p>
          <a:p>
            <a:r>
              <a:rPr lang="en-GB" dirty="0"/>
              <a:t> To understand that actions have consequences. </a:t>
            </a:r>
          </a:p>
          <a:p>
            <a:r>
              <a:rPr lang="en-GB" dirty="0"/>
              <a:t>If adults are part of the situation, they may be assigned blocks also. For example: </a:t>
            </a:r>
          </a:p>
          <a:p>
            <a:r>
              <a:rPr lang="en-GB" dirty="0"/>
              <a:t> If an adult did not intervene / ignored a situation. </a:t>
            </a:r>
          </a:p>
          <a:p>
            <a:r>
              <a:rPr lang="en-GB" dirty="0"/>
              <a:t> If an adult was not present to support them when they should be. </a:t>
            </a:r>
          </a:p>
          <a:p>
            <a:r>
              <a:rPr lang="en-GB" dirty="0"/>
              <a:t> If an adult did not explain a situation. </a:t>
            </a:r>
          </a:p>
          <a:p>
            <a:r>
              <a:rPr lang="en-GB" dirty="0"/>
              <a:t>Once the activity is completed a discussion can be held regarding the consequences of the students actions and the development of appropriate strategies that could be used in similar situations.</a:t>
            </a:r>
          </a:p>
        </p:txBody>
      </p:sp>
      <p:sp>
        <p:nvSpPr>
          <p:cNvPr id="4" name="Slide Number Placeholder 3"/>
          <p:cNvSpPr>
            <a:spLocks noGrp="1"/>
          </p:cNvSpPr>
          <p:nvPr>
            <p:ph type="sldNum" sz="quarter" idx="5"/>
          </p:nvPr>
        </p:nvSpPr>
        <p:spPr/>
        <p:txBody>
          <a:bodyPr/>
          <a:lstStyle/>
          <a:p>
            <a:fld id="{D0938396-3CE8-4642-A4FA-6CD659AE61C9}" type="slidenum">
              <a:rPr lang="en-US" smtClean="0"/>
              <a:t>22</a:t>
            </a:fld>
            <a:endParaRPr lang="en-US"/>
          </a:p>
        </p:txBody>
      </p:sp>
    </p:spTree>
    <p:extLst>
      <p:ext uri="{BB962C8B-B14F-4D97-AF65-F5344CB8AC3E}">
        <p14:creationId xmlns:p14="http://schemas.microsoft.com/office/powerpoint/2010/main" val="1655030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D8CD3-7DC0-CCA5-8C0B-1BD79682E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5B954-48D4-CAD4-755B-3456EE60D5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3FA8C-DA63-93EF-01E4-2CB13E2789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20E879-00F7-F0CA-C697-CB8AE67FE116}"/>
              </a:ext>
            </a:extLst>
          </p:cNvPr>
          <p:cNvSpPr>
            <a:spLocks noGrp="1"/>
          </p:cNvSpPr>
          <p:nvPr>
            <p:ph type="sldNum" sz="quarter" idx="5"/>
          </p:nvPr>
        </p:nvSpPr>
        <p:spPr/>
        <p:txBody>
          <a:bodyPr/>
          <a:lstStyle/>
          <a:p>
            <a:fld id="{D0938396-3CE8-4642-A4FA-6CD659AE61C9}" type="slidenum">
              <a:rPr lang="en-US" smtClean="0"/>
              <a:t>23</a:t>
            </a:fld>
            <a:endParaRPr lang="en-US"/>
          </a:p>
        </p:txBody>
      </p:sp>
    </p:spTree>
    <p:extLst>
      <p:ext uri="{BB962C8B-B14F-4D97-AF65-F5344CB8AC3E}">
        <p14:creationId xmlns:p14="http://schemas.microsoft.com/office/powerpoint/2010/main" val="3565844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24</a:t>
            </a:fld>
            <a:endParaRPr lang="en-US"/>
          </a:p>
        </p:txBody>
      </p:sp>
    </p:spTree>
    <p:extLst>
      <p:ext uri="{BB962C8B-B14F-4D97-AF65-F5344CB8AC3E}">
        <p14:creationId xmlns:p14="http://schemas.microsoft.com/office/powerpoint/2010/main" val="3654506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E67A0-19CF-0CC8-BF18-6443701E7F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00E32-B0C5-16E0-6028-2A02A6D66A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43649A-09B4-9480-F6A3-D9FBCDE064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E7E95D-352A-9F0F-A557-5A7EB6D18113}"/>
              </a:ext>
            </a:extLst>
          </p:cNvPr>
          <p:cNvSpPr>
            <a:spLocks noGrp="1"/>
          </p:cNvSpPr>
          <p:nvPr>
            <p:ph type="sldNum" sz="quarter" idx="5"/>
          </p:nvPr>
        </p:nvSpPr>
        <p:spPr/>
        <p:txBody>
          <a:bodyPr/>
          <a:lstStyle/>
          <a:p>
            <a:fld id="{D0938396-3CE8-4642-A4FA-6CD659AE61C9}" type="slidenum">
              <a:rPr lang="en-US" smtClean="0"/>
              <a:t>26</a:t>
            </a:fld>
            <a:endParaRPr lang="en-US"/>
          </a:p>
        </p:txBody>
      </p:sp>
    </p:spTree>
    <p:extLst>
      <p:ext uri="{BB962C8B-B14F-4D97-AF65-F5344CB8AC3E}">
        <p14:creationId xmlns:p14="http://schemas.microsoft.com/office/powerpoint/2010/main" val="2768343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938396-3CE8-4642-A4FA-6CD659AE61C9}" type="slidenum">
              <a:rPr lang="en-US" smtClean="0"/>
              <a:t>27</a:t>
            </a:fld>
            <a:endParaRPr lang="en-US"/>
          </a:p>
        </p:txBody>
      </p:sp>
    </p:spTree>
    <p:extLst>
      <p:ext uri="{BB962C8B-B14F-4D97-AF65-F5344CB8AC3E}">
        <p14:creationId xmlns:p14="http://schemas.microsoft.com/office/powerpoint/2010/main" val="2260025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938396-3CE8-4642-A4FA-6CD659AE61C9}" type="slidenum">
              <a:rPr lang="en-US" smtClean="0"/>
              <a:t>28</a:t>
            </a:fld>
            <a:endParaRPr lang="en-US"/>
          </a:p>
        </p:txBody>
      </p:sp>
    </p:spTree>
    <p:extLst>
      <p:ext uri="{BB962C8B-B14F-4D97-AF65-F5344CB8AC3E}">
        <p14:creationId xmlns:p14="http://schemas.microsoft.com/office/powerpoint/2010/main" val="3912461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B047-C3EB-5FC0-B4DE-43A19875616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1967F67-C90C-BC18-226F-8981889988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F7E687C-DABA-8014-98D7-11A9CBFF16CF}"/>
              </a:ext>
            </a:extLst>
          </p:cNvPr>
          <p:cNvSpPr>
            <a:spLocks noGrp="1"/>
          </p:cNvSpPr>
          <p:nvPr>
            <p:ph type="dt" sz="half" idx="10"/>
          </p:nvPr>
        </p:nvSpPr>
        <p:spPr/>
        <p:txBody>
          <a:bodyPr/>
          <a:lstStyle/>
          <a:p>
            <a:fld id="{C5270E3E-672F-8241-8235-D159D5ADCC6F}" type="datetime1">
              <a:rPr lang="en-GB" smtClean="0"/>
              <a:t>17/02/2026</a:t>
            </a:fld>
            <a:endParaRPr lang="en-US"/>
          </a:p>
        </p:txBody>
      </p:sp>
      <p:sp>
        <p:nvSpPr>
          <p:cNvPr id="5" name="Footer Placeholder 4">
            <a:extLst>
              <a:ext uri="{FF2B5EF4-FFF2-40B4-BE49-F238E27FC236}">
                <a16:creationId xmlns:a16="http://schemas.microsoft.com/office/drawing/2014/main" id="{2F64C9B7-68B8-FF9D-2BC6-BDE146BA2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D1756-CCE1-07EE-E25D-40122699189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324669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A7A3-3469-9614-ED75-8CA42D1FD0F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ABAD6BC-04E7-2FC9-50FA-B22BF15B782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482B8D-785F-0D77-12FE-2A3DE567F3DC}"/>
              </a:ext>
            </a:extLst>
          </p:cNvPr>
          <p:cNvSpPr>
            <a:spLocks noGrp="1"/>
          </p:cNvSpPr>
          <p:nvPr>
            <p:ph type="dt" sz="half" idx="10"/>
          </p:nvPr>
        </p:nvSpPr>
        <p:spPr/>
        <p:txBody>
          <a:bodyPr/>
          <a:lstStyle/>
          <a:p>
            <a:fld id="{96A7772C-5AFB-B44B-9253-93B04979BFB7}" type="datetime1">
              <a:rPr lang="en-GB" smtClean="0"/>
              <a:t>17/02/2026</a:t>
            </a:fld>
            <a:endParaRPr lang="en-US"/>
          </a:p>
        </p:txBody>
      </p:sp>
      <p:sp>
        <p:nvSpPr>
          <p:cNvPr id="5" name="Footer Placeholder 4">
            <a:extLst>
              <a:ext uri="{FF2B5EF4-FFF2-40B4-BE49-F238E27FC236}">
                <a16:creationId xmlns:a16="http://schemas.microsoft.com/office/drawing/2014/main" id="{D298D6C0-B24E-AC59-9E47-5355976D3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88D88E-93CF-5BED-44B0-D32283FB9F3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71309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9582-AA59-35CC-240A-25AB3B4141A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4510286-09A6-16B3-C58D-2BD4977970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6FB359-7406-7EB8-1CDA-75FDAF70B6E6}"/>
              </a:ext>
            </a:extLst>
          </p:cNvPr>
          <p:cNvSpPr>
            <a:spLocks noGrp="1"/>
          </p:cNvSpPr>
          <p:nvPr>
            <p:ph type="dt" sz="half" idx="10"/>
          </p:nvPr>
        </p:nvSpPr>
        <p:spPr/>
        <p:txBody>
          <a:bodyPr/>
          <a:lstStyle/>
          <a:p>
            <a:fld id="{636D7007-A8F7-474A-9C6B-412664D77228}" type="datetime1">
              <a:rPr lang="en-GB" smtClean="0"/>
              <a:t>17/02/2026</a:t>
            </a:fld>
            <a:endParaRPr lang="en-US"/>
          </a:p>
        </p:txBody>
      </p:sp>
      <p:sp>
        <p:nvSpPr>
          <p:cNvPr id="5" name="Footer Placeholder 4">
            <a:extLst>
              <a:ext uri="{FF2B5EF4-FFF2-40B4-BE49-F238E27FC236}">
                <a16:creationId xmlns:a16="http://schemas.microsoft.com/office/drawing/2014/main" id="{2D7FB90F-9C2F-C37A-0177-01665A3E0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910D5-A919-584B-9B99-8E6DF98F4B63}"/>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76334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5C451-3D9E-6C8A-4C72-81052AD1A86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97F9DA-CE38-6468-43CD-769D4347E1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54DBDE7-4088-DD09-BB83-CA020978399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3090C47-9D07-D157-F19D-7F729E7F9797}"/>
              </a:ext>
            </a:extLst>
          </p:cNvPr>
          <p:cNvSpPr>
            <a:spLocks noGrp="1"/>
          </p:cNvSpPr>
          <p:nvPr>
            <p:ph type="dt" sz="half" idx="10"/>
          </p:nvPr>
        </p:nvSpPr>
        <p:spPr/>
        <p:txBody>
          <a:bodyPr/>
          <a:lstStyle/>
          <a:p>
            <a:fld id="{D997D706-3473-904B-ABA6-48F7D4A5891A}" type="datetime1">
              <a:rPr lang="en-GB" smtClean="0"/>
              <a:t>17/02/2026</a:t>
            </a:fld>
            <a:endParaRPr lang="en-US"/>
          </a:p>
        </p:txBody>
      </p:sp>
      <p:sp>
        <p:nvSpPr>
          <p:cNvPr id="6" name="Footer Placeholder 5">
            <a:extLst>
              <a:ext uri="{FF2B5EF4-FFF2-40B4-BE49-F238E27FC236}">
                <a16:creationId xmlns:a16="http://schemas.microsoft.com/office/drawing/2014/main" id="{26D7AD3B-FFA0-D4F1-3AE5-9F35AFEC9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6D2777-A4B8-4B6A-18D5-3E1180686D17}"/>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3740049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4F8E-61A9-0B63-5015-F12BF1891FB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1643203-5BAF-83BC-A010-0F21E25CB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336F2AA-3E09-33F4-5A44-C6FA624A42B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F0CB564-2888-779B-8B5E-D25DA58BB5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7FA4068-1A1C-BF72-7418-B47D033962D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745A5BE-396E-D51A-D879-92255D4CA68F}"/>
              </a:ext>
            </a:extLst>
          </p:cNvPr>
          <p:cNvSpPr>
            <a:spLocks noGrp="1"/>
          </p:cNvSpPr>
          <p:nvPr>
            <p:ph type="dt" sz="half" idx="10"/>
          </p:nvPr>
        </p:nvSpPr>
        <p:spPr/>
        <p:txBody>
          <a:bodyPr/>
          <a:lstStyle/>
          <a:p>
            <a:fld id="{3EAE18A5-2E37-C641-AEC7-AEFD174F071E}" type="datetime1">
              <a:rPr lang="en-GB" smtClean="0"/>
              <a:t>17/02/2026</a:t>
            </a:fld>
            <a:endParaRPr lang="en-US"/>
          </a:p>
        </p:txBody>
      </p:sp>
      <p:sp>
        <p:nvSpPr>
          <p:cNvPr id="8" name="Footer Placeholder 7">
            <a:extLst>
              <a:ext uri="{FF2B5EF4-FFF2-40B4-BE49-F238E27FC236}">
                <a16:creationId xmlns:a16="http://schemas.microsoft.com/office/drawing/2014/main" id="{440BC7EE-475D-A09A-7F1D-6F0D069462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3A2B67-2875-63EA-77CB-F2CDB4AB3294}"/>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95961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F2D58-8C3C-8E6B-969D-0C1A84DAC70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788CFC2-B91F-87F0-88BA-EBB1DAB7A467}"/>
              </a:ext>
            </a:extLst>
          </p:cNvPr>
          <p:cNvSpPr>
            <a:spLocks noGrp="1"/>
          </p:cNvSpPr>
          <p:nvPr>
            <p:ph type="dt" sz="half" idx="10"/>
          </p:nvPr>
        </p:nvSpPr>
        <p:spPr/>
        <p:txBody>
          <a:bodyPr/>
          <a:lstStyle/>
          <a:p>
            <a:fld id="{252521F9-E7F6-6445-834D-91C9FD0D6513}" type="datetime1">
              <a:rPr lang="en-GB" smtClean="0"/>
              <a:t>17/02/2026</a:t>
            </a:fld>
            <a:endParaRPr lang="en-US"/>
          </a:p>
        </p:txBody>
      </p:sp>
      <p:sp>
        <p:nvSpPr>
          <p:cNvPr id="4" name="Footer Placeholder 3">
            <a:extLst>
              <a:ext uri="{FF2B5EF4-FFF2-40B4-BE49-F238E27FC236}">
                <a16:creationId xmlns:a16="http://schemas.microsoft.com/office/drawing/2014/main" id="{89C0DA33-C667-AEB7-ECD0-C08AE90000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FBCD69-8E31-331C-7F85-2B7A39E36385}"/>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505465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04A21D-D90C-0DD6-A3A8-23A0A0AFEF0C}"/>
              </a:ext>
            </a:extLst>
          </p:cNvPr>
          <p:cNvSpPr>
            <a:spLocks noGrp="1"/>
          </p:cNvSpPr>
          <p:nvPr>
            <p:ph type="dt" sz="half" idx="10"/>
          </p:nvPr>
        </p:nvSpPr>
        <p:spPr/>
        <p:txBody>
          <a:bodyPr/>
          <a:lstStyle/>
          <a:p>
            <a:fld id="{26AA86FA-1568-4640-82BC-4A6134B3658F}" type="datetime1">
              <a:rPr lang="en-GB" smtClean="0"/>
              <a:t>17/02/2026</a:t>
            </a:fld>
            <a:endParaRPr lang="en-US"/>
          </a:p>
        </p:txBody>
      </p:sp>
      <p:sp>
        <p:nvSpPr>
          <p:cNvPr id="3" name="Footer Placeholder 2">
            <a:extLst>
              <a:ext uri="{FF2B5EF4-FFF2-40B4-BE49-F238E27FC236}">
                <a16:creationId xmlns:a16="http://schemas.microsoft.com/office/drawing/2014/main" id="{9AB20CFF-0411-4818-1E3E-55F5855897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6A0984-B45F-990F-04B5-7FC79E27F22A}"/>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856402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76C1-46AC-9321-CBC9-969841534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8E20A8E-96CD-94EB-2EE8-C5EAC2F09A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8721F4A-3F8D-89E6-F8D1-3B11B308CD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F884923-9941-2080-C1D4-B56D8C8C641B}"/>
              </a:ext>
            </a:extLst>
          </p:cNvPr>
          <p:cNvSpPr>
            <a:spLocks noGrp="1"/>
          </p:cNvSpPr>
          <p:nvPr>
            <p:ph type="dt" sz="half" idx="10"/>
          </p:nvPr>
        </p:nvSpPr>
        <p:spPr/>
        <p:txBody>
          <a:bodyPr/>
          <a:lstStyle/>
          <a:p>
            <a:fld id="{D18402DB-96E9-8A4E-AFB1-FD9BF76F97C2}" type="datetime1">
              <a:rPr lang="en-GB" smtClean="0"/>
              <a:t>17/02/2026</a:t>
            </a:fld>
            <a:endParaRPr lang="en-US"/>
          </a:p>
        </p:txBody>
      </p:sp>
      <p:sp>
        <p:nvSpPr>
          <p:cNvPr id="6" name="Footer Placeholder 5">
            <a:extLst>
              <a:ext uri="{FF2B5EF4-FFF2-40B4-BE49-F238E27FC236}">
                <a16:creationId xmlns:a16="http://schemas.microsoft.com/office/drawing/2014/main" id="{28EC320E-5CBD-2D92-5513-7E58A77B7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5CF7B8-FE95-3E11-E33D-21DD763C97F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700485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707-2461-5F0B-4862-A6E8FFB2D2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F4AE1EF-81B3-B5AB-8BC3-D659AF6717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52947C-8E36-DA7C-D8C6-6CAF5E6BD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E78D66B-EA62-94F7-C5E5-72976A5A8350}"/>
              </a:ext>
            </a:extLst>
          </p:cNvPr>
          <p:cNvSpPr>
            <a:spLocks noGrp="1"/>
          </p:cNvSpPr>
          <p:nvPr>
            <p:ph type="dt" sz="half" idx="10"/>
          </p:nvPr>
        </p:nvSpPr>
        <p:spPr/>
        <p:txBody>
          <a:bodyPr/>
          <a:lstStyle/>
          <a:p>
            <a:fld id="{7595D29C-7204-4446-9CC3-3EB82F014050}" type="datetime1">
              <a:rPr lang="en-GB" smtClean="0"/>
              <a:t>17/02/2026</a:t>
            </a:fld>
            <a:endParaRPr lang="en-US"/>
          </a:p>
        </p:txBody>
      </p:sp>
      <p:sp>
        <p:nvSpPr>
          <p:cNvPr id="6" name="Footer Placeholder 5">
            <a:extLst>
              <a:ext uri="{FF2B5EF4-FFF2-40B4-BE49-F238E27FC236}">
                <a16:creationId xmlns:a16="http://schemas.microsoft.com/office/drawing/2014/main" id="{163F05E4-7C0C-98B1-D7BB-BA58338DE4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C9A59B-CE71-B249-7115-0DCCA978F2B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965222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013B9-5C7B-F76B-A763-ACAF81E0D2E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4BD58B-5689-E944-4A4D-EB242DF21A3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A02DB0-0F8B-29F5-C919-BA73543432E9}"/>
              </a:ext>
            </a:extLst>
          </p:cNvPr>
          <p:cNvSpPr>
            <a:spLocks noGrp="1"/>
          </p:cNvSpPr>
          <p:nvPr>
            <p:ph type="dt" sz="half" idx="10"/>
          </p:nvPr>
        </p:nvSpPr>
        <p:spPr/>
        <p:txBody>
          <a:bodyPr/>
          <a:lstStyle/>
          <a:p>
            <a:fld id="{283E4778-46C5-B040-BD01-302E59FAE81D}" type="datetime1">
              <a:rPr lang="en-GB" smtClean="0"/>
              <a:t>17/02/2026</a:t>
            </a:fld>
            <a:endParaRPr lang="en-US"/>
          </a:p>
        </p:txBody>
      </p:sp>
      <p:sp>
        <p:nvSpPr>
          <p:cNvPr id="5" name="Footer Placeholder 4">
            <a:extLst>
              <a:ext uri="{FF2B5EF4-FFF2-40B4-BE49-F238E27FC236}">
                <a16:creationId xmlns:a16="http://schemas.microsoft.com/office/drawing/2014/main" id="{35D64E9A-4DAA-AE77-D43D-15E8B982F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98E69D-8B77-4C3F-33FF-3136D61C7FEC}"/>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2330488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80472F-1431-9C26-8049-8EE2F3BB750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A8B948-2CA6-41DD-2EAC-8579937BA3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678DF51-3962-6CAC-FCF2-811847C8055A}"/>
              </a:ext>
            </a:extLst>
          </p:cNvPr>
          <p:cNvSpPr>
            <a:spLocks noGrp="1"/>
          </p:cNvSpPr>
          <p:nvPr>
            <p:ph type="dt" sz="half" idx="10"/>
          </p:nvPr>
        </p:nvSpPr>
        <p:spPr/>
        <p:txBody>
          <a:bodyPr/>
          <a:lstStyle/>
          <a:p>
            <a:fld id="{1620A29E-DA7A-9140-A206-A522464EF347}" type="datetime1">
              <a:rPr lang="en-GB" smtClean="0"/>
              <a:t>17/02/2026</a:t>
            </a:fld>
            <a:endParaRPr lang="en-US"/>
          </a:p>
        </p:txBody>
      </p:sp>
      <p:sp>
        <p:nvSpPr>
          <p:cNvPr id="5" name="Footer Placeholder 4">
            <a:extLst>
              <a:ext uri="{FF2B5EF4-FFF2-40B4-BE49-F238E27FC236}">
                <a16:creationId xmlns:a16="http://schemas.microsoft.com/office/drawing/2014/main" id="{7527FBB5-B170-03C3-0F1A-BD7F0A12C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8ECD5-3E88-8E7E-F2AC-217B098E6780}"/>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14023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AF7C4-6D22-3B3E-10E6-F0EE83A7F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E1B2CF2-3D3F-D8E8-5EDE-2CDA0B81A1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6AB269-83DE-DEB5-9AF2-FFDFA4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F6AC3-7738-674B-AE63-C0E4B8C7C58C}" type="datetime1">
              <a:rPr lang="en-GB" smtClean="0"/>
              <a:t>17/02/2026</a:t>
            </a:fld>
            <a:endParaRPr lang="en-US"/>
          </a:p>
        </p:txBody>
      </p:sp>
      <p:sp>
        <p:nvSpPr>
          <p:cNvPr id="5" name="Footer Placeholder 4">
            <a:extLst>
              <a:ext uri="{FF2B5EF4-FFF2-40B4-BE49-F238E27FC236}">
                <a16:creationId xmlns:a16="http://schemas.microsoft.com/office/drawing/2014/main" id="{40A20488-3F4C-43DA-1572-AEF5BAF967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D62CDF-AF98-9193-9212-93BC323AD8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37460-2256-5246-AF28-CADD598097C5}" type="slidenum">
              <a:rPr lang="en-US" smtClean="0"/>
              <a:t>‹#›</a:t>
            </a:fld>
            <a:endParaRPr lang="en-US"/>
          </a:p>
        </p:txBody>
      </p:sp>
    </p:spTree>
    <p:extLst>
      <p:ext uri="{BB962C8B-B14F-4D97-AF65-F5344CB8AC3E}">
        <p14:creationId xmlns:p14="http://schemas.microsoft.com/office/powerpoint/2010/main" val="90212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jpeg"/><Relationship Id="rId11" Type="http://schemas.openxmlformats.org/officeDocument/2006/relationships/image" Target="../media/image5.png"/><Relationship Id="rId5" Type="http://schemas.openxmlformats.org/officeDocument/2006/relationships/image" Target="../media/image1.png"/><Relationship Id="rId10" Type="http://schemas.microsoft.com/office/2007/relationships/hdphoto" Target="../media/hdphoto2.wdp"/><Relationship Id="rId4" Type="http://schemas.openxmlformats.org/officeDocument/2006/relationships/notesSlide" Target="../notesSlides/notesSlide7.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jpeg"/><Relationship Id="rId11" Type="http://schemas.openxmlformats.org/officeDocument/2006/relationships/image" Target="../media/image5.png"/><Relationship Id="rId5" Type="http://schemas.openxmlformats.org/officeDocument/2006/relationships/image" Target="../media/image1.png"/><Relationship Id="rId10" Type="http://schemas.microsoft.com/office/2007/relationships/hdphoto" Target="../media/hdphoto4.wdp"/><Relationship Id="rId4" Type="http://schemas.openxmlformats.org/officeDocument/2006/relationships/notesSlide" Target="../notesSlides/notesSlide9.xml"/><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slideLayout" Target="../slideLayouts/slideLayout1.xml"/><Relationship Id="rId7" Type="http://schemas.openxmlformats.org/officeDocument/2006/relationships/image" Target="../media/image10.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jpeg"/><Relationship Id="rId11" Type="http://schemas.openxmlformats.org/officeDocument/2006/relationships/image" Target="../media/image5.png"/><Relationship Id="rId5" Type="http://schemas.openxmlformats.org/officeDocument/2006/relationships/image" Target="../media/image1.png"/><Relationship Id="rId10" Type="http://schemas.openxmlformats.org/officeDocument/2006/relationships/hyperlink" Target="https://www.speechandlanguagekids.com/how-to-teach-perspective-talking-to-children/" TargetMode="External"/><Relationship Id="rId4" Type="http://schemas.openxmlformats.org/officeDocument/2006/relationships/notesSlide" Target="../notesSlides/notesSlide10.xml"/><Relationship Id="rId9" Type="http://schemas.openxmlformats.org/officeDocument/2006/relationships/hyperlink" Target="https://www.healisautism.com/post/perspective-taking-children-autis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hyperlink" Target="http://www.autism.org.uk/advice-and-guidance/professional-practice/what-is-monotropism"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hyperlink" Target="https://www.autism.org.uk/advice-and-guidance/professional-practice/double-empathy" TargetMode="External"/><Relationship Id="rId3" Type="http://schemas.openxmlformats.org/officeDocument/2006/relationships/slideLayout" Target="../slideLayouts/slideLayout1.xml"/><Relationship Id="rId7" Type="http://schemas.openxmlformats.org/officeDocument/2006/relationships/image" Target="../media/image11.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3.xml"/><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3" Type="http://schemas.openxmlformats.org/officeDocument/2006/relationships/slideLayout" Target="../slideLayouts/slideLayout1.xml"/><Relationship Id="rId7" Type="http://schemas.openxmlformats.org/officeDocument/2006/relationships/image" Target="../media/image12.jpeg"/><Relationship Id="rId12" Type="http://schemas.openxmlformats.org/officeDocument/2006/relationships/image" Target="../media/image17.png"/><Relationship Id="rId17" Type="http://schemas.openxmlformats.org/officeDocument/2006/relationships/image" Target="../media/image5.png"/><Relationship Id="rId2" Type="http://schemas.openxmlformats.org/officeDocument/2006/relationships/audio" Target="../media/media10.m4a"/><Relationship Id="rId16" Type="http://schemas.openxmlformats.org/officeDocument/2006/relationships/image" Target="../media/image21.jpeg"/><Relationship Id="rId1" Type="http://schemas.microsoft.com/office/2007/relationships/media" Target="../media/media10.m4a"/><Relationship Id="rId6" Type="http://schemas.openxmlformats.org/officeDocument/2006/relationships/image" Target="../media/image2.jpeg"/><Relationship Id="rId11" Type="http://schemas.openxmlformats.org/officeDocument/2006/relationships/image" Target="../media/image16.svg"/><Relationship Id="rId5" Type="http://schemas.openxmlformats.org/officeDocument/2006/relationships/image" Target="../media/image1.png"/><Relationship Id="rId15" Type="http://schemas.openxmlformats.org/officeDocument/2006/relationships/image" Target="../media/image20.svg"/><Relationship Id="rId10" Type="http://schemas.openxmlformats.org/officeDocument/2006/relationships/image" Target="../media/image15.png"/><Relationship Id="rId4" Type="http://schemas.openxmlformats.org/officeDocument/2006/relationships/notesSlide" Target="../notesSlides/notesSlide16.xml"/><Relationship Id="rId9" Type="http://schemas.openxmlformats.org/officeDocument/2006/relationships/image" Target="../media/image14.svg"/><Relationship Id="rId1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1.xml"/><Relationship Id="rId7" Type="http://schemas.openxmlformats.org/officeDocument/2006/relationships/image" Target="../media/image22.jpe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jpeg"/><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20.xml"/><Relationship Id="rId9" Type="http://schemas.microsoft.com/office/2007/relationships/hdphoto" Target="../media/hdphoto6.wdp"/></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hyperlink" Target="https://neurodiversity-training.therapistndc.org/" TargetMode="Externa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5.png"/><Relationship Id="rId5" Type="http://schemas.openxmlformats.org/officeDocument/2006/relationships/image" Target="../media/image2.jpe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hyperlink" Target="https://carolgraysocialstories.com/social-stories/what-is-it/" TargetMode="External"/><Relationship Id="rId3" Type="http://schemas.openxmlformats.org/officeDocument/2006/relationships/image" Target="../media/image1.png"/><Relationship Id="rId7" Type="http://schemas.openxmlformats.org/officeDocument/2006/relationships/hyperlink" Target="https://www.autism.org.uk/advice-and-guidance/topics/communication/communication-tools/social-stories-and-comic-strip-coversations"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https://www.elklan.co.uk/" TargetMode="External"/><Relationship Id="rId5" Type="http://schemas.openxmlformats.org/officeDocument/2006/relationships/hyperlink" Target="https://thinkingtalking.co.uk/lfbe/" TargetMode="External"/><Relationship Id="rId10" Type="http://schemas.openxmlformats.org/officeDocument/2006/relationships/hyperlink" Target="https://cshafoundation.org/wp-content/uploads/2022/03/The-Thinking-Side-of-Social-The-Role-of-Mental-State-Verbs-in-Social-Success-Vagin.pdf" TargetMode="External"/><Relationship Id="rId4" Type="http://schemas.openxmlformats.org/officeDocument/2006/relationships/image" Target="../media/image2.jpeg"/><Relationship Id="rId9" Type="http://schemas.openxmlformats.org/officeDocument/2006/relationships/hyperlink" Target="https://www.blacksheeppress.co.uk/product-category/speech-and-language-therapy/pragmaticssocial-communication/"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autism.org.uk/advice-and-guidance/professional-practice/what-is-monotropism" TargetMode="External"/><Relationship Id="rId3" Type="http://schemas.openxmlformats.org/officeDocument/2006/relationships/image" Target="../media/image3.png"/><Relationship Id="rId7" Type="http://schemas.openxmlformats.org/officeDocument/2006/relationships/hyperlink" Target="http://www.altogetherautism.org.nz/a-shift-in-perspective-empathy-and-autism/"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hyperlink" Target="https://therapistndc.org/why-teach-perspective-taking-neurodiversity-acceptance/" TargetMode="External"/><Relationship Id="rId5" Type="http://schemas.openxmlformats.org/officeDocument/2006/relationships/hyperlink" Target="https://www.autism.org.uk/advice-and-guidance/professional-practice/double-empathy" TargetMode="External"/><Relationship Id="rId4" Type="http://schemas.openxmlformats.org/officeDocument/2006/relationships/hyperlink" Target="https://www.healisautism.com/post/perspective-taking-children-aut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642CA8-AF52-DB25-23AF-63E0D87BDB76}"/>
              </a:ext>
            </a:extLst>
          </p:cNvPr>
          <p:cNvSpPr/>
          <p:nvPr/>
        </p:nvSpPr>
        <p:spPr>
          <a:xfrm>
            <a:off x="-21020" y="1334814"/>
            <a:ext cx="12265571" cy="5580828"/>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7" name="Picture 6">
            <a:extLst>
              <a:ext uri="{FF2B5EF4-FFF2-40B4-BE49-F238E27FC236}">
                <a16:creationId xmlns:a16="http://schemas.microsoft.com/office/drawing/2014/main" id="{AEEC4CDA-2384-ECFF-B4FF-AE99E3D2B609}"/>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5" name="Picture 24">
            <a:extLst>
              <a:ext uri="{FF2B5EF4-FFF2-40B4-BE49-F238E27FC236}">
                <a16:creationId xmlns:a16="http://schemas.microsoft.com/office/drawing/2014/main" id="{DFA87B8E-6C48-B766-CF7B-46DFEE8F228C}"/>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30" name="Title 1">
            <a:extLst>
              <a:ext uri="{FF2B5EF4-FFF2-40B4-BE49-F238E27FC236}">
                <a16:creationId xmlns:a16="http://schemas.microsoft.com/office/drawing/2014/main" id="{0EBAD402-EB48-EC8E-BE91-A60AB35F0149}"/>
              </a:ext>
            </a:extLst>
          </p:cNvPr>
          <p:cNvSpPr txBox="1">
            <a:spLocks/>
          </p:cNvSpPr>
          <p:nvPr/>
        </p:nvSpPr>
        <p:spPr>
          <a:xfrm>
            <a:off x="1539765" y="2492848"/>
            <a:ext cx="9144000" cy="187230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bg1"/>
                </a:solidFill>
                <a:latin typeface="Arial"/>
                <a:cs typeface="Arial"/>
              </a:rPr>
              <a:t>Supporting Perspective Taking and Verbal Reasoning</a:t>
            </a:r>
          </a:p>
          <a:p>
            <a:r>
              <a:rPr lang="en-US" sz="2900" b="1" dirty="0">
                <a:solidFill>
                  <a:schemeClr val="bg1"/>
                </a:solidFill>
                <a:latin typeface="Arial"/>
                <a:cs typeface="Arial"/>
              </a:rPr>
              <a:t>In Autistic Young People</a:t>
            </a:r>
            <a:endParaRPr lang="en-US" sz="2900" b="1" dirty="0">
              <a:solidFill>
                <a:schemeClr val="bg1"/>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23E34EAA-497B-305E-EFCC-B3BA02BAA847}"/>
              </a:ext>
            </a:extLst>
          </p:cNvPr>
          <p:cNvSpPr txBox="1"/>
          <p:nvPr/>
        </p:nvSpPr>
        <p:spPr>
          <a:xfrm>
            <a:off x="375331" y="6113902"/>
            <a:ext cx="3677920" cy="553998"/>
          </a:xfrm>
          <a:prstGeom prst="rect">
            <a:avLst/>
          </a:prstGeom>
          <a:noFill/>
        </p:spPr>
        <p:txBody>
          <a:bodyPr wrap="square" rtlCol="0">
            <a:spAutoFit/>
          </a:bodyPr>
          <a:lstStyle/>
          <a:p>
            <a:r>
              <a:rPr lang="en-GB" sz="1100" b="1" err="1">
                <a:solidFill>
                  <a:schemeClr val="bg1"/>
                </a:solidFill>
                <a:effectLst/>
                <a:latin typeface="Arial" panose="020B0604020202020204" pitchFamily="34" charset="0"/>
                <a:cs typeface="Arial" panose="020B0604020202020204" pitchFamily="34" charset="0"/>
              </a:rPr>
              <a:t>childrenandfamilyhealthdevon.nhs.uk</a:t>
            </a:r>
            <a:endParaRPr lang="en-GB" sz="1100" b="1">
              <a:solidFill>
                <a:schemeClr val="bg1"/>
              </a:solidFill>
              <a:effectLst/>
              <a:latin typeface="Arial" panose="020B0604020202020204" pitchFamily="34" charset="0"/>
              <a:cs typeface="Arial" panose="020B0604020202020204" pitchFamily="34" charset="0"/>
            </a:endParaRPr>
          </a:p>
          <a:p>
            <a:endParaRPr lang="en-US"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131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A2BC"/>
        </a:solidFill>
        <a:effectLst/>
      </p:bgPr>
    </p:bg>
    <p:spTree>
      <p:nvGrpSpPr>
        <p:cNvPr id="1" name="">
          <a:extLst>
            <a:ext uri="{FF2B5EF4-FFF2-40B4-BE49-F238E27FC236}">
              <a16:creationId xmlns:a16="http://schemas.microsoft.com/office/drawing/2014/main" id="{E3063283-25DD-F655-76FA-0014158BF5D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CC8258A-87A8-8AD0-B8B7-FCCC9C897BBD}"/>
              </a:ext>
            </a:extLst>
          </p:cNvPr>
          <p:cNvSpPr/>
          <p:nvPr/>
        </p:nvSpPr>
        <p:spPr>
          <a:xfrm>
            <a:off x="-128752" y="-51481"/>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00EBC393-F7AB-3F06-E326-7FB5D2D94348}"/>
              </a:ext>
            </a:extLst>
          </p:cNvPr>
          <p:cNvPicPr>
            <a:picLocks noChangeAspect="1"/>
          </p:cNvPicPr>
          <p:nvPr/>
        </p:nvPicPr>
        <p:blipFill>
          <a:blip r:embed="rId3"/>
          <a:stretch>
            <a:fillRect/>
          </a:stretch>
        </p:blipFill>
        <p:spPr>
          <a:xfrm>
            <a:off x="259367" y="5695104"/>
            <a:ext cx="1959605" cy="1006538"/>
          </a:xfrm>
          <a:prstGeom prst="rect">
            <a:avLst/>
          </a:prstGeom>
        </p:spPr>
      </p:pic>
      <p:sp>
        <p:nvSpPr>
          <p:cNvPr id="11" name="Title 1">
            <a:extLst>
              <a:ext uri="{FF2B5EF4-FFF2-40B4-BE49-F238E27FC236}">
                <a16:creationId xmlns:a16="http://schemas.microsoft.com/office/drawing/2014/main" id="{6EDB8648-FB67-132C-4E94-65801C125C59}"/>
              </a:ext>
            </a:extLst>
          </p:cNvPr>
          <p:cNvSpPr txBox="1">
            <a:spLocks/>
          </p:cNvSpPr>
          <p:nvPr/>
        </p:nvSpPr>
        <p:spPr>
          <a:xfrm>
            <a:off x="1192925" y="201210"/>
            <a:ext cx="9144000" cy="6826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a:solidFill>
                  <a:schemeClr val="bg1"/>
                </a:solidFill>
                <a:latin typeface="Arial"/>
                <a:cs typeface="Arial"/>
              </a:rPr>
              <a:t>Overview</a:t>
            </a:r>
            <a:r>
              <a:rPr lang="en-US" sz="3200" b="1">
                <a:solidFill>
                  <a:schemeClr val="bg1"/>
                </a:solidFill>
                <a:latin typeface="Arial"/>
                <a:cs typeface="Arial"/>
              </a:rPr>
              <a:t> </a:t>
            </a:r>
            <a:endParaRPr lang="en-US" sz="3200" b="1">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CB2774AA-20BC-6948-F518-3491E5DD46E9}"/>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DCFEE418-7A74-1EBA-860D-257F541D320D}"/>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4</a:t>
            </a:fld>
            <a:endParaRPr lang="en-US">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D446F20-5B49-1319-8023-0373DC87BA4A}"/>
              </a:ext>
            </a:extLst>
          </p:cNvPr>
          <p:cNvSpPr txBox="1"/>
          <p:nvPr/>
        </p:nvSpPr>
        <p:spPr>
          <a:xfrm>
            <a:off x="1786036" y="1278825"/>
            <a:ext cx="10146597"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3200" dirty="0">
                <a:solidFill>
                  <a:schemeClr val="bg1"/>
                </a:solidFill>
                <a:ea typeface="Calibri"/>
                <a:cs typeface="Calibri"/>
              </a:rPr>
              <a:t>What is perspective taking and why does it matter?</a:t>
            </a:r>
          </a:p>
          <a:p>
            <a:pPr marL="285750" indent="-285750">
              <a:buFont typeface="Arial"/>
              <a:buChar char="•"/>
            </a:pPr>
            <a:r>
              <a:rPr lang="en-GB" sz="3200" dirty="0">
                <a:solidFill>
                  <a:schemeClr val="bg1"/>
                </a:solidFill>
                <a:ea typeface="Calibri"/>
                <a:cs typeface="Calibri"/>
              </a:rPr>
              <a:t>Neurotypical development of perspective taking </a:t>
            </a:r>
          </a:p>
          <a:p>
            <a:pPr marL="285750" indent="-285750">
              <a:buFont typeface="Arial"/>
              <a:buChar char="•"/>
            </a:pPr>
            <a:r>
              <a:rPr lang="en-GB" sz="3200" dirty="0">
                <a:solidFill>
                  <a:schemeClr val="bg1"/>
                </a:solidFill>
                <a:ea typeface="Calibri"/>
                <a:cs typeface="Calibri"/>
              </a:rPr>
              <a:t>Common challenges with perspective taking</a:t>
            </a:r>
          </a:p>
          <a:p>
            <a:pPr marL="285750" indent="-285750">
              <a:buFont typeface="Arial"/>
              <a:buChar char="•"/>
            </a:pPr>
            <a:r>
              <a:rPr lang="en-GB" sz="3200" dirty="0">
                <a:solidFill>
                  <a:schemeClr val="bg1"/>
                </a:solidFill>
                <a:ea typeface="Calibri"/>
                <a:cs typeface="Calibri"/>
              </a:rPr>
              <a:t>Strategies &amp; Activities </a:t>
            </a:r>
          </a:p>
          <a:p>
            <a:pPr marL="285750" indent="-285750">
              <a:buFont typeface="Arial"/>
              <a:buChar char="•"/>
            </a:pPr>
            <a:r>
              <a:rPr lang="en-GB" sz="3200" dirty="0">
                <a:solidFill>
                  <a:schemeClr val="bg1"/>
                </a:solidFill>
                <a:ea typeface="Calibri"/>
                <a:cs typeface="Calibri"/>
              </a:rPr>
              <a:t>Ideas for goals / targets</a:t>
            </a:r>
          </a:p>
          <a:p>
            <a:pPr marL="285750" indent="-285750">
              <a:buFont typeface="Arial"/>
              <a:buChar char="•"/>
            </a:pPr>
            <a:r>
              <a:rPr lang="en-GB" sz="3200" dirty="0">
                <a:solidFill>
                  <a:schemeClr val="bg1"/>
                </a:solidFill>
                <a:ea typeface="Calibri"/>
                <a:cs typeface="Calibri"/>
              </a:rPr>
              <a:t>Resources</a:t>
            </a:r>
          </a:p>
          <a:p>
            <a:pPr marL="285750" indent="-285750">
              <a:buFont typeface="Arial"/>
              <a:buChar char="•"/>
            </a:pPr>
            <a:r>
              <a:rPr lang="en-GB" sz="3200" dirty="0">
                <a:solidFill>
                  <a:schemeClr val="bg1"/>
                </a:solidFill>
                <a:ea typeface="Calibri"/>
                <a:cs typeface="Calibri"/>
              </a:rPr>
              <a:t>References</a:t>
            </a:r>
          </a:p>
          <a:p>
            <a:pPr marL="285750" indent="-285750">
              <a:buFont typeface="Arial"/>
              <a:buChar char="•"/>
            </a:pPr>
            <a:endParaRPr lang="en-GB" sz="3200" dirty="0">
              <a:ea typeface="Calibri"/>
              <a:cs typeface="Calibri"/>
            </a:endParaRPr>
          </a:p>
          <a:p>
            <a:pPr marL="285750" indent="-285750">
              <a:buFont typeface="Arial"/>
              <a:buChar char="•"/>
            </a:pPr>
            <a:endParaRPr lang="en-GB" sz="3200" dirty="0">
              <a:ea typeface="Calibri"/>
              <a:cs typeface="Calibri"/>
            </a:endParaRPr>
          </a:p>
        </p:txBody>
      </p:sp>
    </p:spTree>
    <p:extLst>
      <p:ext uri="{BB962C8B-B14F-4D97-AF65-F5344CB8AC3E}">
        <p14:creationId xmlns:p14="http://schemas.microsoft.com/office/powerpoint/2010/main" val="2122203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10FD-5871-A696-37DC-02567A1A9A9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BECF36D-010B-413A-A401-10B91D1111F1}"/>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728939FA-C9FF-5D0F-4B31-55FFF06BE5A1}"/>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A2E3CD24-8B97-E1DF-56F3-139E58414498}"/>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5" name="Content Placeholder 2">
            <a:extLst>
              <a:ext uri="{FF2B5EF4-FFF2-40B4-BE49-F238E27FC236}">
                <a16:creationId xmlns:a16="http://schemas.microsoft.com/office/drawing/2014/main" id="{7F88CDC2-AD01-8978-2975-955441B8D4EF}"/>
              </a:ext>
            </a:extLst>
          </p:cNvPr>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a:p>
        </p:txBody>
      </p:sp>
      <p:sp>
        <p:nvSpPr>
          <p:cNvPr id="6" name="Title 1">
            <a:extLst>
              <a:ext uri="{FF2B5EF4-FFF2-40B4-BE49-F238E27FC236}">
                <a16:creationId xmlns:a16="http://schemas.microsoft.com/office/drawing/2014/main" id="{60FE5C7A-57BA-CA3A-0598-C78A10219CB8}"/>
              </a:ext>
            </a:extLst>
          </p:cNvPr>
          <p:cNvSpPr txBox="1">
            <a:spLocks/>
          </p:cNvSpPr>
          <p:nvPr/>
        </p:nvSpPr>
        <p:spPr>
          <a:xfrm>
            <a:off x="1981200" y="32237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a:solidFill>
                <a:srgbClr val="32858E"/>
              </a:solidFill>
            </a:endParaRPr>
          </a:p>
        </p:txBody>
      </p:sp>
      <p:pic>
        <p:nvPicPr>
          <p:cNvPr id="4" name="Picture 3" descr="A drawing of a duck&#10;&#10;AI-generated content may be incorrect.">
            <a:extLst>
              <a:ext uri="{FF2B5EF4-FFF2-40B4-BE49-F238E27FC236}">
                <a16:creationId xmlns:a16="http://schemas.microsoft.com/office/drawing/2014/main" id="{1B4C7A38-85A9-C633-C645-865F25879682}"/>
              </a:ext>
            </a:extLst>
          </p:cNvPr>
          <p:cNvPicPr>
            <a:picLocks noChangeAspect="1"/>
          </p:cNvPicPr>
          <p:nvPr/>
        </p:nvPicPr>
        <p:blipFill>
          <a:blip r:embed="rId7"/>
          <a:srcRect r="7469" b="24767"/>
          <a:stretch>
            <a:fillRect/>
          </a:stretch>
        </p:blipFill>
        <p:spPr>
          <a:xfrm>
            <a:off x="1617943" y="1465370"/>
            <a:ext cx="7420039" cy="4682395"/>
          </a:xfrm>
          <a:prstGeom prst="rect">
            <a:avLst/>
          </a:prstGeom>
        </p:spPr>
      </p:pic>
      <p:sp>
        <p:nvSpPr>
          <p:cNvPr id="8" name="Title 1">
            <a:extLst>
              <a:ext uri="{FF2B5EF4-FFF2-40B4-BE49-F238E27FC236}">
                <a16:creationId xmlns:a16="http://schemas.microsoft.com/office/drawing/2014/main" id="{53F76513-B495-C027-33DE-727901BFF954}"/>
              </a:ext>
            </a:extLst>
          </p:cNvPr>
          <p:cNvSpPr txBox="1">
            <a:spLocks/>
          </p:cNvSpPr>
          <p:nvPr/>
        </p:nvSpPr>
        <p:spPr>
          <a:xfrm>
            <a:off x="1981200" y="107036"/>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b="1">
                <a:solidFill>
                  <a:srgbClr val="00A2BC"/>
                </a:solidFill>
              </a:rPr>
              <a:t>What do you see?</a:t>
            </a:r>
          </a:p>
        </p:txBody>
      </p:sp>
      <p:pic>
        <p:nvPicPr>
          <p:cNvPr id="18" name="Audio 17">
            <a:hlinkClick r:id="" action="ppaction://media"/>
            <a:extLst>
              <a:ext uri="{FF2B5EF4-FFF2-40B4-BE49-F238E27FC236}">
                <a16:creationId xmlns:a16="http://schemas.microsoft.com/office/drawing/2014/main" id="{061A7474-FA77-02DD-4B6A-DF77D78F864E}"/>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49054514"/>
      </p:ext>
    </p:extLst>
  </p:cSld>
  <p:clrMapOvr>
    <a:masterClrMapping/>
  </p:clrMapOvr>
  <mc:AlternateContent xmlns:mc="http://schemas.openxmlformats.org/markup-compatibility/2006" xmlns:p14="http://schemas.microsoft.com/office/powerpoint/2010/main">
    <mc:Choice Requires="p14">
      <p:transition spd="slow" p14:dur="2000" advTm="7536"/>
    </mc:Choice>
    <mc:Fallback xmlns="">
      <p:transition spd="slow" advTm="7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C3FE9-B809-0CA2-724D-E96A8E36CF0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DFDC8CD-EB0A-C80B-B1BE-0460F32DF5B3}"/>
              </a:ext>
            </a:extLst>
          </p:cNvPr>
          <p:cNvSpPr/>
          <p:nvPr/>
        </p:nvSpPr>
        <p:spPr>
          <a:xfrm>
            <a:off x="0" y="0"/>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EBDBF3CE-A574-5C60-6DA7-A2478C03677D}"/>
              </a:ext>
            </a:extLst>
          </p:cNvPr>
          <p:cNvPicPr>
            <a:picLocks noChangeAspect="1"/>
          </p:cNvPicPr>
          <p:nvPr/>
        </p:nvPicPr>
        <p:blipFill>
          <a:blip r:embed="rId3"/>
          <a:stretch>
            <a:fillRect/>
          </a:stretch>
        </p:blipFill>
        <p:spPr>
          <a:xfrm>
            <a:off x="259367" y="5695104"/>
            <a:ext cx="1959605" cy="1006538"/>
          </a:xfrm>
          <a:prstGeom prst="rect">
            <a:avLst/>
          </a:prstGeom>
        </p:spPr>
      </p:pic>
      <p:sp>
        <p:nvSpPr>
          <p:cNvPr id="11" name="Title 1">
            <a:extLst>
              <a:ext uri="{FF2B5EF4-FFF2-40B4-BE49-F238E27FC236}">
                <a16:creationId xmlns:a16="http://schemas.microsoft.com/office/drawing/2014/main" id="{7C7E0B5F-EDC2-EF0D-4681-1E3817E4F79F}"/>
              </a:ext>
            </a:extLst>
          </p:cNvPr>
          <p:cNvSpPr txBox="1">
            <a:spLocks/>
          </p:cNvSpPr>
          <p:nvPr/>
        </p:nvSpPr>
        <p:spPr>
          <a:xfrm>
            <a:off x="1208163" y="1527926"/>
            <a:ext cx="9775672" cy="20968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bg1"/>
                </a:solidFill>
                <a:latin typeface="Arial"/>
                <a:cs typeface="Arial"/>
              </a:rPr>
              <a:t>What is Perspective Taking and why does it matter?</a:t>
            </a:r>
            <a:endParaRPr lang="en-US" sz="4800" b="1" dirty="0">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3CF20CB7-67FE-38BB-CDA4-FCB43FB1D274}"/>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CE614A0B-EE2E-C8DA-23BC-478E612E10B3}"/>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6</a:t>
            </a:fld>
            <a:endParaRPr lang="en-US">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6296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EC4CDA-2384-ECFF-B4FF-AE99E3D2B609}"/>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890275A6-17D8-587B-04B6-FF3FD641271C}"/>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C1AE2F9E-A872-4398-F1EB-71FA88E1B896}"/>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51937A47-DD58-B092-2DC5-3A63386B6D4A}"/>
              </a:ext>
            </a:extLst>
          </p:cNvPr>
          <p:cNvSpPr txBox="1">
            <a:spLocks/>
          </p:cNvSpPr>
          <p:nvPr/>
        </p:nvSpPr>
        <p:spPr>
          <a:xfrm>
            <a:off x="1931246" y="425953"/>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b="1">
                <a:solidFill>
                  <a:srgbClr val="00A2BC"/>
                </a:solidFill>
              </a:rPr>
              <a:t>What does it mean?</a:t>
            </a:r>
          </a:p>
        </p:txBody>
      </p:sp>
      <p:sp>
        <p:nvSpPr>
          <p:cNvPr id="5" name="Content Placeholder 2">
            <a:extLst>
              <a:ext uri="{FF2B5EF4-FFF2-40B4-BE49-F238E27FC236}">
                <a16:creationId xmlns:a16="http://schemas.microsoft.com/office/drawing/2014/main" id="{6229B6CD-9246-0E98-F817-DBA2C72D98A6}"/>
              </a:ext>
            </a:extLst>
          </p:cNvPr>
          <p:cNvSpPr txBox="1">
            <a:spLocks/>
          </p:cNvSpPr>
          <p:nvPr/>
        </p:nvSpPr>
        <p:spPr>
          <a:xfrm>
            <a:off x="603948" y="1850038"/>
            <a:ext cx="10475178" cy="404768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3600">
                <a:solidFill>
                  <a:srgbClr val="00A2BC"/>
                </a:solidFill>
              </a:rPr>
              <a:t>Perspective Taking </a:t>
            </a:r>
            <a:endParaRPr lang="en-GB">
              <a:solidFill>
                <a:srgbClr val="00A2BC"/>
              </a:solidFill>
            </a:endParaRPr>
          </a:p>
          <a:p>
            <a:pPr algn="l"/>
            <a:r>
              <a:rPr lang="en-GB"/>
              <a:t>Perceiving another person's thoughts and feelings in a particular situation.  Understanding a situation from another person's point of view.</a:t>
            </a:r>
            <a:endParaRPr lang="en-GB">
              <a:ea typeface="Calibri"/>
              <a:cs typeface="Calibri"/>
            </a:endParaRPr>
          </a:p>
          <a:p>
            <a:pPr algn="l"/>
            <a:endParaRPr lang="en-GB" sz="1600" b="1">
              <a:solidFill>
                <a:srgbClr val="00A2BC"/>
              </a:solidFill>
            </a:endParaRPr>
          </a:p>
          <a:p>
            <a:pPr algn="l"/>
            <a:r>
              <a:rPr lang="en-GB" sz="3600">
                <a:solidFill>
                  <a:srgbClr val="00A2BC"/>
                </a:solidFill>
              </a:rPr>
              <a:t>Verbal Reasoning </a:t>
            </a:r>
            <a:endParaRPr lang="en-GB">
              <a:solidFill>
                <a:srgbClr val="00A2BC"/>
              </a:solidFill>
            </a:endParaRPr>
          </a:p>
          <a:p>
            <a:pPr algn="l"/>
            <a:r>
              <a:rPr lang="en-GB"/>
              <a:t>The ability to understand, analyse, and draw logical conclusions from a piece of information. </a:t>
            </a:r>
          </a:p>
        </p:txBody>
      </p:sp>
      <p:pic>
        <p:nvPicPr>
          <p:cNvPr id="18" name="Audio 17">
            <a:hlinkClick r:id="" action="ppaction://media"/>
            <a:extLst>
              <a:ext uri="{FF2B5EF4-FFF2-40B4-BE49-F238E27FC236}">
                <a16:creationId xmlns:a16="http://schemas.microsoft.com/office/drawing/2014/main" id="{BB987210-ABB8-D089-7B9B-70B2DB70704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49003077"/>
      </p:ext>
    </p:extLst>
  </p:cSld>
  <p:clrMapOvr>
    <a:masterClrMapping/>
  </p:clrMapOvr>
  <mc:AlternateContent xmlns:mc="http://schemas.openxmlformats.org/markup-compatibility/2006" xmlns:p14="http://schemas.microsoft.com/office/powerpoint/2010/main">
    <mc:Choice Requires="p14">
      <p:transition spd="slow" p14:dur="2000" advTm="47310"/>
    </mc:Choice>
    <mc:Fallback xmlns="">
      <p:transition spd="slow" advTm="47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B7F73-633E-2465-8205-5AC4DAA021E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E0323B8-4BF5-EE64-888D-542804D9B9BA}"/>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939A8F0D-3B24-7D02-6BBA-159C978FDDC5}"/>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29896DBE-4F55-F271-CC5B-D1F904BB95F4}"/>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70041E57-9662-4D6D-5AFB-DBC73DEA70CE}"/>
              </a:ext>
            </a:extLst>
          </p:cNvPr>
          <p:cNvSpPr txBox="1"/>
          <p:nvPr/>
        </p:nvSpPr>
        <p:spPr>
          <a:xfrm>
            <a:off x="630944" y="1842824"/>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4" name="Title 1">
            <a:extLst>
              <a:ext uri="{FF2B5EF4-FFF2-40B4-BE49-F238E27FC236}">
                <a16:creationId xmlns:a16="http://schemas.microsoft.com/office/drawing/2014/main" id="{D95969A2-562A-D985-47F9-56F28A93C709}"/>
              </a:ext>
            </a:extLst>
          </p:cNvPr>
          <p:cNvSpPr txBox="1">
            <a:spLocks/>
          </p:cNvSpPr>
          <p:nvPr/>
        </p:nvSpPr>
        <p:spPr>
          <a:xfrm>
            <a:off x="2118713" y="535386"/>
            <a:ext cx="8229600"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rPr>
              <a:t>Why Perspective Taking Matters</a:t>
            </a:r>
          </a:p>
        </p:txBody>
      </p:sp>
      <p:sp>
        <p:nvSpPr>
          <p:cNvPr id="5" name="Content Placeholder 2">
            <a:extLst>
              <a:ext uri="{FF2B5EF4-FFF2-40B4-BE49-F238E27FC236}">
                <a16:creationId xmlns:a16="http://schemas.microsoft.com/office/drawing/2014/main" id="{AA319D05-81D4-B614-21B6-959C6A5E638E}"/>
              </a:ext>
            </a:extLst>
          </p:cNvPr>
          <p:cNvSpPr txBox="1">
            <a:spLocks/>
          </p:cNvSpPr>
          <p:nvPr/>
        </p:nvSpPr>
        <p:spPr>
          <a:xfrm>
            <a:off x="1253462" y="2261214"/>
            <a:ext cx="10655085" cy="33082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3600"/>
              <a:t>Perspective-taking supports social relationships</a:t>
            </a:r>
          </a:p>
          <a:p>
            <a:pPr marL="342900" indent="-342900" algn="l">
              <a:buFont typeface="Arial" panose="020B0604020202020204" pitchFamily="34" charset="0"/>
              <a:buChar char="•"/>
            </a:pPr>
            <a:r>
              <a:rPr lang="en-GB" sz="3600"/>
              <a:t>Builds empathy and reduces misunderstandings</a:t>
            </a:r>
          </a:p>
          <a:p>
            <a:pPr marL="342900" indent="-342900" algn="l">
              <a:buFont typeface="Arial" panose="020B0604020202020204" pitchFamily="34" charset="0"/>
              <a:buChar char="•"/>
            </a:pPr>
            <a:r>
              <a:rPr lang="en-GB" sz="3600"/>
              <a:t>Helps with problem-solving and conflict resolution</a:t>
            </a:r>
          </a:p>
          <a:p>
            <a:pPr marL="342900" indent="-342900" algn="l">
              <a:buFont typeface="Arial" panose="020B0604020202020204" pitchFamily="34" charset="0"/>
              <a:buChar char="•"/>
            </a:pPr>
            <a:r>
              <a:rPr lang="en-GB" sz="3600"/>
              <a:t>Encourages flexible thinking</a:t>
            </a:r>
          </a:p>
        </p:txBody>
      </p:sp>
      <p:pic>
        <p:nvPicPr>
          <p:cNvPr id="20" name="Audio 19">
            <a:hlinkClick r:id="" action="ppaction://media"/>
            <a:extLst>
              <a:ext uri="{FF2B5EF4-FFF2-40B4-BE49-F238E27FC236}">
                <a16:creationId xmlns:a16="http://schemas.microsoft.com/office/drawing/2014/main" id="{44F066A8-69BE-F415-6840-FB692A64123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11075107"/>
      </p:ext>
    </p:extLst>
  </p:cSld>
  <p:clrMapOvr>
    <a:masterClrMapping/>
  </p:clrMapOvr>
  <mc:AlternateContent xmlns:mc="http://schemas.openxmlformats.org/markup-compatibility/2006" xmlns:p14="http://schemas.microsoft.com/office/powerpoint/2010/main">
    <mc:Choice Requires="p14">
      <p:transition spd="slow" p14:dur="2000" advTm="42731"/>
    </mc:Choice>
    <mc:Fallback xmlns="">
      <p:transition spd="slow" advTm="42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28BC3-3458-1080-7C9C-BCA1555C7B7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E6D1C90-708B-4D0E-76B7-5484F689C1B5}"/>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8B7FB6E3-60CC-1949-184B-DF99B7AE4440}"/>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C14A8736-55FC-F2C7-10EF-8FE540735AD4}"/>
              </a:ext>
            </a:extLst>
          </p:cNvPr>
          <p:cNvPicPr>
            <a:picLocks noChangeAspect="1"/>
          </p:cNvPicPr>
          <p:nvPr/>
        </p:nvPicPr>
        <p:blipFill>
          <a:blip r:embed="rId6"/>
          <a:stretch>
            <a:fillRect/>
          </a:stretch>
        </p:blipFill>
        <p:spPr>
          <a:xfrm>
            <a:off x="10674350" y="425953"/>
            <a:ext cx="1151890" cy="505167"/>
          </a:xfrm>
          <a:prstGeom prst="rect">
            <a:avLst/>
          </a:prstGeom>
        </p:spPr>
      </p:pic>
      <p:pic>
        <p:nvPicPr>
          <p:cNvPr id="1026" name="Picture 2">
            <a:extLst>
              <a:ext uri="{FF2B5EF4-FFF2-40B4-BE49-F238E27FC236}">
                <a16:creationId xmlns:a16="http://schemas.microsoft.com/office/drawing/2014/main" id="{DDB91B54-F5FA-3DB0-49F3-5E20DB9AD2D9}"/>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9804" b="93873" l="654" r="89706">
                        <a14:foregroundMark x1="36438" y1="36765" x2="36438" y2="36765"/>
                        <a14:foregroundMark x1="30065" y1="35784" x2="30065" y2="35784"/>
                        <a14:foregroundMark x1="31536" y1="24020" x2="31536" y2="24020"/>
                        <a14:foregroundMark x1="23856" y1="46324" x2="15523" y2="67892"/>
                        <a14:foregroundMark x1="15523" y1="67892" x2="29575" y2="73529"/>
                        <a14:foregroundMark x1="29575" y1="73529" x2="35131" y2="58824"/>
                        <a14:foregroundMark x1="35131" y1="58824" x2="32353" y2="53186"/>
                        <a14:foregroundMark x1="32190" y1="17892" x2="23039" y2="31618"/>
                        <a14:foregroundMark x1="23039" y1="31618" x2="36111" y2="46078"/>
                        <a14:foregroundMark x1="36111" y1="46078" x2="38889" y2="34069"/>
                        <a14:foregroundMark x1="16667" y1="51225" x2="10131" y2="73775"/>
                        <a14:foregroundMark x1="10131" y1="73775" x2="16340" y2="87255"/>
                        <a14:foregroundMark x1="16340" y1="87255" x2="42157" y2="92402"/>
                        <a14:foregroundMark x1="42157" y1="92402" x2="51797" y2="78431"/>
                        <a14:foregroundMark x1="51797" y1="78431" x2="46732" y2="64461"/>
                        <a14:foregroundMark x1="46732" y1="64461" x2="39706" y2="54412"/>
                        <a14:foregroundMark x1="39706" y1="54412" x2="36928" y2="35049"/>
                        <a14:foregroundMark x1="35458" y1="43137" x2="36928" y2="64461"/>
                        <a14:foregroundMark x1="36928" y1="64461" x2="34314" y2="77941"/>
                        <a14:foregroundMark x1="34314" y1="77941" x2="7843" y2="79167"/>
                        <a14:foregroundMark x1="7843" y1="79167" x2="7190" y2="66422"/>
                        <a14:foregroundMark x1="7190" y1="66422" x2="7026" y2="80147"/>
                        <a14:foregroundMark x1="7026" y1="80147" x2="25980" y2="91912"/>
                        <a14:foregroundMark x1="25980" y1="91912" x2="26797" y2="92157"/>
                        <a14:foregroundMark x1="14052" y1="62255" x2="7353" y2="77696"/>
                        <a14:foregroundMark x1="7353" y1="77696" x2="8660" y2="88480"/>
                        <a14:foregroundMark x1="11765" y1="57598" x2="7680" y2="76961"/>
                        <a14:foregroundMark x1="31536" y1="17892" x2="37745" y2="19853"/>
                        <a14:foregroundMark x1="37255" y1="18627" x2="37908" y2="24020"/>
                        <a14:foregroundMark x1="51961" y1="87255" x2="46732" y2="97059"/>
                        <a14:foregroundMark x1="46732" y1="97059" x2="33660" y2="93873"/>
                        <a14:foregroundMark x1="33660" y1="93873" x2="45588" y2="93627"/>
                        <a14:foregroundMark x1="45588" y1="93627" x2="49183" y2="92157"/>
                        <a14:foregroundMark x1="7516" y1="73529" x2="2451" y2="85049"/>
                        <a14:foregroundMark x1="2451" y1="85049" x2="9804" y2="93873"/>
                        <a14:foregroundMark x1="9804" y1="93873" x2="11601" y2="92157"/>
                        <a14:foregroundMark x1="2514" y1="77171" x2="654" y2="82353"/>
                        <a14:foregroundMark x1="5229" y1="69608" x2="4559" y2="71473"/>
                        <a14:foregroundMark x1="654" y1="82353" x2="7843" y2="90931"/>
                        <a14:backgroundMark x1="980" y1="56127" x2="1471" y2="68873"/>
                        <a14:backgroundMark x1="1471" y1="68873" x2="4085" y2="63971"/>
                        <a14:backgroundMark x1="2778" y1="70098" x2="654" y2="75735"/>
                        <a14:backgroundMark x1="58660" y1="33333" x2="69118" y2="94608"/>
                      </a14:backgroundRemoval>
                    </a14:imgEffect>
                  </a14:imgLayer>
                </a14:imgProps>
              </a:ext>
              <a:ext uri="{28A0092B-C50C-407E-A947-70E740481C1C}">
                <a14:useLocalDpi xmlns:a14="http://schemas.microsoft.com/office/drawing/2010/main" val="0"/>
              </a:ext>
            </a:extLst>
          </a:blip>
          <a:srcRect l="8776" r="44863" b="13397"/>
          <a:stretch>
            <a:fillRect/>
          </a:stretch>
        </p:blipFill>
        <p:spPr bwMode="auto">
          <a:xfrm>
            <a:off x="8394700" y="685800"/>
            <a:ext cx="3421382" cy="42607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ducation, sustainability and lecture with teacher in classroom for learning, scholarship and energy. Environment,  global warming and future with people at school for course, development and academy Teacher Stock Photo">
            <a:extLst>
              <a:ext uri="{FF2B5EF4-FFF2-40B4-BE49-F238E27FC236}">
                <a16:creationId xmlns:a16="http://schemas.microsoft.com/office/drawing/2014/main" id="{5AEDBEE1-041D-6C76-C10D-F9002A81D799}"/>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5556" b="61667" l="56250" r="88477">
                        <a14:foregroundMark x1="70020" y1="36111" x2="73145" y2="46296"/>
                        <a14:foregroundMark x1="73145" y1="46296" x2="67285" y2="49259"/>
                        <a14:foregroundMark x1="67285" y1="49259" x2="63672" y2="42037"/>
                        <a14:foregroundMark x1="63672" y1="42037" x2="63086" y2="41667"/>
                        <a14:foregroundMark x1="75391" y1="37778" x2="66895" y2="40926"/>
                        <a14:foregroundMark x1="66895" y1="40926" x2="74121" y2="42222"/>
                        <a14:foregroundMark x1="74121" y1="42222" x2="70020" y2="50556"/>
                        <a14:foregroundMark x1="70020" y1="50556" x2="76172" y2="50370"/>
                        <a14:foregroundMark x1="76172" y1="50370" x2="81934" y2="50556"/>
                        <a14:foregroundMark x1="81934" y1="50556" x2="81543" y2="45000"/>
                        <a14:foregroundMark x1="68066" y1="34074" x2="65234" y2="37222"/>
                        <a14:foregroundMark x1="63672" y1="48333" x2="71875" y2="54074"/>
                        <a14:foregroundMark x1="71875" y1="54074" x2="82715" y2="55556"/>
                        <a14:foregroundMark x1="82715" y1="55556" x2="82520" y2="47963"/>
                        <a14:foregroundMark x1="65137" y1="45926" x2="62109" y2="53519"/>
                        <a14:foregroundMark x1="62109" y1="53519" x2="62988" y2="61667"/>
                        <a14:foregroundMark x1="62988" y1="48889" x2="61523" y2="58519"/>
                        <a14:foregroundMark x1="61523" y1="58519" x2="61426" y2="57407"/>
                        <a14:foregroundMark x1="66504" y1="34074" x2="64551" y2="39630"/>
                        <a14:foregroundMark x1="68750" y1="45000" x2="73633" y2="57222"/>
                        <a14:foregroundMark x1="73633" y1="57222" x2="68359" y2="60000"/>
                        <a14:foregroundMark x1="68359" y1="60000" x2="75391" y2="56296"/>
                        <a14:foregroundMark x1="75391" y1="56296" x2="76074" y2="57222"/>
                        <a14:foregroundMark x1="75000" y1="35185" x2="75000" y2="35185"/>
                      </a14:backgroundRemoval>
                    </a14:imgEffect>
                  </a14:imgLayer>
                </a14:imgProps>
              </a:ext>
              <a:ext uri="{28A0092B-C50C-407E-A947-70E740481C1C}">
                <a14:useLocalDpi xmlns:a14="http://schemas.microsoft.com/office/drawing/2010/main" val="0"/>
              </a:ext>
            </a:extLst>
          </a:blip>
          <a:srcRect l="52253" r="7304" b="44315"/>
          <a:stretch>
            <a:fillRect/>
          </a:stretch>
        </p:blipFill>
        <p:spPr bwMode="auto">
          <a:xfrm>
            <a:off x="-1294352" y="2692371"/>
            <a:ext cx="5737163" cy="4165629"/>
          </a:xfrm>
          <a:prstGeom prst="rect">
            <a:avLst/>
          </a:prstGeom>
          <a:noFill/>
          <a:extLst>
            <a:ext uri="{909E8E84-426E-40DD-AFC4-6F175D3DCCD1}">
              <a14:hiddenFill xmlns:a14="http://schemas.microsoft.com/office/drawing/2010/main">
                <a:solidFill>
                  <a:srgbClr val="FFFFFF"/>
                </a:solidFill>
              </a14:hiddenFill>
            </a:ext>
          </a:extLst>
        </p:spPr>
      </p:pic>
      <p:sp>
        <p:nvSpPr>
          <p:cNvPr id="6" name="Thought Bubble: Cloud 5">
            <a:extLst>
              <a:ext uri="{FF2B5EF4-FFF2-40B4-BE49-F238E27FC236}">
                <a16:creationId xmlns:a16="http://schemas.microsoft.com/office/drawing/2014/main" id="{938AEC0F-5FBB-74FB-ED40-3742ED549BFB}"/>
              </a:ext>
            </a:extLst>
          </p:cNvPr>
          <p:cNvSpPr/>
          <p:nvPr/>
        </p:nvSpPr>
        <p:spPr>
          <a:xfrm>
            <a:off x="928491" y="931120"/>
            <a:ext cx="4716229" cy="1861190"/>
          </a:xfrm>
          <a:prstGeom prst="cloudCallout">
            <a:avLst>
              <a:gd name="adj1" fmla="val -25240"/>
              <a:gd name="adj2" fmla="val 99835"/>
            </a:avLst>
          </a:prstGeom>
          <a:solidFill>
            <a:srgbClr val="00A2BC"/>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sz="2000" b="1"/>
              <a:t>Amy’s lack of eye contact is because she doesn’t care about the situation. </a:t>
            </a:r>
          </a:p>
        </p:txBody>
      </p:sp>
      <p:sp>
        <p:nvSpPr>
          <p:cNvPr id="9" name="Thought Bubble: Cloud 8">
            <a:extLst>
              <a:ext uri="{FF2B5EF4-FFF2-40B4-BE49-F238E27FC236}">
                <a16:creationId xmlns:a16="http://schemas.microsoft.com/office/drawing/2014/main" id="{FFC29353-9228-85AC-598A-A7855EC24C62}"/>
              </a:ext>
            </a:extLst>
          </p:cNvPr>
          <p:cNvSpPr/>
          <p:nvPr/>
        </p:nvSpPr>
        <p:spPr>
          <a:xfrm rot="264639">
            <a:off x="4732669" y="3452331"/>
            <a:ext cx="5474529" cy="2453509"/>
          </a:xfrm>
          <a:prstGeom prst="cloudCallout">
            <a:avLst>
              <a:gd name="adj1" fmla="val 32541"/>
              <a:gd name="adj2" fmla="val -122955"/>
            </a:avLst>
          </a:prstGeom>
          <a:solidFill>
            <a:srgbClr val="00A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2" name="TextBox 11">
            <a:extLst>
              <a:ext uri="{FF2B5EF4-FFF2-40B4-BE49-F238E27FC236}">
                <a16:creationId xmlns:a16="http://schemas.microsoft.com/office/drawing/2014/main" id="{36404F0D-7223-8213-EDDB-A28318FEE007}"/>
              </a:ext>
            </a:extLst>
          </p:cNvPr>
          <p:cNvSpPr txBox="1"/>
          <p:nvPr/>
        </p:nvSpPr>
        <p:spPr>
          <a:xfrm>
            <a:off x="5372181" y="3951982"/>
            <a:ext cx="4318235" cy="1323439"/>
          </a:xfrm>
          <a:prstGeom prst="rect">
            <a:avLst/>
          </a:prstGeom>
          <a:noFill/>
        </p:spPr>
        <p:txBody>
          <a:bodyPr wrap="square">
            <a:spAutoFit/>
          </a:bodyPr>
          <a:lstStyle/>
          <a:p>
            <a:pPr algn="ctr"/>
            <a:r>
              <a:rPr lang="en-GB" sz="2000" b="1">
                <a:solidFill>
                  <a:schemeClr val="bg1"/>
                </a:solidFill>
              </a:rPr>
              <a:t>Eye contact is uncomfortable .</a:t>
            </a:r>
          </a:p>
          <a:p>
            <a:pPr algn="ctr"/>
            <a:r>
              <a:rPr lang="en-GB" sz="2000" b="1">
                <a:solidFill>
                  <a:schemeClr val="bg1"/>
                </a:solidFill>
              </a:rPr>
              <a:t>If I force myself to make eye contact, all my energy goes on that,  rather than the conversation. </a:t>
            </a:r>
          </a:p>
        </p:txBody>
      </p:sp>
      <p:pic>
        <p:nvPicPr>
          <p:cNvPr id="24" name="Audio 23">
            <a:hlinkClick r:id="" action="ppaction://media"/>
            <a:extLst>
              <a:ext uri="{FF2B5EF4-FFF2-40B4-BE49-F238E27FC236}">
                <a16:creationId xmlns:a16="http://schemas.microsoft.com/office/drawing/2014/main" id="{B5C6D4AB-9E6E-E893-71F7-04899FD4EF89}"/>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58558900"/>
      </p:ext>
    </p:extLst>
  </p:cSld>
  <p:clrMapOvr>
    <a:masterClrMapping/>
  </p:clrMapOvr>
  <mc:AlternateContent xmlns:mc="http://schemas.openxmlformats.org/markup-compatibility/2006" xmlns:p14="http://schemas.microsoft.com/office/powerpoint/2010/main">
    <mc:Choice Requires="p14">
      <p:transition spd="slow" p14:dur="2000" advTm="34946"/>
    </mc:Choice>
    <mc:Fallback xmlns="">
      <p:transition spd="slow" advTm="34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18510-E50B-9F90-7CC0-220022AD7FE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C8BDC15-3F0B-1C05-78FC-A11B4553AE80}"/>
              </a:ext>
            </a:extLst>
          </p:cNvPr>
          <p:cNvSpPr/>
          <p:nvPr/>
        </p:nvSpPr>
        <p:spPr>
          <a:xfrm>
            <a:off x="-128752" y="-102961"/>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3C9653E1-5D31-13D4-4D89-A6EF5DAA8257}"/>
              </a:ext>
            </a:extLst>
          </p:cNvPr>
          <p:cNvPicPr>
            <a:picLocks noChangeAspect="1"/>
          </p:cNvPicPr>
          <p:nvPr/>
        </p:nvPicPr>
        <p:blipFill>
          <a:blip r:embed="rId3"/>
          <a:stretch>
            <a:fillRect/>
          </a:stretch>
        </p:blipFill>
        <p:spPr>
          <a:xfrm>
            <a:off x="-2088357" y="5598124"/>
            <a:ext cx="1959605" cy="1006538"/>
          </a:xfrm>
          <a:prstGeom prst="rect">
            <a:avLst/>
          </a:prstGeom>
        </p:spPr>
      </p:pic>
      <p:sp>
        <p:nvSpPr>
          <p:cNvPr id="11" name="Title 1">
            <a:extLst>
              <a:ext uri="{FF2B5EF4-FFF2-40B4-BE49-F238E27FC236}">
                <a16:creationId xmlns:a16="http://schemas.microsoft.com/office/drawing/2014/main" id="{AAD5F8AD-9A2B-E5BF-EF2B-76143D329EBA}"/>
              </a:ext>
            </a:extLst>
          </p:cNvPr>
          <p:cNvSpPr txBox="1">
            <a:spLocks/>
          </p:cNvSpPr>
          <p:nvPr/>
        </p:nvSpPr>
        <p:spPr>
          <a:xfrm>
            <a:off x="1208163" y="1527926"/>
            <a:ext cx="9775672" cy="20968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Arial"/>
                <a:cs typeface="Arial"/>
              </a:rPr>
              <a:t>Neurotypical Development of Perspective Taking </a:t>
            </a:r>
            <a:endParaRPr lang="en-US" sz="4800" b="1">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469F982C-CFA6-F6BB-DA01-2247937A2953}"/>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E235913C-118A-26C1-C07D-1B92508999DA}"/>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10</a:t>
            </a:fld>
            <a:endParaRPr lang="en-US">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8218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71D14-6EBF-D63F-3924-25234222138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41C849B-511F-9C06-5CBA-51F9CC27989F}"/>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7A6EB3EB-C23F-3782-53BC-363E944F25FF}"/>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E1928071-1E67-C1A0-FB0D-3C0DE4C32C55}"/>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94D3A0B4-5095-D53B-CEA8-0C22FEF8E5A5}"/>
              </a:ext>
            </a:extLst>
          </p:cNvPr>
          <p:cNvSpPr txBox="1">
            <a:spLocks/>
          </p:cNvSpPr>
          <p:nvPr/>
        </p:nvSpPr>
        <p:spPr>
          <a:xfrm>
            <a:off x="2118713" y="535386"/>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rPr>
              <a:t>Neurotypical Development</a:t>
            </a:r>
          </a:p>
        </p:txBody>
      </p:sp>
      <p:sp>
        <p:nvSpPr>
          <p:cNvPr id="6" name="Content Placeholder 2">
            <a:extLst>
              <a:ext uri="{FF2B5EF4-FFF2-40B4-BE49-F238E27FC236}">
                <a16:creationId xmlns:a16="http://schemas.microsoft.com/office/drawing/2014/main" id="{4B774624-4B98-3021-D59D-22AF450A9927}"/>
              </a:ext>
            </a:extLst>
          </p:cNvPr>
          <p:cNvSpPr txBox="1">
            <a:spLocks/>
          </p:cNvSpPr>
          <p:nvPr/>
        </p:nvSpPr>
        <p:spPr>
          <a:xfrm>
            <a:off x="1991521" y="2030137"/>
            <a:ext cx="9632517" cy="498041"/>
          </a:xfrm>
          <a:prstGeom prst="rect">
            <a:avLst/>
          </a:prstGeom>
          <a:solidFill>
            <a:srgbClr val="CEEBEE"/>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a:t>Do not have the ability to take the perspective of someone else. </a:t>
            </a:r>
          </a:p>
        </p:txBody>
      </p:sp>
      <p:sp>
        <p:nvSpPr>
          <p:cNvPr id="11" name="TextBox 10">
            <a:extLst>
              <a:ext uri="{FF2B5EF4-FFF2-40B4-BE49-F238E27FC236}">
                <a16:creationId xmlns:a16="http://schemas.microsoft.com/office/drawing/2014/main" id="{155E889B-B079-383F-1F4B-7545847F443C}"/>
              </a:ext>
            </a:extLst>
          </p:cNvPr>
          <p:cNvSpPr txBox="1"/>
          <p:nvPr/>
        </p:nvSpPr>
        <p:spPr>
          <a:xfrm>
            <a:off x="1991521" y="5042693"/>
            <a:ext cx="9601228" cy="830997"/>
          </a:xfrm>
          <a:prstGeom prst="rect">
            <a:avLst/>
          </a:prstGeom>
          <a:solidFill>
            <a:srgbClr val="71C4CD"/>
          </a:solidFill>
        </p:spPr>
        <p:txBody>
          <a:bodyPr wrap="square">
            <a:spAutoFit/>
          </a:bodyPr>
          <a:lstStyle/>
          <a:p>
            <a:pPr algn="ctr"/>
            <a:r>
              <a:rPr lang="en-GB" sz="2400" dirty="0"/>
              <a:t>Starting to guess what people are thinking or feeling based on their behaviours and understand their motivation for certain behaviours.</a:t>
            </a:r>
          </a:p>
        </p:txBody>
      </p:sp>
      <p:sp>
        <p:nvSpPr>
          <p:cNvPr id="13" name="TextBox 12">
            <a:extLst>
              <a:ext uri="{FF2B5EF4-FFF2-40B4-BE49-F238E27FC236}">
                <a16:creationId xmlns:a16="http://schemas.microsoft.com/office/drawing/2014/main" id="{DF20E0D0-C80A-4CD2-B32D-68163472F474}"/>
              </a:ext>
            </a:extLst>
          </p:cNvPr>
          <p:cNvSpPr txBox="1"/>
          <p:nvPr/>
        </p:nvSpPr>
        <p:spPr>
          <a:xfrm>
            <a:off x="1898405" y="3403974"/>
            <a:ext cx="9694343" cy="830997"/>
          </a:xfrm>
          <a:prstGeom prst="rect">
            <a:avLst/>
          </a:prstGeom>
          <a:solidFill>
            <a:srgbClr val="A5D9DF"/>
          </a:solidFill>
        </p:spPr>
        <p:txBody>
          <a:bodyPr wrap="square">
            <a:spAutoFit/>
          </a:bodyPr>
          <a:lstStyle/>
          <a:p>
            <a:pPr algn="ctr"/>
            <a:r>
              <a:rPr lang="en-GB" sz="2400"/>
              <a:t>Starting to understand that everyone is experiencing different things. </a:t>
            </a:r>
          </a:p>
          <a:p>
            <a:pPr algn="ctr"/>
            <a:r>
              <a:rPr lang="en-GB" sz="2400"/>
              <a:t>Shows concern.</a:t>
            </a:r>
          </a:p>
        </p:txBody>
      </p:sp>
      <p:pic>
        <p:nvPicPr>
          <p:cNvPr id="15" name="Picture 14" descr="Baby girl">
            <a:extLst>
              <a:ext uri="{FF2B5EF4-FFF2-40B4-BE49-F238E27FC236}">
                <a16:creationId xmlns:a16="http://schemas.microsoft.com/office/drawing/2014/main" id="{2631FF0D-4E55-F4B4-E423-8CEB71CD7903}"/>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2798" b="97958" l="10000" r="90000">
                        <a14:foregroundMark x1="24959" y1="8142" x2="29707" y2="7966"/>
                        <a14:foregroundMark x1="29707" y1="7966" x2="37837" y2="8092"/>
                        <a14:foregroundMark x1="37837" y1="8092" x2="32146" y2="2823"/>
                        <a14:foregroundMark x1="32146" y1="2823" x2="22569" y2="7411"/>
                        <a14:foregroundMark x1="38439" y1="63852" x2="38732" y2="63701"/>
                        <a14:foregroundMark x1="26211" y1="71112" x2="19057" y2="86665"/>
                        <a14:foregroundMark x1="19057" y1="86665" x2="18504" y2="95841"/>
                        <a14:foregroundMark x1="18504" y1="95841" x2="32211" y2="87976"/>
                        <a14:foregroundMark x1="32211" y1="87976" x2="45171" y2="92564"/>
                        <a14:foregroundMark x1="45171" y1="92564" x2="54992" y2="90925"/>
                        <a14:foregroundMark x1="54992" y1="90925" x2="53837" y2="78346"/>
                        <a14:foregroundMark x1="53837" y1="78346" x2="49854" y2="68238"/>
                        <a14:foregroundMark x1="49854" y1="68238" x2="54488" y2="68742"/>
                        <a14:foregroundMark x1="54488" y1="68742" x2="61447" y2="75649"/>
                        <a14:foregroundMark x1="61447" y1="75649" x2="68179" y2="94026"/>
                        <a14:foregroundMark x1="68179" y1="94026" x2="71935" y2="98286"/>
                        <a14:foregroundMark x1="71935" y1="98286" x2="20618" y2="97958"/>
                        <a14:foregroundMark x1="20618" y1="97958" x2="27431" y2="84069"/>
                        <a14:foregroundMark x1="27431" y1="84069" x2="41935" y2="81044"/>
                        <a14:foregroundMark x1="41935" y1="81044" x2="50146" y2="85329"/>
                        <a14:foregroundMark x1="50146" y1="85329" x2="50764" y2="89640"/>
                      </a14:backgroundRemoval>
                    </a14:imgEffect>
                  </a14:imgLayer>
                </a14:imgProps>
              </a:ext>
            </a:extLst>
          </a:blip>
          <a:stretch>
            <a:fillRect/>
          </a:stretch>
        </p:blipFill>
        <p:spPr>
          <a:xfrm>
            <a:off x="1066696" y="1378598"/>
            <a:ext cx="1728772" cy="1115128"/>
          </a:xfrm>
          <a:prstGeom prst="rect">
            <a:avLst/>
          </a:prstGeom>
        </p:spPr>
      </p:pic>
      <p:pic>
        <p:nvPicPr>
          <p:cNvPr id="21" name="Picture 20" descr="Young girl in winter clothes">
            <a:extLst>
              <a:ext uri="{FF2B5EF4-FFF2-40B4-BE49-F238E27FC236}">
                <a16:creationId xmlns:a16="http://schemas.microsoft.com/office/drawing/2014/main" id="{5890B221-80A5-E011-907C-3B3C78E0CB0F}"/>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46" b="90209" l="9884" r="89884">
                        <a14:foregroundMark x1="66899" y1="6213" x2="47629" y2="8449"/>
                        <a14:foregroundMark x1="58806" y1="44135" x2="57148" y2="66948"/>
                        <a14:foregroundMark x1="57148" y1="66948" x2="43748" y2="85089"/>
                        <a14:foregroundMark x1="43748" y1="85089" x2="28955" y2="95378"/>
                        <a14:foregroundMark x1="28955" y1="95378" x2="82852" y2="87078"/>
                        <a14:foregroundMark x1="82852" y1="87078" x2="87828" y2="89761"/>
                        <a14:foregroundMark x1="87828" y1="89761" x2="82852" y2="71769"/>
                        <a14:foregroundMark x1="82852" y1="71769" x2="84179" y2="60239"/>
                        <a14:foregroundMark x1="84179" y1="60239" x2="72139" y2="61630"/>
                        <a14:foregroundMark x1="72139" y1="61630" x2="54892" y2="87624"/>
                        <a14:foregroundMark x1="54892" y1="87624" x2="56418" y2="90209"/>
                        <a14:foregroundMark x1="44179" y1="42793" x2="46235" y2="69980"/>
                        <a14:foregroundMark x1="46235" y1="69980" x2="42056" y2="41650"/>
                        <a14:foregroundMark x1="42056" y1="41650" x2="43350" y2="24801"/>
                        <a14:foregroundMark x1="43350" y1="24801" x2="50481" y2="2435"/>
                        <a14:foregroundMark x1="50481" y1="2435" x2="59370" y2="646"/>
                        <a14:foregroundMark x1="59370" y1="646" x2="64013" y2="1243"/>
                        <a14:foregroundMark x1="64013" y1="1243" x2="68690" y2="9493"/>
                        <a14:foregroundMark x1="51078" y1="1491" x2="46401" y2="7356"/>
                        <a14:foregroundMark x1="46401" y1="7356" x2="42255" y2="31511"/>
                        <a14:foregroundMark x1="42255" y1="31511" x2="41692" y2="44284"/>
                        <a14:foregroundMark x1="70381" y1="67396" x2="70547" y2="65905"/>
                        <a14:foregroundMark x1="50182" y1="746" x2="46286" y2="5788"/>
                        <a14:foregroundMark x1="45321" y1="11133" x2="41028" y2="41849"/>
                        <a14:foregroundMark x1="41028" y1="41849" x2="45937" y2="54523"/>
                        <a14:foregroundMark x1="45240" y1="11282" x2="41161" y2="34145"/>
                        <a14:foregroundMark x1="41161" y1="34145" x2="51111" y2="82256"/>
                        <a14:foregroundMark x1="51111" y1="82256" x2="57877" y2="74006"/>
                        <a14:foregroundMark x1="57877" y1="74006" x2="47960" y2="84791"/>
                        <a14:foregroundMark x1="47960" y1="84791" x2="47728" y2="86233"/>
                        <a14:backgroundMark x1="47231" y1="2535" x2="42786" y2="1491"/>
                        <a14:backgroundMark x1="66003" y1="447" x2="69851" y2="4374"/>
                        <a14:backgroundMark x1="69851" y1="4374" x2="65572" y2="1590"/>
                        <a14:backgroundMark x1="65572" y1="1590" x2="65506" y2="1342"/>
                        <a14:backgroundMark x1="45439" y1="5169" x2="45439" y2="11133"/>
                      </a14:backgroundRemoval>
                    </a14:imgEffect>
                  </a14:imgLayer>
                </a14:imgProps>
              </a:ext>
            </a:extLst>
          </a:blip>
          <a:srcRect l="40022" r="15116" b="17982"/>
          <a:stretch>
            <a:fillRect/>
          </a:stretch>
        </p:blipFill>
        <p:spPr>
          <a:xfrm>
            <a:off x="1361882" y="4337325"/>
            <a:ext cx="1259276" cy="1536365"/>
          </a:xfrm>
          <a:prstGeom prst="rect">
            <a:avLst/>
          </a:prstGeom>
        </p:spPr>
      </p:pic>
      <p:sp>
        <p:nvSpPr>
          <p:cNvPr id="22" name="TextBox 21">
            <a:extLst>
              <a:ext uri="{FF2B5EF4-FFF2-40B4-BE49-F238E27FC236}">
                <a16:creationId xmlns:a16="http://schemas.microsoft.com/office/drawing/2014/main" id="{50E85463-651D-2987-7191-27C7AF97299C}"/>
              </a:ext>
            </a:extLst>
          </p:cNvPr>
          <p:cNvSpPr txBox="1"/>
          <p:nvPr/>
        </p:nvSpPr>
        <p:spPr>
          <a:xfrm>
            <a:off x="588983" y="2001144"/>
            <a:ext cx="955426" cy="461665"/>
          </a:xfrm>
          <a:prstGeom prst="rect">
            <a:avLst/>
          </a:prstGeom>
          <a:noFill/>
        </p:spPr>
        <p:txBody>
          <a:bodyPr wrap="square" rtlCol="0">
            <a:spAutoFit/>
          </a:bodyPr>
          <a:lstStyle/>
          <a:p>
            <a:r>
              <a:rPr lang="en-GB" sz="2400" b="1"/>
              <a:t>Baby:</a:t>
            </a:r>
          </a:p>
        </p:txBody>
      </p:sp>
      <p:sp>
        <p:nvSpPr>
          <p:cNvPr id="24" name="TextBox 23">
            <a:extLst>
              <a:ext uri="{FF2B5EF4-FFF2-40B4-BE49-F238E27FC236}">
                <a16:creationId xmlns:a16="http://schemas.microsoft.com/office/drawing/2014/main" id="{F5A1A384-2276-508D-BD41-148C0BA9AA36}"/>
              </a:ext>
            </a:extLst>
          </p:cNvPr>
          <p:cNvSpPr txBox="1"/>
          <p:nvPr/>
        </p:nvSpPr>
        <p:spPr>
          <a:xfrm>
            <a:off x="485793" y="3541361"/>
            <a:ext cx="1464550" cy="461665"/>
          </a:xfrm>
          <a:prstGeom prst="rect">
            <a:avLst/>
          </a:prstGeom>
          <a:noFill/>
        </p:spPr>
        <p:txBody>
          <a:bodyPr wrap="square" rtlCol="0">
            <a:spAutoFit/>
          </a:bodyPr>
          <a:lstStyle/>
          <a:p>
            <a:r>
              <a:rPr lang="en-GB" sz="2400" b="1"/>
              <a:t>2-3 years:</a:t>
            </a:r>
          </a:p>
        </p:txBody>
      </p:sp>
      <p:sp>
        <p:nvSpPr>
          <p:cNvPr id="25" name="TextBox 24">
            <a:extLst>
              <a:ext uri="{FF2B5EF4-FFF2-40B4-BE49-F238E27FC236}">
                <a16:creationId xmlns:a16="http://schemas.microsoft.com/office/drawing/2014/main" id="{87AE0A50-50E7-8DAF-9796-C88253356BF9}"/>
              </a:ext>
            </a:extLst>
          </p:cNvPr>
          <p:cNvSpPr txBox="1"/>
          <p:nvPr/>
        </p:nvSpPr>
        <p:spPr>
          <a:xfrm>
            <a:off x="485793" y="5042692"/>
            <a:ext cx="944405" cy="830997"/>
          </a:xfrm>
          <a:prstGeom prst="rect">
            <a:avLst/>
          </a:prstGeom>
          <a:noFill/>
        </p:spPr>
        <p:txBody>
          <a:bodyPr wrap="square" rtlCol="0">
            <a:spAutoFit/>
          </a:bodyPr>
          <a:lstStyle/>
          <a:p>
            <a:r>
              <a:rPr lang="en-GB" sz="2400" b="1"/>
              <a:t>5-7 years:</a:t>
            </a:r>
          </a:p>
        </p:txBody>
      </p:sp>
      <p:cxnSp>
        <p:nvCxnSpPr>
          <p:cNvPr id="27" name="Straight Arrow Connector 26">
            <a:extLst>
              <a:ext uri="{FF2B5EF4-FFF2-40B4-BE49-F238E27FC236}">
                <a16:creationId xmlns:a16="http://schemas.microsoft.com/office/drawing/2014/main" id="{365C2B51-C4B4-3247-9167-0FF21F8C82F5}"/>
              </a:ext>
            </a:extLst>
          </p:cNvPr>
          <p:cNvCxnSpPr>
            <a:cxnSpLocks/>
          </p:cNvCxnSpPr>
          <p:nvPr/>
        </p:nvCxnSpPr>
        <p:spPr>
          <a:xfrm>
            <a:off x="6461097" y="2514936"/>
            <a:ext cx="0" cy="64482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82CA248-89F1-F5D6-0ECB-6A9016170733}"/>
              </a:ext>
            </a:extLst>
          </p:cNvPr>
          <p:cNvCxnSpPr>
            <a:cxnSpLocks/>
          </p:cNvCxnSpPr>
          <p:nvPr/>
        </p:nvCxnSpPr>
        <p:spPr>
          <a:xfrm>
            <a:off x="6461097" y="4234971"/>
            <a:ext cx="0" cy="60118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52536F2-B63E-4516-A09A-F6A34BC668DC}"/>
              </a:ext>
            </a:extLst>
          </p:cNvPr>
          <p:cNvCxnSpPr>
            <a:cxnSpLocks/>
          </p:cNvCxnSpPr>
          <p:nvPr/>
        </p:nvCxnSpPr>
        <p:spPr>
          <a:xfrm>
            <a:off x="6501074" y="5873689"/>
            <a:ext cx="0" cy="60118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8" name="Audio 47">
            <a:hlinkClick r:id="" action="ppaction://media"/>
            <a:extLst>
              <a:ext uri="{FF2B5EF4-FFF2-40B4-BE49-F238E27FC236}">
                <a16:creationId xmlns:a16="http://schemas.microsoft.com/office/drawing/2014/main" id="{FC2A7D05-C6F0-4C7D-A243-CB9471A72BD3}"/>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57518880"/>
      </p:ext>
    </p:extLst>
  </p:cSld>
  <p:clrMapOvr>
    <a:masterClrMapping/>
  </p:clrMapOvr>
  <mc:AlternateContent xmlns:mc="http://schemas.openxmlformats.org/markup-compatibility/2006" xmlns:p14="http://schemas.microsoft.com/office/powerpoint/2010/main">
    <mc:Choice Requires="p14">
      <p:transition spd="slow" p14:dur="2000" advTm="74563"/>
    </mc:Choice>
    <mc:Fallback xmlns="">
      <p:transition spd="slow" advTm="745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4FB24-AC98-2D75-A6F0-FB60EAA38CA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785A270-638A-946C-2CEA-57DAB4DA822A}"/>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305ADDF6-BCE0-1E4E-345F-6CF7086EB11C}"/>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3651913D-ABEE-348F-3D84-D669958D4FFE}"/>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BB4B3FBD-0691-C44F-63D9-D383BC89D1E5}"/>
              </a:ext>
            </a:extLst>
          </p:cNvPr>
          <p:cNvSpPr txBox="1"/>
          <p:nvPr/>
        </p:nvSpPr>
        <p:spPr>
          <a:xfrm>
            <a:off x="1435803" y="1161669"/>
            <a:ext cx="10307594" cy="1200329"/>
          </a:xfrm>
          <a:prstGeom prst="rect">
            <a:avLst/>
          </a:prstGeom>
          <a:solidFill>
            <a:srgbClr val="87CED5"/>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t>Others may have different perspectives.  Others may misinterpret situations depending on their own perspective.  People do not always express their true intentions and feelings.</a:t>
            </a:r>
          </a:p>
        </p:txBody>
      </p:sp>
      <p:sp>
        <p:nvSpPr>
          <p:cNvPr id="5" name="TextBox 4">
            <a:extLst>
              <a:ext uri="{FF2B5EF4-FFF2-40B4-BE49-F238E27FC236}">
                <a16:creationId xmlns:a16="http://schemas.microsoft.com/office/drawing/2014/main" id="{E6557B1C-4ED1-F089-8299-B6BDF2A81274}"/>
              </a:ext>
            </a:extLst>
          </p:cNvPr>
          <p:cNvSpPr txBox="1"/>
          <p:nvPr/>
        </p:nvSpPr>
        <p:spPr>
          <a:xfrm>
            <a:off x="1507071" y="4922705"/>
            <a:ext cx="10307593" cy="1015663"/>
          </a:xfrm>
          <a:prstGeom prst="rect">
            <a:avLst/>
          </a:prstGeom>
          <a:solidFill>
            <a:srgbClr val="3997A1"/>
          </a:solidFill>
        </p:spPr>
        <p:txBody>
          <a:bodyPr wrap="square">
            <a:spAutoFit/>
          </a:bodyPr>
          <a:lstStyle/>
          <a:p>
            <a:pPr algn="ctr"/>
            <a:r>
              <a:rPr lang="en-GB" sz="500"/>
              <a:t>   </a:t>
            </a:r>
            <a:r>
              <a:rPr lang="en-GB" sz="1200"/>
              <a:t>         </a:t>
            </a:r>
          </a:p>
          <a:p>
            <a:pPr algn="ctr"/>
            <a:r>
              <a:rPr lang="en-GB" sz="2400"/>
              <a:t>            Understand a person’s culture and environment impacts their perspectives.</a:t>
            </a:r>
          </a:p>
          <a:p>
            <a:pPr algn="ctr"/>
            <a:r>
              <a:rPr lang="en-GB" sz="2400"/>
              <a:t>  </a:t>
            </a:r>
          </a:p>
        </p:txBody>
      </p:sp>
      <p:sp>
        <p:nvSpPr>
          <p:cNvPr id="8" name="TextBox 7">
            <a:extLst>
              <a:ext uri="{FF2B5EF4-FFF2-40B4-BE49-F238E27FC236}">
                <a16:creationId xmlns:a16="http://schemas.microsoft.com/office/drawing/2014/main" id="{86ECFE39-B678-5DAB-B6D7-B9CB831891FF}"/>
              </a:ext>
            </a:extLst>
          </p:cNvPr>
          <p:cNvSpPr txBox="1"/>
          <p:nvPr/>
        </p:nvSpPr>
        <p:spPr>
          <a:xfrm>
            <a:off x="1445271" y="3035528"/>
            <a:ext cx="10307593" cy="1200329"/>
          </a:xfrm>
          <a:prstGeom prst="rect">
            <a:avLst/>
          </a:prstGeom>
          <a:solidFill>
            <a:srgbClr val="42B0BC"/>
          </a:solidFill>
        </p:spPr>
        <p:txBody>
          <a:bodyPr wrap="square">
            <a:spAutoFit/>
          </a:bodyPr>
          <a:lstStyle/>
          <a:p>
            <a:pPr algn="ctr"/>
            <a:r>
              <a:rPr lang="en-GB" sz="2400"/>
              <a:t>More complex understandings of others’ thoughts, feelings and emotions formed. Learn to navigate situations where they have conflicting inner motives or when a friend has motives that go against their own.</a:t>
            </a:r>
          </a:p>
        </p:txBody>
      </p:sp>
      <p:sp>
        <p:nvSpPr>
          <p:cNvPr id="10" name="TextBox 9">
            <a:extLst>
              <a:ext uri="{FF2B5EF4-FFF2-40B4-BE49-F238E27FC236}">
                <a16:creationId xmlns:a16="http://schemas.microsoft.com/office/drawing/2014/main" id="{4D11601E-16F4-684D-F240-91F85B6CCA06}"/>
              </a:ext>
            </a:extLst>
          </p:cNvPr>
          <p:cNvSpPr txBox="1"/>
          <p:nvPr/>
        </p:nvSpPr>
        <p:spPr>
          <a:xfrm>
            <a:off x="375331" y="1259996"/>
            <a:ext cx="1397846" cy="830997"/>
          </a:xfrm>
          <a:prstGeom prst="rect">
            <a:avLst/>
          </a:prstGeom>
          <a:noFill/>
        </p:spPr>
        <p:txBody>
          <a:bodyPr wrap="square">
            <a:spAutoFit/>
          </a:bodyPr>
          <a:lstStyle/>
          <a:p>
            <a:r>
              <a:rPr lang="en-GB" sz="2400" b="1"/>
              <a:t>8-11 years: </a:t>
            </a:r>
          </a:p>
        </p:txBody>
      </p:sp>
      <p:sp>
        <p:nvSpPr>
          <p:cNvPr id="12" name="TextBox 11">
            <a:extLst>
              <a:ext uri="{FF2B5EF4-FFF2-40B4-BE49-F238E27FC236}">
                <a16:creationId xmlns:a16="http://schemas.microsoft.com/office/drawing/2014/main" id="{E22A643B-5A23-F8EF-721E-0EE37542BF33}"/>
              </a:ext>
            </a:extLst>
          </p:cNvPr>
          <p:cNvSpPr txBox="1"/>
          <p:nvPr/>
        </p:nvSpPr>
        <p:spPr>
          <a:xfrm>
            <a:off x="375331" y="3149938"/>
            <a:ext cx="1216374" cy="830997"/>
          </a:xfrm>
          <a:prstGeom prst="rect">
            <a:avLst/>
          </a:prstGeom>
          <a:noFill/>
        </p:spPr>
        <p:txBody>
          <a:bodyPr wrap="square">
            <a:spAutoFit/>
          </a:bodyPr>
          <a:lstStyle/>
          <a:p>
            <a:r>
              <a:rPr lang="en-GB" sz="2400" b="1"/>
              <a:t>12-14 years: </a:t>
            </a:r>
          </a:p>
        </p:txBody>
      </p:sp>
      <p:sp>
        <p:nvSpPr>
          <p:cNvPr id="14" name="TextBox 13">
            <a:extLst>
              <a:ext uri="{FF2B5EF4-FFF2-40B4-BE49-F238E27FC236}">
                <a16:creationId xmlns:a16="http://schemas.microsoft.com/office/drawing/2014/main" id="{557B0385-D165-191A-5CA9-DC3635B5BCA3}"/>
              </a:ext>
            </a:extLst>
          </p:cNvPr>
          <p:cNvSpPr txBox="1"/>
          <p:nvPr/>
        </p:nvSpPr>
        <p:spPr>
          <a:xfrm>
            <a:off x="364370" y="4767007"/>
            <a:ext cx="1238295" cy="830997"/>
          </a:xfrm>
          <a:prstGeom prst="rect">
            <a:avLst/>
          </a:prstGeom>
          <a:noFill/>
        </p:spPr>
        <p:txBody>
          <a:bodyPr wrap="square">
            <a:spAutoFit/>
          </a:bodyPr>
          <a:lstStyle/>
          <a:p>
            <a:r>
              <a:rPr lang="en-GB" sz="2400" b="1"/>
              <a:t>15-18 years: </a:t>
            </a:r>
          </a:p>
        </p:txBody>
      </p:sp>
      <p:cxnSp>
        <p:nvCxnSpPr>
          <p:cNvPr id="15" name="Straight Arrow Connector 14">
            <a:extLst>
              <a:ext uri="{FF2B5EF4-FFF2-40B4-BE49-F238E27FC236}">
                <a16:creationId xmlns:a16="http://schemas.microsoft.com/office/drawing/2014/main" id="{318BC3C2-9B8A-F459-891C-70B60F8AA5F2}"/>
              </a:ext>
            </a:extLst>
          </p:cNvPr>
          <p:cNvCxnSpPr>
            <a:cxnSpLocks/>
          </p:cNvCxnSpPr>
          <p:nvPr/>
        </p:nvCxnSpPr>
        <p:spPr>
          <a:xfrm>
            <a:off x="6436281" y="2353621"/>
            <a:ext cx="0" cy="64482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BE8410B-9B15-10A0-1027-001E745DC326}"/>
              </a:ext>
            </a:extLst>
          </p:cNvPr>
          <p:cNvCxnSpPr>
            <a:cxnSpLocks/>
          </p:cNvCxnSpPr>
          <p:nvPr/>
        </p:nvCxnSpPr>
        <p:spPr>
          <a:xfrm>
            <a:off x="6360081" y="4245852"/>
            <a:ext cx="0" cy="64482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descr="Portrait of a teenage girl">
            <a:extLst>
              <a:ext uri="{FF2B5EF4-FFF2-40B4-BE49-F238E27FC236}">
                <a16:creationId xmlns:a16="http://schemas.microsoft.com/office/drawing/2014/main" id="{70A87ABD-5ED0-DD4B-4CA5-8CB7990CABE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63" b="99634" l="9961" r="89990">
                        <a14:foregroundMark x1="35791" y1="52234" x2="38281" y2="44982"/>
                        <a14:foregroundMark x1="38281" y1="44982" x2="39014" y2="44469"/>
                        <a14:foregroundMark x1="45313" y1="73700" x2="38818" y2="79194"/>
                        <a14:foregroundMark x1="38818" y1="79194" x2="29688" y2="92967"/>
                        <a14:foregroundMark x1="29688" y1="92967" x2="47119" y2="90769"/>
                        <a14:foregroundMark x1="47119" y1="90769" x2="64404" y2="91209"/>
                        <a14:foregroundMark x1="64404" y1="91209" x2="60449" y2="78242"/>
                        <a14:foregroundMark x1="60449" y1="78242" x2="49707" y2="81538"/>
                        <a14:foregroundMark x1="49707" y1="81538" x2="41650" y2="88352"/>
                        <a14:foregroundMark x1="41650" y1="88352" x2="53906" y2="94945"/>
                        <a14:foregroundMark x1="53906" y1="94945" x2="59473" y2="94359"/>
                        <a14:foregroundMark x1="59473" y1="94359" x2="70752" y2="96484"/>
                        <a14:foregroundMark x1="70752" y1="96484" x2="67188" y2="84322"/>
                        <a14:foregroundMark x1="67188" y1="84322" x2="53418" y2="81612"/>
                        <a14:foregroundMark x1="53418" y1="81612" x2="26318" y2="91722"/>
                        <a14:foregroundMark x1="26318" y1="91722" x2="23584" y2="99634"/>
                        <a14:backgroundMark x1="32227" y1="44103" x2="33301" y2="72674"/>
                        <a14:backgroundMark x1="33301" y1="72674" x2="31836" y2="67619"/>
                        <a14:backgroundMark x1="77051" y1="46886" x2="71387" y2="77070"/>
                        <a14:backgroundMark x1="71387" y1="77070" x2="71973" y2="76703"/>
                        <a14:backgroundMark x1="37305" y1="73773" x2="43018" y2="72821"/>
                        <a14:backgroundMark x1="43018" y1="72821" x2="43604" y2="72894"/>
                        <a14:backgroundMark x1="61133" y1="74432" x2="64844" y2="74212"/>
                      </a14:backgroundRemoval>
                    </a14:imgEffect>
                  </a14:imgLayer>
                </a14:imgProps>
              </a:ext>
            </a:extLst>
          </a:blip>
          <a:stretch>
            <a:fillRect/>
          </a:stretch>
        </p:blipFill>
        <p:spPr>
          <a:xfrm>
            <a:off x="2781" y="3657599"/>
            <a:ext cx="3421990" cy="2280769"/>
          </a:xfrm>
          <a:prstGeom prst="rect">
            <a:avLst/>
          </a:prstGeom>
        </p:spPr>
      </p:pic>
      <p:sp>
        <p:nvSpPr>
          <p:cNvPr id="6" name="TextBox 5">
            <a:extLst>
              <a:ext uri="{FF2B5EF4-FFF2-40B4-BE49-F238E27FC236}">
                <a16:creationId xmlns:a16="http://schemas.microsoft.com/office/drawing/2014/main" id="{6841A6F2-E00A-C00F-595E-CBD71231F069}"/>
              </a:ext>
            </a:extLst>
          </p:cNvPr>
          <p:cNvSpPr txBox="1"/>
          <p:nvPr/>
        </p:nvSpPr>
        <p:spPr>
          <a:xfrm>
            <a:off x="3623945" y="6432047"/>
            <a:ext cx="7626350" cy="369332"/>
          </a:xfrm>
          <a:prstGeom prst="rect">
            <a:avLst/>
          </a:prstGeom>
          <a:noFill/>
        </p:spPr>
        <p:txBody>
          <a:bodyPr wrap="square">
            <a:spAutoFit/>
          </a:bodyPr>
          <a:lstStyle/>
          <a:p>
            <a:r>
              <a:rPr lang="en-GB">
                <a:hlinkClick r:id="rId9"/>
              </a:rPr>
              <a:t>https://www.healisautism.com/post/perspective-taking-children-autism</a:t>
            </a:r>
            <a:r>
              <a:rPr lang="en-GB"/>
              <a:t> </a:t>
            </a:r>
          </a:p>
        </p:txBody>
      </p:sp>
      <p:sp>
        <p:nvSpPr>
          <p:cNvPr id="11" name="TextBox 10">
            <a:extLst>
              <a:ext uri="{FF2B5EF4-FFF2-40B4-BE49-F238E27FC236}">
                <a16:creationId xmlns:a16="http://schemas.microsoft.com/office/drawing/2014/main" id="{6F131142-4E8B-012E-6F98-0F71C52BCDA7}"/>
              </a:ext>
            </a:extLst>
          </p:cNvPr>
          <p:cNvSpPr txBox="1"/>
          <p:nvPr/>
        </p:nvSpPr>
        <p:spPr>
          <a:xfrm>
            <a:off x="3623945" y="6088309"/>
            <a:ext cx="8650400" cy="369332"/>
          </a:xfrm>
          <a:prstGeom prst="rect">
            <a:avLst/>
          </a:prstGeom>
          <a:noFill/>
        </p:spPr>
        <p:txBody>
          <a:bodyPr wrap="square">
            <a:spAutoFit/>
          </a:bodyPr>
          <a:lstStyle/>
          <a:p>
            <a:r>
              <a:rPr lang="en-GB">
                <a:hlinkClick r:id="rId10"/>
              </a:rPr>
              <a:t>https://www.speechandlanguagekids.com/how-to-teach-perspective-talking-to-children/</a:t>
            </a:r>
            <a:r>
              <a:rPr lang="en-GB"/>
              <a:t> </a:t>
            </a:r>
          </a:p>
        </p:txBody>
      </p:sp>
      <p:pic>
        <p:nvPicPr>
          <p:cNvPr id="26" name="Audio 25">
            <a:hlinkClick r:id="" action="ppaction://media"/>
            <a:extLst>
              <a:ext uri="{FF2B5EF4-FFF2-40B4-BE49-F238E27FC236}">
                <a16:creationId xmlns:a16="http://schemas.microsoft.com/office/drawing/2014/main" id="{C9309A4B-1AF2-E0C6-C780-E798645EEE0A}"/>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12512476"/>
      </p:ext>
    </p:extLst>
  </p:cSld>
  <p:clrMapOvr>
    <a:masterClrMapping/>
  </p:clrMapOvr>
  <mc:AlternateContent xmlns:mc="http://schemas.openxmlformats.org/markup-compatibility/2006" xmlns:p14="http://schemas.microsoft.com/office/powerpoint/2010/main">
    <mc:Choice Requires="p14">
      <p:transition spd="slow" p14:dur="2000" advTm="100056"/>
    </mc:Choice>
    <mc:Fallback xmlns="">
      <p:transition spd="slow" advTm="100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F776B-C117-9AAA-1CAF-1222B6F737A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09E249D-8818-EBD9-61B2-FD717C0D53A2}"/>
              </a:ext>
            </a:extLst>
          </p:cNvPr>
          <p:cNvSpPr/>
          <p:nvPr/>
        </p:nvSpPr>
        <p:spPr>
          <a:xfrm>
            <a:off x="-128752" y="0"/>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6F06535F-DA7C-DB86-01B5-38EB89D35855}"/>
              </a:ext>
            </a:extLst>
          </p:cNvPr>
          <p:cNvPicPr>
            <a:picLocks noChangeAspect="1"/>
          </p:cNvPicPr>
          <p:nvPr/>
        </p:nvPicPr>
        <p:blipFill>
          <a:blip r:embed="rId3"/>
          <a:stretch>
            <a:fillRect/>
          </a:stretch>
        </p:blipFill>
        <p:spPr>
          <a:xfrm>
            <a:off x="259367" y="5695104"/>
            <a:ext cx="1959605" cy="1006538"/>
          </a:xfrm>
          <a:prstGeom prst="rect">
            <a:avLst/>
          </a:prstGeom>
        </p:spPr>
      </p:pic>
      <p:sp>
        <p:nvSpPr>
          <p:cNvPr id="11" name="Title 1">
            <a:extLst>
              <a:ext uri="{FF2B5EF4-FFF2-40B4-BE49-F238E27FC236}">
                <a16:creationId xmlns:a16="http://schemas.microsoft.com/office/drawing/2014/main" id="{54FB1EA5-3DE6-7E01-16C3-496F019B1382}"/>
              </a:ext>
            </a:extLst>
          </p:cNvPr>
          <p:cNvSpPr txBox="1">
            <a:spLocks/>
          </p:cNvSpPr>
          <p:nvPr/>
        </p:nvSpPr>
        <p:spPr>
          <a:xfrm>
            <a:off x="1208163" y="1802223"/>
            <a:ext cx="9775672" cy="20968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Arial"/>
                <a:cs typeface="Arial"/>
              </a:rPr>
              <a:t>What are the Common Challenges with Perspective Taking?</a:t>
            </a:r>
            <a:endParaRPr lang="en-US" sz="4800" b="1">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ABFB3BBC-FFFE-DF5A-27BC-E3F38713879F}"/>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9D652419-9FB6-E8A0-EBA4-519BBB0F737A}"/>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13</a:t>
            </a:fld>
            <a:endParaRPr lang="en-US">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143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FE049-ADD6-2341-3D9A-D7F8A01DE33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673AD6D-6DE7-27AD-5EF8-CBEC86C44D8B}"/>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36004B38-FF52-1C02-6CEE-6E243A445AB3}"/>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CC5D170F-7D57-4CDA-B987-507AACEFB691}"/>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45548651-54F7-123B-DD77-3249BC3CED7A}"/>
              </a:ext>
            </a:extLst>
          </p:cNvPr>
          <p:cNvSpPr txBox="1"/>
          <p:nvPr/>
        </p:nvSpPr>
        <p:spPr>
          <a:xfrm>
            <a:off x="490923" y="1262705"/>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4" name="Title 1">
            <a:extLst>
              <a:ext uri="{FF2B5EF4-FFF2-40B4-BE49-F238E27FC236}">
                <a16:creationId xmlns:a16="http://schemas.microsoft.com/office/drawing/2014/main" id="{5DE3AAE3-5ECD-D87A-E053-BC6F8EE83C01}"/>
              </a:ext>
            </a:extLst>
          </p:cNvPr>
          <p:cNvSpPr txBox="1">
            <a:spLocks/>
          </p:cNvSpPr>
          <p:nvPr/>
        </p:nvSpPr>
        <p:spPr>
          <a:xfrm>
            <a:off x="1135909" y="1058680"/>
            <a:ext cx="9373048"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rPr>
              <a:t>Common Challenges in Autistic individuals</a:t>
            </a:r>
          </a:p>
        </p:txBody>
      </p:sp>
      <p:sp>
        <p:nvSpPr>
          <p:cNvPr id="5" name="Content Placeholder 2">
            <a:extLst>
              <a:ext uri="{FF2B5EF4-FFF2-40B4-BE49-F238E27FC236}">
                <a16:creationId xmlns:a16="http://schemas.microsoft.com/office/drawing/2014/main" id="{BBB2618E-3EBA-271A-7AA9-B80DA067AEE9}"/>
              </a:ext>
            </a:extLst>
          </p:cNvPr>
          <p:cNvSpPr txBox="1">
            <a:spLocks/>
          </p:cNvSpPr>
          <p:nvPr/>
        </p:nvSpPr>
        <p:spPr>
          <a:xfrm>
            <a:off x="375331" y="2367472"/>
            <a:ext cx="11441337"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3200" dirty="0"/>
              <a:t>Possible difficulties recognising thoughts and feelings of others</a:t>
            </a:r>
          </a:p>
          <a:p>
            <a:pPr marL="342900" indent="-342900" algn="l">
              <a:buFont typeface="Arial" panose="020B0604020202020204" pitchFamily="34" charset="0"/>
              <a:buChar char="•"/>
            </a:pPr>
            <a:r>
              <a:rPr lang="en-GB" sz="3200" dirty="0">
                <a:ea typeface="Calibri" panose="020F0502020204030204"/>
                <a:cs typeface="Calibri" panose="020F0502020204030204"/>
              </a:rPr>
              <a:t>Difficulty reading non-verbal cues of others</a:t>
            </a:r>
            <a:endParaRPr lang="en-GB" sz="3200" dirty="0"/>
          </a:p>
          <a:p>
            <a:pPr marL="342900" indent="-342900" algn="l">
              <a:buFont typeface="Arial" panose="020B0604020202020204" pitchFamily="34" charset="0"/>
              <a:buChar char="•"/>
            </a:pPr>
            <a:r>
              <a:rPr lang="en-GB" sz="3200" dirty="0"/>
              <a:t>Literal interpretation of language</a:t>
            </a:r>
          </a:p>
          <a:p>
            <a:pPr marL="342900" indent="-342900" algn="l">
              <a:buFont typeface="Arial" panose="020B0604020202020204" pitchFamily="34" charset="0"/>
              <a:buChar char="•"/>
            </a:pPr>
            <a:r>
              <a:rPr lang="en-GB" sz="3200" dirty="0"/>
              <a:t>Trouble following indirect or implied meaning</a:t>
            </a:r>
          </a:p>
          <a:p>
            <a:pPr marL="342900" indent="-342900" algn="l">
              <a:buFont typeface="Arial" panose="020B0604020202020204" pitchFamily="34" charset="0"/>
              <a:buChar char="•"/>
            </a:pPr>
            <a:r>
              <a:rPr lang="en-GB" sz="3200" dirty="0"/>
              <a:t>Anxiety in social interactions</a:t>
            </a:r>
          </a:p>
          <a:p>
            <a:pPr marL="342900" indent="-342900" algn="l">
              <a:buFont typeface="Arial" panose="020B0604020202020204" pitchFamily="34" charset="0"/>
              <a:buChar char="•"/>
            </a:pPr>
            <a:r>
              <a:rPr lang="en-GB" sz="3200" dirty="0"/>
              <a:t>‘Monotropic thinking’ theory </a:t>
            </a:r>
          </a:p>
          <a:p>
            <a:pPr algn="l"/>
            <a:r>
              <a:rPr lang="en-GB" sz="2000" dirty="0">
                <a:hlinkClick r:id="rId7"/>
              </a:rPr>
              <a:t>www.autism.org.uk/advice-and-guidance/professional-practice/what-is-monotropism</a:t>
            </a:r>
            <a:r>
              <a:rPr lang="en-GB" sz="2000" dirty="0"/>
              <a:t> </a:t>
            </a:r>
          </a:p>
        </p:txBody>
      </p:sp>
      <p:pic>
        <p:nvPicPr>
          <p:cNvPr id="22" name="Audio 21">
            <a:hlinkClick r:id="" action="ppaction://media"/>
            <a:extLst>
              <a:ext uri="{FF2B5EF4-FFF2-40B4-BE49-F238E27FC236}">
                <a16:creationId xmlns:a16="http://schemas.microsoft.com/office/drawing/2014/main" id="{F0CF1980-28BF-EF30-A0B9-38376CBD57DF}"/>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52503855"/>
      </p:ext>
    </p:extLst>
  </p:cSld>
  <p:clrMapOvr>
    <a:masterClrMapping/>
  </p:clrMapOvr>
  <mc:AlternateContent xmlns:mc="http://schemas.openxmlformats.org/markup-compatibility/2006" xmlns:p14="http://schemas.microsoft.com/office/powerpoint/2010/main">
    <mc:Choice Requires="p14">
      <p:transition spd="slow" p14:dur="2000" advTm="93783"/>
    </mc:Choice>
    <mc:Fallback xmlns="">
      <p:transition spd="slow" advTm="93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19603-C381-19D2-2D13-CA8631F5ED2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4F18E05-1F91-16F7-2704-BCF967C4D9B3}"/>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61EBF251-4C14-2562-B363-CF4A8776F6CB}"/>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95EF469C-5573-24DF-A0EA-5E1107396E8E}"/>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5" name="TextBox 4">
            <a:extLst>
              <a:ext uri="{FF2B5EF4-FFF2-40B4-BE49-F238E27FC236}">
                <a16:creationId xmlns:a16="http://schemas.microsoft.com/office/drawing/2014/main" id="{52417C0C-6EC3-9871-E42A-291AB408B8BF}"/>
              </a:ext>
            </a:extLst>
          </p:cNvPr>
          <p:cNvSpPr txBox="1"/>
          <p:nvPr/>
        </p:nvSpPr>
        <p:spPr>
          <a:xfrm>
            <a:off x="365760" y="3131299"/>
            <a:ext cx="9705452" cy="2123658"/>
          </a:xfrm>
          <a:prstGeom prst="rect">
            <a:avLst/>
          </a:prstGeom>
          <a:noFill/>
        </p:spPr>
        <p:txBody>
          <a:bodyPr wrap="square">
            <a:spAutoFit/>
          </a:bodyPr>
          <a:lstStyle/>
          <a:p>
            <a:pPr marL="342900" indent="-342900" algn="l">
              <a:buFont typeface="Arial" panose="020B0604020202020204" pitchFamily="34" charset="0"/>
              <a:buChar char="•"/>
            </a:pPr>
            <a:endParaRPr lang="en-GB" sz="2400">
              <a:solidFill>
                <a:srgbClr val="3F3F3F"/>
              </a:solidFill>
            </a:endParaRPr>
          </a:p>
          <a:p>
            <a:pPr marL="342900" indent="-342900" algn="l">
              <a:buFont typeface="Arial" panose="020B0604020202020204" pitchFamily="34" charset="0"/>
              <a:buChar char="•"/>
            </a:pPr>
            <a:r>
              <a:rPr lang="en-GB" sz="2700">
                <a:solidFill>
                  <a:srgbClr val="3F3F3F"/>
                </a:solidFill>
              </a:rPr>
              <a:t>The different experiences, communication styles and preferences leads to difficulties reading each other.</a:t>
            </a:r>
          </a:p>
          <a:p>
            <a:pPr marL="342900" indent="-342900" algn="l">
              <a:buFont typeface="Arial" panose="020B0604020202020204" pitchFamily="34" charset="0"/>
              <a:buChar char="•"/>
            </a:pPr>
            <a:r>
              <a:rPr lang="en-GB" sz="2700">
                <a:solidFill>
                  <a:srgbClr val="3F3F3F"/>
                </a:solidFill>
              </a:rPr>
              <a:t>Neither is ‘correct’ nor ‘superior’ – just different.</a:t>
            </a:r>
          </a:p>
          <a:p>
            <a:pPr marL="342900" indent="-342900" algn="l">
              <a:buFont typeface="Arial" panose="020B0604020202020204" pitchFamily="34" charset="0"/>
              <a:buChar char="•"/>
            </a:pPr>
            <a:r>
              <a:rPr lang="en-GB" sz="2700">
                <a:solidFill>
                  <a:srgbClr val="3F3F3F"/>
                </a:solidFill>
              </a:rPr>
              <a:t>Effort must be made on both sides to bridge the gap</a:t>
            </a:r>
          </a:p>
        </p:txBody>
      </p:sp>
      <p:sp>
        <p:nvSpPr>
          <p:cNvPr id="6" name="Title 1">
            <a:extLst>
              <a:ext uri="{FF2B5EF4-FFF2-40B4-BE49-F238E27FC236}">
                <a16:creationId xmlns:a16="http://schemas.microsoft.com/office/drawing/2014/main" id="{AA4064F8-7D3B-ADDD-EF44-94DD1E197212}"/>
              </a:ext>
            </a:extLst>
          </p:cNvPr>
          <p:cNvSpPr txBox="1">
            <a:spLocks/>
          </p:cNvSpPr>
          <p:nvPr/>
        </p:nvSpPr>
        <p:spPr>
          <a:xfrm>
            <a:off x="2095500" y="536329"/>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b="1">
                <a:solidFill>
                  <a:srgbClr val="00A2BC"/>
                </a:solidFill>
              </a:rPr>
              <a:t>The ‘Double Empathy Problem’</a:t>
            </a:r>
          </a:p>
        </p:txBody>
      </p:sp>
      <p:pic>
        <p:nvPicPr>
          <p:cNvPr id="10" name="Picture 2" descr="Free Two Way Street Traffic vector and picture">
            <a:extLst>
              <a:ext uri="{FF2B5EF4-FFF2-40B4-BE49-F238E27FC236}">
                <a16:creationId xmlns:a16="http://schemas.microsoft.com/office/drawing/2014/main" id="{0633F3D6-4699-4EEC-82EF-D76EFA3D5D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96775" y="3431362"/>
            <a:ext cx="2529465" cy="25294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788F833-C7BE-4F8D-84A8-D1C210B739EB}"/>
              </a:ext>
            </a:extLst>
          </p:cNvPr>
          <p:cNvSpPr txBox="1"/>
          <p:nvPr/>
        </p:nvSpPr>
        <p:spPr>
          <a:xfrm>
            <a:off x="665245" y="1955498"/>
            <a:ext cx="11160995" cy="1338828"/>
          </a:xfrm>
          <a:prstGeom prst="rect">
            <a:avLst/>
          </a:prstGeom>
          <a:noFill/>
        </p:spPr>
        <p:txBody>
          <a:bodyPr wrap="square">
            <a:spAutoFit/>
          </a:bodyPr>
          <a:lstStyle/>
          <a:p>
            <a:r>
              <a:rPr lang="en-GB" sz="2700" b="0" i="0">
                <a:solidFill>
                  <a:srgbClr val="3F3F3F"/>
                </a:solidFill>
                <a:effectLst/>
              </a:rPr>
              <a:t>Theory by Dr Damian Milton explains a two</a:t>
            </a:r>
            <a:r>
              <a:rPr lang="en-GB" sz="2700">
                <a:solidFill>
                  <a:srgbClr val="3F3F3F"/>
                </a:solidFill>
              </a:rPr>
              <a:t>-</a:t>
            </a:r>
            <a:r>
              <a:rPr lang="en-GB" sz="2700" b="0" i="0">
                <a:solidFill>
                  <a:srgbClr val="3F3F3F"/>
                </a:solidFill>
                <a:effectLst/>
              </a:rPr>
              <a:t>way problem</a:t>
            </a:r>
            <a:r>
              <a:rPr lang="en-GB" sz="2700">
                <a:solidFill>
                  <a:srgbClr val="3F3F3F"/>
                </a:solidFill>
              </a:rPr>
              <a:t>.  Both Autistic and non-autistic people find the other as lacking in communication skills, including empathy.</a:t>
            </a:r>
          </a:p>
        </p:txBody>
      </p:sp>
      <p:sp>
        <p:nvSpPr>
          <p:cNvPr id="9" name="TextBox 8">
            <a:extLst>
              <a:ext uri="{FF2B5EF4-FFF2-40B4-BE49-F238E27FC236}">
                <a16:creationId xmlns:a16="http://schemas.microsoft.com/office/drawing/2014/main" id="{BFA4CC9B-1A8B-74AA-F756-20D33259910B}"/>
              </a:ext>
            </a:extLst>
          </p:cNvPr>
          <p:cNvSpPr txBox="1"/>
          <p:nvPr/>
        </p:nvSpPr>
        <p:spPr>
          <a:xfrm>
            <a:off x="3337560" y="5998505"/>
            <a:ext cx="8717280" cy="369332"/>
          </a:xfrm>
          <a:prstGeom prst="rect">
            <a:avLst/>
          </a:prstGeom>
          <a:noFill/>
        </p:spPr>
        <p:txBody>
          <a:bodyPr wrap="square">
            <a:spAutoFit/>
          </a:bodyPr>
          <a:lstStyle/>
          <a:p>
            <a:r>
              <a:rPr lang="en-GB">
                <a:hlinkClick r:id="rId8"/>
              </a:rPr>
              <a:t>https://www.autism.org.uk/advice-and-guidance/professional-practice/double-empathy</a:t>
            </a:r>
            <a:r>
              <a:rPr lang="en-GB"/>
              <a:t> </a:t>
            </a:r>
          </a:p>
        </p:txBody>
      </p:sp>
      <p:pic>
        <p:nvPicPr>
          <p:cNvPr id="14" name="Audio 13">
            <a:hlinkClick r:id="" action="ppaction://media"/>
            <a:extLst>
              <a:ext uri="{FF2B5EF4-FFF2-40B4-BE49-F238E27FC236}">
                <a16:creationId xmlns:a16="http://schemas.microsoft.com/office/drawing/2014/main" id="{B4FD5ED3-E5A0-1310-5F57-B42071E87AD2}"/>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74950653"/>
      </p:ext>
    </p:extLst>
  </p:cSld>
  <p:clrMapOvr>
    <a:masterClrMapping/>
  </p:clrMapOvr>
  <mc:AlternateContent xmlns:mc="http://schemas.openxmlformats.org/markup-compatibility/2006" xmlns:p14="http://schemas.microsoft.com/office/powerpoint/2010/main">
    <mc:Choice Requires="p14">
      <p:transition spd="slow" p14:dur="2000" advTm="50184"/>
    </mc:Choice>
    <mc:Fallback xmlns="">
      <p:transition spd="slow" advTm="501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6B634-62AA-E2B0-110A-C711E5D4525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9C11770-039E-5D1E-22EB-FFE1354383B2}"/>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FA6EB5E7-8818-93BB-A75E-3CFFA07B7733}"/>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831295F0-BC68-99DE-E8F3-15EBE766800B}"/>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E877A97F-15A9-95C4-7D15-8526E1E376A2}"/>
              </a:ext>
            </a:extLst>
          </p:cNvPr>
          <p:cNvSpPr txBox="1"/>
          <p:nvPr/>
        </p:nvSpPr>
        <p:spPr>
          <a:xfrm>
            <a:off x="490923" y="1262705"/>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4" name="Title 1">
            <a:extLst>
              <a:ext uri="{FF2B5EF4-FFF2-40B4-BE49-F238E27FC236}">
                <a16:creationId xmlns:a16="http://schemas.microsoft.com/office/drawing/2014/main" id="{F138A0AE-6AAB-CD36-EFE9-9FEB73A1E9E9}"/>
              </a:ext>
            </a:extLst>
          </p:cNvPr>
          <p:cNvSpPr txBox="1">
            <a:spLocks/>
          </p:cNvSpPr>
          <p:nvPr/>
        </p:nvSpPr>
        <p:spPr>
          <a:xfrm>
            <a:off x="245462" y="931120"/>
            <a:ext cx="11701076" cy="1366702"/>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rPr>
              <a:t>What are the Common Challenges in understanding an Autistic person’s perspective?</a:t>
            </a:r>
          </a:p>
        </p:txBody>
      </p:sp>
      <p:sp>
        <p:nvSpPr>
          <p:cNvPr id="5" name="Content Placeholder 2">
            <a:extLst>
              <a:ext uri="{FF2B5EF4-FFF2-40B4-BE49-F238E27FC236}">
                <a16:creationId xmlns:a16="http://schemas.microsoft.com/office/drawing/2014/main" id="{1C8D9F4A-D376-DA0B-ED35-E54032394367}"/>
              </a:ext>
            </a:extLst>
          </p:cNvPr>
          <p:cNvSpPr txBox="1">
            <a:spLocks/>
          </p:cNvSpPr>
          <p:nvPr/>
        </p:nvSpPr>
        <p:spPr>
          <a:xfrm>
            <a:off x="375331" y="2517556"/>
            <a:ext cx="10875765" cy="452596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GB"/>
              <a:t>Limited knowledge, experience or understanding of an Autistic thinking and communication style.</a:t>
            </a:r>
          </a:p>
          <a:p>
            <a:pPr marL="457200" indent="-457200" algn="l">
              <a:buFont typeface="Arial" panose="020B0604020202020204" pitchFamily="34" charset="0"/>
              <a:buChar char="•"/>
            </a:pPr>
            <a:r>
              <a:rPr lang="en-GB">
                <a:ea typeface="Calibri" panose="020F0502020204030204"/>
                <a:cs typeface="Calibri" panose="020F0502020204030204"/>
              </a:rPr>
              <a:t>Mismatch in facial expression and how they are really feeling.  </a:t>
            </a:r>
          </a:p>
          <a:p>
            <a:pPr marL="457200" indent="-457200" algn="l">
              <a:buFont typeface="Arial" panose="020B0604020202020204" pitchFamily="34" charset="0"/>
              <a:buChar char="•"/>
            </a:pPr>
            <a:r>
              <a:rPr lang="en-GB">
                <a:ea typeface="Calibri" panose="020F0502020204030204"/>
                <a:cs typeface="Calibri" panose="020F0502020204030204"/>
              </a:rPr>
              <a:t>Alexithymia -  trouble identifying, understanding and describing emotions.</a:t>
            </a:r>
          </a:p>
          <a:p>
            <a:pPr marL="457200" indent="-457200" algn="l">
              <a:buFont typeface="Arial" panose="020B0604020202020204" pitchFamily="34" charset="0"/>
              <a:buChar char="•"/>
            </a:pPr>
            <a:r>
              <a:rPr lang="en-GB"/>
              <a:t>Masking – An autistic person may be ‘masking’ or ‘camouflaging’ how they are feeling in order to ‘fit in’.</a:t>
            </a:r>
          </a:p>
        </p:txBody>
      </p:sp>
      <p:pic>
        <p:nvPicPr>
          <p:cNvPr id="15" name="Audio 14">
            <a:hlinkClick r:id="" action="ppaction://media"/>
            <a:extLst>
              <a:ext uri="{FF2B5EF4-FFF2-40B4-BE49-F238E27FC236}">
                <a16:creationId xmlns:a16="http://schemas.microsoft.com/office/drawing/2014/main" id="{2B8359FE-1F8B-58A6-FD89-A9C879CB042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00480389"/>
      </p:ext>
    </p:extLst>
  </p:cSld>
  <p:clrMapOvr>
    <a:masterClrMapping/>
  </p:clrMapOvr>
  <mc:AlternateContent xmlns:mc="http://schemas.openxmlformats.org/markup-compatibility/2006" xmlns:p14="http://schemas.microsoft.com/office/powerpoint/2010/main">
    <mc:Choice Requires="p14">
      <p:transition spd="slow" p14:dur="2000" advTm="47250"/>
    </mc:Choice>
    <mc:Fallback xmlns="">
      <p:transition spd="slow" advTm="47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57B8-92AA-E7AB-1D80-4937EB170E7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12DB3E3-2E64-5605-8686-16E5FF6C29E7}"/>
              </a:ext>
            </a:extLst>
          </p:cNvPr>
          <p:cNvSpPr/>
          <p:nvPr/>
        </p:nvSpPr>
        <p:spPr>
          <a:xfrm>
            <a:off x="-128752" y="0"/>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C47EA4B0-5979-45FB-0485-A04A2CCCCBD7}"/>
              </a:ext>
            </a:extLst>
          </p:cNvPr>
          <p:cNvPicPr>
            <a:picLocks noChangeAspect="1"/>
          </p:cNvPicPr>
          <p:nvPr/>
        </p:nvPicPr>
        <p:blipFill>
          <a:blip r:embed="rId3"/>
          <a:stretch>
            <a:fillRect/>
          </a:stretch>
        </p:blipFill>
        <p:spPr>
          <a:xfrm>
            <a:off x="259367" y="5695104"/>
            <a:ext cx="1959605" cy="1006538"/>
          </a:xfrm>
          <a:prstGeom prst="rect">
            <a:avLst/>
          </a:prstGeom>
        </p:spPr>
      </p:pic>
      <p:sp>
        <p:nvSpPr>
          <p:cNvPr id="11" name="Title 1">
            <a:extLst>
              <a:ext uri="{FF2B5EF4-FFF2-40B4-BE49-F238E27FC236}">
                <a16:creationId xmlns:a16="http://schemas.microsoft.com/office/drawing/2014/main" id="{041EEFCB-BB0E-B404-BAA4-23EA0A60A76E}"/>
              </a:ext>
            </a:extLst>
          </p:cNvPr>
          <p:cNvSpPr txBox="1">
            <a:spLocks/>
          </p:cNvSpPr>
          <p:nvPr/>
        </p:nvSpPr>
        <p:spPr>
          <a:xfrm>
            <a:off x="1239169" y="1802223"/>
            <a:ext cx="9775672" cy="20968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Arial"/>
                <a:cs typeface="Arial"/>
              </a:rPr>
              <a:t>Strategies &amp; Activities </a:t>
            </a:r>
          </a:p>
          <a:p>
            <a:r>
              <a:rPr lang="en-US" sz="4000" b="1">
                <a:solidFill>
                  <a:schemeClr val="bg1"/>
                </a:solidFill>
                <a:latin typeface="Arial"/>
                <a:cs typeface="Arial"/>
              </a:rPr>
              <a:t>to support Verbal Reasoning Skills &amp; Perspective Taking</a:t>
            </a:r>
            <a:endParaRPr lang="en-US" sz="4000" b="1">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F82C7E77-8204-0BB1-3D34-2366741BAF12}"/>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2DE01734-9804-1EA0-30C9-835A05E68103}"/>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17</a:t>
            </a:fld>
            <a:endParaRPr lang="en-US">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197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B3D22-68DA-B924-22D1-A46B37FB267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0DD5346-3DBD-074C-3C47-096946B9D0BD}"/>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0AAD0276-AB85-F992-BB42-1C7A0B6A9AD8}"/>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E5AE1DC9-4FAD-85E3-D68C-E9D4BF4A0715}"/>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F4C7977C-35E7-9346-DEC6-9300FFC8FDE4}"/>
              </a:ext>
            </a:extLst>
          </p:cNvPr>
          <p:cNvSpPr txBox="1"/>
          <p:nvPr/>
        </p:nvSpPr>
        <p:spPr>
          <a:xfrm>
            <a:off x="490923" y="1262705"/>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4" name="Title 1">
            <a:extLst>
              <a:ext uri="{FF2B5EF4-FFF2-40B4-BE49-F238E27FC236}">
                <a16:creationId xmlns:a16="http://schemas.microsoft.com/office/drawing/2014/main" id="{7E419295-0E79-8705-A8A0-7499F2DF8584}"/>
              </a:ext>
            </a:extLst>
          </p:cNvPr>
          <p:cNvSpPr txBox="1">
            <a:spLocks/>
          </p:cNvSpPr>
          <p:nvPr/>
        </p:nvSpPr>
        <p:spPr>
          <a:xfrm>
            <a:off x="2831181" y="451298"/>
            <a:ext cx="6529637" cy="114300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rPr>
              <a:t>Everyday Activities to Support Perspective-Taking</a:t>
            </a:r>
          </a:p>
        </p:txBody>
      </p:sp>
      <p:grpSp>
        <p:nvGrpSpPr>
          <p:cNvPr id="10" name="Group 9">
            <a:extLst>
              <a:ext uri="{FF2B5EF4-FFF2-40B4-BE49-F238E27FC236}">
                <a16:creationId xmlns:a16="http://schemas.microsoft.com/office/drawing/2014/main" id="{A6217AA1-31BE-A978-1FFF-E9A0B61A6E20}"/>
              </a:ext>
            </a:extLst>
          </p:cNvPr>
          <p:cNvGrpSpPr/>
          <p:nvPr/>
        </p:nvGrpSpPr>
        <p:grpSpPr>
          <a:xfrm>
            <a:off x="1484335" y="1810690"/>
            <a:ext cx="4205969" cy="1941571"/>
            <a:chOff x="967562" y="2536083"/>
            <a:chExt cx="3312337" cy="2301731"/>
          </a:xfrm>
          <a:solidFill>
            <a:srgbClr val="00A2BC"/>
          </a:solidFill>
        </p:grpSpPr>
        <p:sp>
          <p:nvSpPr>
            <p:cNvPr id="6" name="Rectangle: Rounded Corners 5">
              <a:extLst>
                <a:ext uri="{FF2B5EF4-FFF2-40B4-BE49-F238E27FC236}">
                  <a16:creationId xmlns:a16="http://schemas.microsoft.com/office/drawing/2014/main" id="{DBD2CC00-3B3F-6FD4-B7FB-5756B2A984B1}"/>
                </a:ext>
              </a:extLst>
            </p:cNvPr>
            <p:cNvSpPr/>
            <p:nvPr/>
          </p:nvSpPr>
          <p:spPr>
            <a:xfrm>
              <a:off x="967562" y="2536083"/>
              <a:ext cx="3312337" cy="2301731"/>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2">
              <a:extLst>
                <a:ext uri="{FF2B5EF4-FFF2-40B4-BE49-F238E27FC236}">
                  <a16:creationId xmlns:a16="http://schemas.microsoft.com/office/drawing/2014/main" id="{4F732903-0D1C-6A47-D243-5FF134041F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153383">
              <a:off x="2857461" y="2833808"/>
              <a:ext cx="1097571" cy="1823234"/>
            </a:xfrm>
            <a:prstGeom prst="rect">
              <a:avLst/>
            </a:prstGeom>
            <a:grpFill/>
          </p:spPr>
        </p:pic>
        <p:sp>
          <p:nvSpPr>
            <p:cNvPr id="9" name="TextBox 8">
              <a:extLst>
                <a:ext uri="{FF2B5EF4-FFF2-40B4-BE49-F238E27FC236}">
                  <a16:creationId xmlns:a16="http://schemas.microsoft.com/office/drawing/2014/main" id="{2D889CA7-7340-5060-1CA2-E7D87EC42749}"/>
                </a:ext>
              </a:extLst>
            </p:cNvPr>
            <p:cNvSpPr txBox="1"/>
            <p:nvPr/>
          </p:nvSpPr>
          <p:spPr>
            <a:xfrm>
              <a:off x="1155700" y="3017031"/>
              <a:ext cx="1320801" cy="1077218"/>
            </a:xfrm>
            <a:prstGeom prst="rect">
              <a:avLst/>
            </a:prstGeom>
            <a:grpFill/>
          </p:spPr>
          <p:txBody>
            <a:bodyPr wrap="square" rtlCol="0">
              <a:spAutoFit/>
            </a:bodyPr>
            <a:lstStyle/>
            <a:p>
              <a:r>
                <a:rPr lang="en-GB" sz="3200">
                  <a:solidFill>
                    <a:schemeClr val="bg1"/>
                  </a:solidFill>
                </a:rPr>
                <a:t>Social Stories</a:t>
              </a:r>
            </a:p>
          </p:txBody>
        </p:sp>
      </p:grpSp>
      <p:grpSp>
        <p:nvGrpSpPr>
          <p:cNvPr id="30" name="Group 29">
            <a:extLst>
              <a:ext uri="{FF2B5EF4-FFF2-40B4-BE49-F238E27FC236}">
                <a16:creationId xmlns:a16="http://schemas.microsoft.com/office/drawing/2014/main" id="{72514E15-96AB-228C-36DF-BE53E3180AE8}"/>
              </a:ext>
            </a:extLst>
          </p:cNvPr>
          <p:cNvGrpSpPr/>
          <p:nvPr/>
        </p:nvGrpSpPr>
        <p:grpSpPr>
          <a:xfrm>
            <a:off x="6545995" y="1794703"/>
            <a:ext cx="4252522" cy="1991630"/>
            <a:chOff x="6438900" y="5486400"/>
            <a:chExt cx="3187700" cy="1725812"/>
          </a:xfrm>
        </p:grpSpPr>
        <p:sp>
          <p:nvSpPr>
            <p:cNvPr id="27" name="Rectangle: Rounded Corners 26">
              <a:extLst>
                <a:ext uri="{FF2B5EF4-FFF2-40B4-BE49-F238E27FC236}">
                  <a16:creationId xmlns:a16="http://schemas.microsoft.com/office/drawing/2014/main" id="{321387D7-B2C5-D76C-06B2-2DB090BDE3F2}"/>
                </a:ext>
              </a:extLst>
            </p:cNvPr>
            <p:cNvSpPr/>
            <p:nvPr/>
          </p:nvSpPr>
          <p:spPr>
            <a:xfrm>
              <a:off x="6438900" y="5486400"/>
              <a:ext cx="3187700" cy="1701800"/>
            </a:xfrm>
            <a:prstGeom prst="roundRect">
              <a:avLst/>
            </a:prstGeom>
            <a:solidFill>
              <a:srgbClr val="00A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Group 21">
              <a:extLst>
                <a:ext uri="{FF2B5EF4-FFF2-40B4-BE49-F238E27FC236}">
                  <a16:creationId xmlns:a16="http://schemas.microsoft.com/office/drawing/2014/main" id="{D3A9326B-E94B-3605-0777-1DE4096C5E96}"/>
                </a:ext>
              </a:extLst>
            </p:cNvPr>
            <p:cNvGrpSpPr/>
            <p:nvPr/>
          </p:nvGrpSpPr>
          <p:grpSpPr>
            <a:xfrm>
              <a:off x="6943343" y="5939093"/>
              <a:ext cx="2178816" cy="1273119"/>
              <a:chOff x="3227219" y="4140690"/>
              <a:chExt cx="3004847" cy="1809750"/>
            </a:xfrm>
          </p:grpSpPr>
          <p:pic>
            <p:nvPicPr>
              <p:cNvPr id="19" name="Graphic 18" descr="Man with a prosthetic arm">
                <a:extLst>
                  <a:ext uri="{FF2B5EF4-FFF2-40B4-BE49-F238E27FC236}">
                    <a16:creationId xmlns:a16="http://schemas.microsoft.com/office/drawing/2014/main" id="{1DD177E8-92C0-841F-DFB2-E491A13D468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227219" y="4140690"/>
                <a:ext cx="1295400" cy="1809750"/>
              </a:xfrm>
              <a:prstGeom prst="rect">
                <a:avLst/>
              </a:prstGeom>
            </p:spPr>
          </p:pic>
          <p:pic>
            <p:nvPicPr>
              <p:cNvPr id="21" name="Graphic 20" descr="Woman with a prosthetic arm">
                <a:extLst>
                  <a:ext uri="{FF2B5EF4-FFF2-40B4-BE49-F238E27FC236}">
                    <a16:creationId xmlns:a16="http://schemas.microsoft.com/office/drawing/2014/main" id="{2B08D01F-C5B7-E02C-B581-7963BAB7B03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4406899" y="4150215"/>
                <a:ext cx="1825167" cy="1800225"/>
              </a:xfrm>
              <a:prstGeom prst="rect">
                <a:avLst/>
              </a:prstGeom>
            </p:spPr>
          </p:pic>
        </p:grpSp>
        <p:sp>
          <p:nvSpPr>
            <p:cNvPr id="29" name="TextBox 28">
              <a:extLst>
                <a:ext uri="{FF2B5EF4-FFF2-40B4-BE49-F238E27FC236}">
                  <a16:creationId xmlns:a16="http://schemas.microsoft.com/office/drawing/2014/main" id="{FCE6858B-2BD6-4B16-EED0-4B65BBF486D4}"/>
                </a:ext>
              </a:extLst>
            </p:cNvPr>
            <p:cNvSpPr txBox="1"/>
            <p:nvPr/>
          </p:nvSpPr>
          <p:spPr>
            <a:xfrm>
              <a:off x="7189182" y="5486400"/>
              <a:ext cx="2038119" cy="584775"/>
            </a:xfrm>
            <a:prstGeom prst="rect">
              <a:avLst/>
            </a:prstGeom>
            <a:noFill/>
          </p:spPr>
          <p:txBody>
            <a:bodyPr wrap="square">
              <a:spAutoFit/>
            </a:bodyPr>
            <a:lstStyle/>
            <a:p>
              <a:pPr algn="l"/>
              <a:r>
                <a:rPr lang="en-GB" sz="3200">
                  <a:solidFill>
                    <a:schemeClr val="bg1"/>
                  </a:solidFill>
                </a:rPr>
                <a:t>Role-play</a:t>
              </a:r>
              <a:r>
                <a:rPr lang="en-GB"/>
                <a:t> </a:t>
              </a:r>
            </a:p>
          </p:txBody>
        </p:sp>
      </p:grpSp>
      <p:grpSp>
        <p:nvGrpSpPr>
          <p:cNvPr id="42" name="Group 41">
            <a:extLst>
              <a:ext uri="{FF2B5EF4-FFF2-40B4-BE49-F238E27FC236}">
                <a16:creationId xmlns:a16="http://schemas.microsoft.com/office/drawing/2014/main" id="{A890BF6D-0D46-15E2-0BBC-E6C3D2444B15}"/>
              </a:ext>
            </a:extLst>
          </p:cNvPr>
          <p:cNvGrpSpPr/>
          <p:nvPr/>
        </p:nvGrpSpPr>
        <p:grpSpPr>
          <a:xfrm rot="916086">
            <a:off x="1450557" y="4116608"/>
            <a:ext cx="4249183" cy="2073639"/>
            <a:chOff x="7609085" y="5637039"/>
            <a:chExt cx="3259358" cy="1708029"/>
          </a:xfrm>
        </p:grpSpPr>
        <p:sp>
          <p:nvSpPr>
            <p:cNvPr id="41" name="Rectangle: Rounded Corners 40">
              <a:extLst>
                <a:ext uri="{FF2B5EF4-FFF2-40B4-BE49-F238E27FC236}">
                  <a16:creationId xmlns:a16="http://schemas.microsoft.com/office/drawing/2014/main" id="{ACE18549-F229-551D-5460-06CC9509C49F}"/>
                </a:ext>
              </a:extLst>
            </p:cNvPr>
            <p:cNvSpPr/>
            <p:nvPr/>
          </p:nvSpPr>
          <p:spPr>
            <a:xfrm rot="20683914">
              <a:off x="7609085" y="5637039"/>
              <a:ext cx="3259358" cy="1608136"/>
            </a:xfrm>
            <a:prstGeom prst="roundRect">
              <a:avLst/>
            </a:prstGeom>
            <a:solidFill>
              <a:srgbClr val="00A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a:t>TV and Books</a:t>
              </a:r>
            </a:p>
            <a:p>
              <a:pPr algn="ctr"/>
              <a:endParaRPr lang="en-GB"/>
            </a:p>
            <a:p>
              <a:pPr algn="ctr"/>
              <a:endParaRPr lang="en-GB"/>
            </a:p>
            <a:p>
              <a:pPr algn="ctr"/>
              <a:endParaRPr lang="en-GB"/>
            </a:p>
            <a:p>
              <a:pPr algn="ctr"/>
              <a:endParaRPr lang="en-GB"/>
            </a:p>
          </p:txBody>
        </p:sp>
        <p:pic>
          <p:nvPicPr>
            <p:cNvPr id="40" name="Graphic 39" descr="Books with solid fill">
              <a:extLst>
                <a:ext uri="{FF2B5EF4-FFF2-40B4-BE49-F238E27FC236}">
                  <a16:creationId xmlns:a16="http://schemas.microsoft.com/office/drawing/2014/main" id="{3536CCEA-8F48-27E0-C7AF-99A6A313964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20683914">
              <a:off x="9636564" y="5989758"/>
              <a:ext cx="914400" cy="914400"/>
            </a:xfrm>
            <a:prstGeom prst="rect">
              <a:avLst/>
            </a:prstGeom>
          </p:spPr>
        </p:pic>
        <p:pic>
          <p:nvPicPr>
            <p:cNvPr id="38" name="Graphic 37" descr="Television with solid fill">
              <a:extLst>
                <a:ext uri="{FF2B5EF4-FFF2-40B4-BE49-F238E27FC236}">
                  <a16:creationId xmlns:a16="http://schemas.microsoft.com/office/drawing/2014/main" id="{3ED2941A-A6A5-FCB2-C93F-C5C772A7C24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20683914">
              <a:off x="8132387" y="6430668"/>
              <a:ext cx="914400" cy="914400"/>
            </a:xfrm>
            <a:prstGeom prst="rect">
              <a:avLst/>
            </a:prstGeom>
          </p:spPr>
        </p:pic>
      </p:grpSp>
      <p:grpSp>
        <p:nvGrpSpPr>
          <p:cNvPr id="44" name="Group 43">
            <a:extLst>
              <a:ext uri="{FF2B5EF4-FFF2-40B4-BE49-F238E27FC236}">
                <a16:creationId xmlns:a16="http://schemas.microsoft.com/office/drawing/2014/main" id="{33D2DD02-0E9D-9FAD-97D4-45D30CE1FAD0}"/>
              </a:ext>
            </a:extLst>
          </p:cNvPr>
          <p:cNvGrpSpPr/>
          <p:nvPr/>
        </p:nvGrpSpPr>
        <p:grpSpPr>
          <a:xfrm>
            <a:off x="6570940" y="4149983"/>
            <a:ext cx="4227577" cy="1963919"/>
            <a:chOff x="7224394" y="2316938"/>
            <a:chExt cx="4939664" cy="1752584"/>
          </a:xfrm>
          <a:solidFill>
            <a:srgbClr val="00A2BC"/>
          </a:solidFill>
        </p:grpSpPr>
        <p:sp>
          <p:nvSpPr>
            <p:cNvPr id="43" name="Rectangle: Rounded Corners 42">
              <a:extLst>
                <a:ext uri="{FF2B5EF4-FFF2-40B4-BE49-F238E27FC236}">
                  <a16:creationId xmlns:a16="http://schemas.microsoft.com/office/drawing/2014/main" id="{E1025FB1-F40A-8ABF-1868-5498DD60DDE6}"/>
                </a:ext>
              </a:extLst>
            </p:cNvPr>
            <p:cNvSpPr/>
            <p:nvPr/>
          </p:nvSpPr>
          <p:spPr>
            <a:xfrm>
              <a:off x="7224394" y="2316938"/>
              <a:ext cx="4939664" cy="1752584"/>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a:t>Comic Strip Conversations</a:t>
              </a:r>
            </a:p>
            <a:p>
              <a:pPr algn="ctr"/>
              <a:endParaRPr lang="en-GB"/>
            </a:p>
            <a:p>
              <a:pPr algn="ctr"/>
              <a:endParaRPr lang="en-GB"/>
            </a:p>
            <a:p>
              <a:pPr algn="ctr"/>
              <a:endParaRPr lang="en-GB"/>
            </a:p>
          </p:txBody>
        </p:sp>
        <p:pic>
          <p:nvPicPr>
            <p:cNvPr id="3076" name="Picture 4" descr="What is a comic strip conversation? | Social stories, Social stories ...">
              <a:extLst>
                <a:ext uri="{FF2B5EF4-FFF2-40B4-BE49-F238E27FC236}">
                  <a16:creationId xmlns:a16="http://schemas.microsoft.com/office/drawing/2014/main" id="{FE1F1AD5-7C9C-C551-4007-CE326CC695E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13774" y="3340473"/>
              <a:ext cx="2960903" cy="670876"/>
            </a:xfrm>
            <a:prstGeom prst="rect">
              <a:avLst/>
            </a:prstGeom>
            <a:grpFill/>
          </p:spPr>
        </p:pic>
      </p:grpSp>
      <p:pic>
        <p:nvPicPr>
          <p:cNvPr id="45" name="Audio 44">
            <a:hlinkClick r:id="" action="ppaction://media"/>
            <a:extLst>
              <a:ext uri="{FF2B5EF4-FFF2-40B4-BE49-F238E27FC236}">
                <a16:creationId xmlns:a16="http://schemas.microsoft.com/office/drawing/2014/main" id="{7BA7A8D3-6E9F-C086-B120-2F046ADADC9A}"/>
              </a:ext>
            </a:extLst>
          </p:cNvPr>
          <p:cNvPicPr>
            <a:picLocks noChangeAspect="1"/>
          </p:cNvPicPr>
          <p:nvPr>
            <a:audioFile r:link="rId2"/>
            <p:extLst>
              <p:ext uri="{DAA4B4D4-6D71-4841-9C94-3DE7FCFB9230}">
                <p14:media xmlns:p14="http://schemas.microsoft.com/office/powerpoint/2010/main" r:embed="rId1"/>
              </p:ext>
            </p:extLst>
          </p:nvPr>
        </p:nvPicPr>
        <p:blipFill>
          <a:blip r:embed="rId1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82539969"/>
      </p:ext>
    </p:extLst>
  </p:cSld>
  <p:clrMapOvr>
    <a:masterClrMapping/>
  </p:clrMapOvr>
  <mc:AlternateContent xmlns:mc="http://schemas.openxmlformats.org/markup-compatibility/2006" xmlns:p14="http://schemas.microsoft.com/office/powerpoint/2010/main">
    <mc:Choice Requires="p14">
      <p:transition spd="slow" p14:dur="2000" advTm="33705"/>
    </mc:Choice>
    <mc:Fallback xmlns="">
      <p:transition spd="slow" advTm="337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7F51E-CF24-32E9-29AB-DE85BDE34E0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0C08D7F-5C3A-6591-7E76-B33DC40F2B4E}"/>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D0AEF83D-3B07-F7DE-9460-3B814AAB2A1C}"/>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421F0D8-B383-0085-CBE3-3A5FB3C30075}"/>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932E6912-065A-7F32-452A-28B31F5FB0F6}"/>
              </a:ext>
            </a:extLst>
          </p:cNvPr>
          <p:cNvSpPr txBox="1"/>
          <p:nvPr/>
        </p:nvSpPr>
        <p:spPr>
          <a:xfrm>
            <a:off x="490923" y="1262705"/>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4" name="Content Placeholder 2">
            <a:extLst>
              <a:ext uri="{FF2B5EF4-FFF2-40B4-BE49-F238E27FC236}">
                <a16:creationId xmlns:a16="http://schemas.microsoft.com/office/drawing/2014/main" id="{11D69675-3E63-B362-587E-11EECF0BAD69}"/>
              </a:ext>
            </a:extLst>
          </p:cNvPr>
          <p:cNvSpPr txBox="1">
            <a:spLocks/>
          </p:cNvSpPr>
          <p:nvPr/>
        </p:nvSpPr>
        <p:spPr>
          <a:xfrm>
            <a:off x="1673694" y="1870610"/>
            <a:ext cx="8229600" cy="452596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3200"/>
              <a:t>Break down abstract language into concrete examples</a:t>
            </a:r>
          </a:p>
          <a:p>
            <a:pPr marL="342900" indent="-342900" algn="l">
              <a:buFont typeface="Arial" panose="020B0604020202020204" pitchFamily="34" charset="0"/>
              <a:buChar char="•"/>
            </a:pPr>
            <a:r>
              <a:rPr lang="en-GB" sz="3200"/>
              <a:t>Use visuals to support understanding</a:t>
            </a:r>
          </a:p>
          <a:p>
            <a:pPr marL="342900" indent="-342900" algn="l">
              <a:buFont typeface="Arial" panose="020B0604020202020204" pitchFamily="34" charset="0"/>
              <a:buChar char="•"/>
            </a:pPr>
            <a:r>
              <a:rPr lang="en-GB" sz="3200"/>
              <a:t>Teach idioms and figurative language explicitly</a:t>
            </a:r>
          </a:p>
          <a:p>
            <a:pPr marL="342900" indent="-342900" algn="l">
              <a:buFont typeface="Arial" panose="020B0604020202020204" pitchFamily="34" charset="0"/>
              <a:buChar char="•"/>
            </a:pPr>
            <a:r>
              <a:rPr lang="en-GB" sz="3200"/>
              <a:t>Practice in a safe setting</a:t>
            </a:r>
          </a:p>
          <a:p>
            <a:pPr marL="342900" indent="-342900" algn="l">
              <a:buFont typeface="Arial" panose="020B0604020202020204" pitchFamily="34" charset="0"/>
              <a:buChar char="•"/>
            </a:pPr>
            <a:r>
              <a:rPr lang="en-GB" sz="3200"/>
              <a:t>Teach emotional vocabulary explicitly</a:t>
            </a:r>
          </a:p>
          <a:p>
            <a:pPr marL="342900" indent="-342900" algn="l">
              <a:buFont typeface="Arial" panose="020B0604020202020204" pitchFamily="34" charset="0"/>
              <a:buChar char="•"/>
            </a:pPr>
            <a:r>
              <a:rPr lang="en-GB" sz="3200">
                <a:ea typeface="Calibri" panose="020F0502020204030204"/>
                <a:cs typeface="Calibri" panose="020F0502020204030204"/>
              </a:rPr>
              <a:t>Encourage questions like: 'What might they be thinking?'</a:t>
            </a:r>
          </a:p>
          <a:p>
            <a:pPr marL="342900" indent="-342900" algn="l">
              <a:buFont typeface="Arial" panose="020B0604020202020204" pitchFamily="34" charset="0"/>
              <a:buChar char="•"/>
            </a:pPr>
            <a:endParaRPr lang="en-GB">
              <a:ea typeface="Calibri" panose="020F0502020204030204"/>
              <a:cs typeface="Calibri" panose="020F0502020204030204"/>
            </a:endParaRPr>
          </a:p>
        </p:txBody>
      </p:sp>
      <p:sp>
        <p:nvSpPr>
          <p:cNvPr id="5" name="Title 1">
            <a:extLst>
              <a:ext uri="{FF2B5EF4-FFF2-40B4-BE49-F238E27FC236}">
                <a16:creationId xmlns:a16="http://schemas.microsoft.com/office/drawing/2014/main" id="{0EDE11C0-1C4F-30A3-28DE-5B33A8B89865}"/>
              </a:ext>
            </a:extLst>
          </p:cNvPr>
          <p:cNvSpPr txBox="1">
            <a:spLocks/>
          </p:cNvSpPr>
          <p:nvPr/>
        </p:nvSpPr>
        <p:spPr>
          <a:xfrm>
            <a:off x="2530444" y="525413"/>
            <a:ext cx="6529637" cy="11430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00A2BC"/>
                </a:solidFill>
              </a:rPr>
              <a:t>Strategies</a:t>
            </a:r>
          </a:p>
        </p:txBody>
      </p:sp>
      <p:pic>
        <p:nvPicPr>
          <p:cNvPr id="10" name="Audio 9">
            <a:hlinkClick r:id="" action="ppaction://media"/>
            <a:extLst>
              <a:ext uri="{FF2B5EF4-FFF2-40B4-BE49-F238E27FC236}">
                <a16:creationId xmlns:a16="http://schemas.microsoft.com/office/drawing/2014/main" id="{408210C2-F084-917C-6EB2-D5A7724B002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78888722"/>
      </p:ext>
    </p:extLst>
  </p:cSld>
  <p:clrMapOvr>
    <a:masterClrMapping/>
  </p:clrMapOvr>
  <mc:AlternateContent xmlns:mc="http://schemas.openxmlformats.org/markup-compatibility/2006" xmlns:p14="http://schemas.microsoft.com/office/powerpoint/2010/main">
    <mc:Choice Requires="p14">
      <p:transition spd="slow" p14:dur="2000" advTm="38156"/>
    </mc:Choice>
    <mc:Fallback xmlns="">
      <p:transition spd="slow" advTm="381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072A2-C64C-27EE-9A3B-4EBC2C078EF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BB0B249-C0D0-6C41-4035-2EEAB0A612DF}"/>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2D4DE621-4BBB-0634-8C2C-C898A31707A4}"/>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BA2D197-39BB-FE58-224E-48D5C376B142}"/>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6B5F20A7-AC82-18AF-0C10-E290E9FED503}"/>
              </a:ext>
            </a:extLst>
          </p:cNvPr>
          <p:cNvSpPr txBox="1"/>
          <p:nvPr/>
        </p:nvSpPr>
        <p:spPr>
          <a:xfrm>
            <a:off x="1075123" y="1815967"/>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5" name="Title 1">
            <a:extLst>
              <a:ext uri="{FF2B5EF4-FFF2-40B4-BE49-F238E27FC236}">
                <a16:creationId xmlns:a16="http://schemas.microsoft.com/office/drawing/2014/main" id="{1A8ECBEA-ECD5-86D4-004F-501DBC293E5F}"/>
              </a:ext>
            </a:extLst>
          </p:cNvPr>
          <p:cNvSpPr txBox="1">
            <a:spLocks/>
          </p:cNvSpPr>
          <p:nvPr/>
        </p:nvSpPr>
        <p:spPr>
          <a:xfrm>
            <a:off x="1529920" y="35962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2C9FB9"/>
                </a:solidFill>
              </a:rPr>
              <a:t>Top</a:t>
            </a:r>
            <a:r>
              <a:rPr lang="en-GB">
                <a:solidFill>
                  <a:srgbClr val="2C9FB9"/>
                </a:solidFill>
              </a:rPr>
              <a:t> </a:t>
            </a:r>
            <a:r>
              <a:rPr lang="en-GB" b="1">
                <a:solidFill>
                  <a:srgbClr val="2C9FB9"/>
                </a:solidFill>
              </a:rPr>
              <a:t>Tips</a:t>
            </a:r>
          </a:p>
        </p:txBody>
      </p:sp>
      <p:sp>
        <p:nvSpPr>
          <p:cNvPr id="6" name="Content Placeholder 2">
            <a:extLst>
              <a:ext uri="{FF2B5EF4-FFF2-40B4-BE49-F238E27FC236}">
                <a16:creationId xmlns:a16="http://schemas.microsoft.com/office/drawing/2014/main" id="{C8B3332C-6327-CD7F-E9D9-24A091987205}"/>
              </a:ext>
            </a:extLst>
          </p:cNvPr>
          <p:cNvSpPr txBox="1">
            <a:spLocks/>
          </p:cNvSpPr>
          <p:nvPr/>
        </p:nvSpPr>
        <p:spPr>
          <a:xfrm>
            <a:off x="661828" y="1717372"/>
            <a:ext cx="11164412" cy="54444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2800"/>
              <a:t>Encourage 2-way perspective taking – helping neurotypical students to understand autistic peer too</a:t>
            </a:r>
          </a:p>
          <a:p>
            <a:pPr marL="342900" indent="-342900" algn="l">
              <a:buFont typeface="Arial" panose="020B0604020202020204" pitchFamily="34" charset="0"/>
              <a:buChar char="•"/>
            </a:pPr>
            <a:r>
              <a:rPr lang="en-GB" sz="2800"/>
              <a:t>Provide clear, structured communication</a:t>
            </a:r>
          </a:p>
          <a:p>
            <a:pPr marL="342900" indent="-342900" algn="l">
              <a:buFont typeface="Arial" panose="020B0604020202020204" pitchFamily="34" charset="0"/>
              <a:buChar char="•"/>
            </a:pPr>
            <a:r>
              <a:rPr lang="en-GB" sz="2800"/>
              <a:t>Allow extra processing time</a:t>
            </a:r>
          </a:p>
          <a:p>
            <a:pPr marL="342900" indent="-342900" algn="l">
              <a:buFont typeface="Arial" panose="020B0604020202020204" pitchFamily="34" charset="0"/>
              <a:buChar char="•"/>
            </a:pPr>
            <a:r>
              <a:rPr lang="en-GB" sz="2800"/>
              <a:t>Encourage peer support and buddy systems</a:t>
            </a:r>
          </a:p>
          <a:p>
            <a:pPr marL="342900" indent="-342900" algn="l">
              <a:buFont typeface="Arial" panose="020B0604020202020204" pitchFamily="34" charset="0"/>
              <a:buChar char="•"/>
            </a:pPr>
            <a:r>
              <a:rPr lang="en-GB" sz="2800"/>
              <a:t>Remember, it is very hard to change your own perspective when challenged due to the danger of losing face. </a:t>
            </a:r>
          </a:p>
          <a:p>
            <a:pPr marL="342900" indent="-342900" algn="l">
              <a:buFont typeface="Arial" panose="020B0604020202020204" pitchFamily="34" charset="0"/>
              <a:buChar char="•"/>
            </a:pPr>
            <a:r>
              <a:rPr lang="en-GB" sz="2800"/>
              <a:t>Celebrate effort, not just ‘correctness’</a:t>
            </a:r>
          </a:p>
          <a:p>
            <a:pPr marL="342900" indent="-342900" algn="l">
              <a:buFont typeface="Arial" panose="020B0604020202020204" pitchFamily="34" charset="0"/>
              <a:buChar char="•"/>
            </a:pPr>
            <a:endParaRPr lang="en-GB"/>
          </a:p>
        </p:txBody>
      </p:sp>
      <p:pic>
        <p:nvPicPr>
          <p:cNvPr id="10" name="Audio 9">
            <a:hlinkClick r:id="" action="ppaction://media"/>
            <a:extLst>
              <a:ext uri="{FF2B5EF4-FFF2-40B4-BE49-F238E27FC236}">
                <a16:creationId xmlns:a16="http://schemas.microsoft.com/office/drawing/2014/main" id="{DE5328FB-58E2-55F8-DD45-64EF61ECAB4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31245032"/>
      </p:ext>
    </p:extLst>
  </p:cSld>
  <p:clrMapOvr>
    <a:masterClrMapping/>
  </p:clrMapOvr>
  <mc:AlternateContent xmlns:mc="http://schemas.openxmlformats.org/markup-compatibility/2006" xmlns:p14="http://schemas.microsoft.com/office/powerpoint/2010/main">
    <mc:Choice Requires="p14">
      <p:transition spd="slow" p14:dur="2000" advTm="37771"/>
    </mc:Choice>
    <mc:Fallback xmlns="">
      <p:transition spd="slow" advTm="377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72B11-7A84-C05B-60F2-1B1ED37F481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9CD86F2-015F-2A2E-3247-7A72EB46973B}"/>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655C2C86-B364-5CBF-AD8A-4C8178696BBA}"/>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010274B-81D8-FED5-7F09-475F1370C6A2}"/>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96EFD6B3-F1F3-FECE-9126-EE721229556D}"/>
              </a:ext>
            </a:extLst>
          </p:cNvPr>
          <p:cNvSpPr txBox="1"/>
          <p:nvPr/>
        </p:nvSpPr>
        <p:spPr>
          <a:xfrm>
            <a:off x="490923" y="1262705"/>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4" name="Title 1">
            <a:extLst>
              <a:ext uri="{FF2B5EF4-FFF2-40B4-BE49-F238E27FC236}">
                <a16:creationId xmlns:a16="http://schemas.microsoft.com/office/drawing/2014/main" id="{15BFEE1B-ACD1-735C-CEFD-D0E867B911BB}"/>
              </a:ext>
            </a:extLst>
          </p:cNvPr>
          <p:cNvSpPr txBox="1">
            <a:spLocks/>
          </p:cNvSpPr>
          <p:nvPr/>
        </p:nvSpPr>
        <p:spPr>
          <a:xfrm>
            <a:off x="1981200" y="32237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32858E"/>
                </a:solidFill>
              </a:rPr>
              <a:t>Blank Levels</a:t>
            </a:r>
          </a:p>
        </p:txBody>
      </p:sp>
      <p:sp>
        <p:nvSpPr>
          <p:cNvPr id="5" name="Content Placeholder 2">
            <a:extLst>
              <a:ext uri="{FF2B5EF4-FFF2-40B4-BE49-F238E27FC236}">
                <a16:creationId xmlns:a16="http://schemas.microsoft.com/office/drawing/2014/main" id="{69B4C52B-37A6-194E-5547-7E0277E1F555}"/>
              </a:ext>
            </a:extLst>
          </p:cNvPr>
          <p:cNvSpPr txBox="1">
            <a:spLocks/>
          </p:cNvSpPr>
          <p:nvPr/>
        </p:nvSpPr>
        <p:spPr>
          <a:xfrm>
            <a:off x="457199" y="1600200"/>
            <a:ext cx="11243877"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a:t>Framework developed by Marion Blank with 4 levels.</a:t>
            </a:r>
          </a:p>
          <a:p>
            <a:pPr marL="342900" indent="-342900" algn="l">
              <a:buFont typeface="Arial" panose="020B0604020202020204" pitchFamily="34" charset="0"/>
              <a:buChar char="•"/>
            </a:pPr>
            <a:r>
              <a:rPr lang="en-GB"/>
              <a:t>Helps us to understand how children develop comprehension and reasoning through language. </a:t>
            </a:r>
          </a:p>
          <a:p>
            <a:endParaRPr lang="en-GB"/>
          </a:p>
          <a:p>
            <a:endParaRPr lang="en-GB"/>
          </a:p>
        </p:txBody>
      </p:sp>
      <p:grpSp>
        <p:nvGrpSpPr>
          <p:cNvPr id="18" name="Group 17">
            <a:extLst>
              <a:ext uri="{FF2B5EF4-FFF2-40B4-BE49-F238E27FC236}">
                <a16:creationId xmlns:a16="http://schemas.microsoft.com/office/drawing/2014/main" id="{7AB2D410-EB30-0F1C-510B-58BBA6B1D142}"/>
              </a:ext>
            </a:extLst>
          </p:cNvPr>
          <p:cNvGrpSpPr/>
          <p:nvPr/>
        </p:nvGrpSpPr>
        <p:grpSpPr>
          <a:xfrm>
            <a:off x="2707517" y="2711716"/>
            <a:ext cx="7132199" cy="2860449"/>
            <a:chOff x="2550763" y="2734846"/>
            <a:chExt cx="7132199" cy="2860449"/>
          </a:xfrm>
        </p:grpSpPr>
        <p:sp>
          <p:nvSpPr>
            <p:cNvPr id="6" name="Title 1">
              <a:extLst>
                <a:ext uri="{FF2B5EF4-FFF2-40B4-BE49-F238E27FC236}">
                  <a16:creationId xmlns:a16="http://schemas.microsoft.com/office/drawing/2014/main" id="{B897E683-A561-649D-54DE-8EBBFD95B31A}"/>
                </a:ext>
              </a:extLst>
            </p:cNvPr>
            <p:cNvSpPr txBox="1">
              <a:spLocks/>
            </p:cNvSpPr>
            <p:nvPr/>
          </p:nvSpPr>
          <p:spPr>
            <a:xfrm>
              <a:off x="2550765" y="2734846"/>
              <a:ext cx="7130236" cy="764249"/>
            </a:xfrm>
            <a:prstGeom prst="rect">
              <a:avLst/>
            </a:prstGeom>
            <a:solidFill>
              <a:srgbClr val="CEEBEE"/>
            </a:solidFill>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500" b="1"/>
                <a:t>Level 1 – Matching Perception (Simple Recall &amp; Naming</a:t>
              </a:r>
              <a:r>
                <a:rPr lang="en-GB" sz="2400" b="1"/>
                <a:t>)</a:t>
              </a:r>
              <a:endParaRPr lang="en-GB" sz="2400"/>
            </a:p>
          </p:txBody>
        </p:sp>
        <p:grpSp>
          <p:nvGrpSpPr>
            <p:cNvPr id="17" name="Group 16">
              <a:extLst>
                <a:ext uri="{FF2B5EF4-FFF2-40B4-BE49-F238E27FC236}">
                  <a16:creationId xmlns:a16="http://schemas.microsoft.com/office/drawing/2014/main" id="{7124A641-7377-4AC7-922B-A4AF91128574}"/>
                </a:ext>
              </a:extLst>
            </p:cNvPr>
            <p:cNvGrpSpPr/>
            <p:nvPr/>
          </p:nvGrpSpPr>
          <p:grpSpPr>
            <a:xfrm>
              <a:off x="2550763" y="3414065"/>
              <a:ext cx="7132199" cy="2181230"/>
              <a:chOff x="2550763" y="3414065"/>
              <a:chExt cx="7132199" cy="2181230"/>
            </a:xfrm>
          </p:grpSpPr>
          <p:sp>
            <p:nvSpPr>
              <p:cNvPr id="8" name="Title 1">
                <a:extLst>
                  <a:ext uri="{FF2B5EF4-FFF2-40B4-BE49-F238E27FC236}">
                    <a16:creationId xmlns:a16="http://schemas.microsoft.com/office/drawing/2014/main" id="{A3756FCB-057D-4DA2-8E52-8DFA563B8D0D}"/>
                  </a:ext>
                </a:extLst>
              </p:cNvPr>
              <p:cNvSpPr txBox="1">
                <a:spLocks/>
              </p:cNvSpPr>
              <p:nvPr/>
            </p:nvSpPr>
            <p:spPr>
              <a:xfrm>
                <a:off x="2550763" y="3414065"/>
                <a:ext cx="7130238" cy="764249"/>
              </a:xfrm>
              <a:prstGeom prst="rect">
                <a:avLst/>
              </a:prstGeom>
              <a:solidFill>
                <a:srgbClr val="87CED5"/>
              </a:solidFill>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400" b="1"/>
                  <a:t>Level 2 – Selective Analysis of Perception</a:t>
                </a:r>
                <a:endParaRPr lang="en-GB" sz="2400"/>
              </a:p>
            </p:txBody>
          </p:sp>
          <p:sp>
            <p:nvSpPr>
              <p:cNvPr id="9" name="Title 1">
                <a:extLst>
                  <a:ext uri="{FF2B5EF4-FFF2-40B4-BE49-F238E27FC236}">
                    <a16:creationId xmlns:a16="http://schemas.microsoft.com/office/drawing/2014/main" id="{23B0D3F6-B80B-5F9D-E7B1-2FED32F35E3C}"/>
                  </a:ext>
                </a:extLst>
              </p:cNvPr>
              <p:cNvSpPr txBox="1">
                <a:spLocks/>
              </p:cNvSpPr>
              <p:nvPr/>
            </p:nvSpPr>
            <p:spPr>
              <a:xfrm>
                <a:off x="2550763" y="4178314"/>
                <a:ext cx="7130238" cy="689859"/>
              </a:xfrm>
              <a:prstGeom prst="rect">
                <a:avLst/>
              </a:prstGeom>
              <a:solidFill>
                <a:srgbClr val="42B0BC"/>
              </a:solidFill>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400" b="1"/>
                  <a:t>Level 3 – Reordering Perception (Basic Reasoning)</a:t>
                </a:r>
                <a:endParaRPr lang="en-GB" sz="2400"/>
              </a:p>
            </p:txBody>
          </p:sp>
          <p:sp>
            <p:nvSpPr>
              <p:cNvPr id="10" name="Title 1">
                <a:extLst>
                  <a:ext uri="{FF2B5EF4-FFF2-40B4-BE49-F238E27FC236}">
                    <a16:creationId xmlns:a16="http://schemas.microsoft.com/office/drawing/2014/main" id="{D3768DAC-99AB-C13F-A341-7A4BEE8BEE2A}"/>
                  </a:ext>
                </a:extLst>
              </p:cNvPr>
              <p:cNvSpPr txBox="1">
                <a:spLocks/>
              </p:cNvSpPr>
              <p:nvPr/>
            </p:nvSpPr>
            <p:spPr>
              <a:xfrm>
                <a:off x="2550764" y="4847646"/>
                <a:ext cx="7132198" cy="747649"/>
              </a:xfrm>
              <a:prstGeom prst="rect">
                <a:avLst/>
              </a:prstGeom>
              <a:solidFill>
                <a:srgbClr val="38949E"/>
              </a:solidFill>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2400" b="1"/>
                  <a:t>Level 4 – Reasoning about Perception (Abstract Thinking)</a:t>
                </a:r>
                <a:endParaRPr lang="en-GB" sz="2400"/>
              </a:p>
            </p:txBody>
          </p:sp>
        </p:grpSp>
      </p:grpSp>
      <p:cxnSp>
        <p:nvCxnSpPr>
          <p:cNvPr id="12" name="Straight Arrow Connector 11">
            <a:extLst>
              <a:ext uri="{FF2B5EF4-FFF2-40B4-BE49-F238E27FC236}">
                <a16:creationId xmlns:a16="http://schemas.microsoft.com/office/drawing/2014/main" id="{65DEB656-F767-6C8F-496E-7C3270DAE9FB}"/>
              </a:ext>
            </a:extLst>
          </p:cNvPr>
          <p:cNvCxnSpPr>
            <a:cxnSpLocks/>
          </p:cNvCxnSpPr>
          <p:nvPr/>
        </p:nvCxnSpPr>
        <p:spPr>
          <a:xfrm>
            <a:off x="2214291" y="2863752"/>
            <a:ext cx="0" cy="2592250"/>
          </a:xfrm>
          <a:prstGeom prst="straightConnector1">
            <a:avLst/>
          </a:prstGeom>
          <a:ln w="76200">
            <a:solidFill>
              <a:srgbClr val="32858E"/>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57A458E-6161-EA7A-B6B7-D39B87006778}"/>
              </a:ext>
            </a:extLst>
          </p:cNvPr>
          <p:cNvSpPr txBox="1"/>
          <p:nvPr/>
        </p:nvSpPr>
        <p:spPr>
          <a:xfrm>
            <a:off x="620169" y="3293264"/>
            <a:ext cx="1529918" cy="1938992"/>
          </a:xfrm>
          <a:prstGeom prst="rect">
            <a:avLst/>
          </a:prstGeom>
          <a:noFill/>
        </p:spPr>
        <p:txBody>
          <a:bodyPr wrap="square">
            <a:spAutoFit/>
          </a:bodyPr>
          <a:lstStyle/>
          <a:p>
            <a:pPr algn="r"/>
            <a:r>
              <a:rPr lang="en-GB" sz="2400"/>
              <a:t>Increasing cognitive and language skills</a:t>
            </a:r>
          </a:p>
        </p:txBody>
      </p:sp>
      <p:pic>
        <p:nvPicPr>
          <p:cNvPr id="16" name="Audio 15">
            <a:hlinkClick r:id="" action="ppaction://media"/>
            <a:extLst>
              <a:ext uri="{FF2B5EF4-FFF2-40B4-BE49-F238E27FC236}">
                <a16:creationId xmlns:a16="http://schemas.microsoft.com/office/drawing/2014/main" id="{ABFA87BB-FCA5-28C6-E878-10F7670C89A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49586756"/>
      </p:ext>
    </p:extLst>
  </p:cSld>
  <p:clrMapOvr>
    <a:masterClrMapping/>
  </p:clrMapOvr>
  <mc:AlternateContent xmlns:mc="http://schemas.openxmlformats.org/markup-compatibility/2006" xmlns:p14="http://schemas.microsoft.com/office/powerpoint/2010/main">
    <mc:Choice Requires="p14">
      <p:transition spd="slow" p14:dur="2000" advTm="72923"/>
    </mc:Choice>
    <mc:Fallback xmlns="">
      <p:transition spd="slow" advTm="72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B4CC8-EA74-9000-84A3-2D8AA4CCC55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FF027BA-DAC5-8514-E125-425F1E86539A}"/>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AC640FD1-A4A9-2B98-4404-58279E98D4CC}"/>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B616A5D5-7D67-ED22-B859-3AA457A28699}"/>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FDF29A93-E9DB-6402-6805-3793FB9E8B8E}"/>
              </a:ext>
            </a:extLst>
          </p:cNvPr>
          <p:cNvSpPr txBox="1"/>
          <p:nvPr/>
        </p:nvSpPr>
        <p:spPr>
          <a:xfrm>
            <a:off x="1884406" y="1417638"/>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4" name="Title 1">
            <a:extLst>
              <a:ext uri="{FF2B5EF4-FFF2-40B4-BE49-F238E27FC236}">
                <a16:creationId xmlns:a16="http://schemas.microsoft.com/office/drawing/2014/main" id="{5EF45A99-4F43-00CA-BED0-828740C57CF1}"/>
              </a:ext>
            </a:extLst>
          </p:cNvPr>
          <p:cNvSpPr txBox="1">
            <a:spLocks/>
          </p:cNvSpPr>
          <p:nvPr/>
        </p:nvSpPr>
        <p:spPr>
          <a:xfrm>
            <a:off x="1981200" y="602879"/>
            <a:ext cx="8229600" cy="1143000"/>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solidFill>
                  <a:srgbClr val="2C9FB9"/>
                </a:solidFill>
              </a:rPr>
              <a:t>The Scales of Justice – Tony Attwood</a:t>
            </a:r>
          </a:p>
        </p:txBody>
      </p:sp>
      <p:sp>
        <p:nvSpPr>
          <p:cNvPr id="5" name="Content Placeholder 2">
            <a:extLst>
              <a:ext uri="{FF2B5EF4-FFF2-40B4-BE49-F238E27FC236}">
                <a16:creationId xmlns:a16="http://schemas.microsoft.com/office/drawing/2014/main" id="{3728F41C-BD1C-0E2A-43B4-6D5F317E99D5}"/>
              </a:ext>
            </a:extLst>
          </p:cNvPr>
          <p:cNvSpPr txBox="1">
            <a:spLocks/>
          </p:cNvSpPr>
          <p:nvPr/>
        </p:nvSpPr>
        <p:spPr>
          <a:xfrm>
            <a:off x="375331" y="2187169"/>
            <a:ext cx="8332734"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fontAlgn="base"/>
            <a:r>
              <a:rPr lang="en-GB"/>
              <a:t>Activity designed to help YP make better attributions of responsibility in conflict situations.  </a:t>
            </a:r>
          </a:p>
          <a:p>
            <a:pPr algn="l"/>
            <a:r>
              <a:rPr lang="en-GB"/>
              <a:t>Uses visual reasoning to help the YP understand the degree of importance – the ‘weight’ – given to particular acts </a:t>
            </a:r>
          </a:p>
          <a:p>
            <a:pPr algn="l"/>
            <a:r>
              <a:rPr lang="en-GB"/>
              <a:t>The ‘weight’ of evidence is used to determine the degree of responsibility and consequences. </a:t>
            </a:r>
          </a:p>
          <a:p>
            <a:pPr algn="l"/>
            <a:endParaRPr lang="en-GB"/>
          </a:p>
        </p:txBody>
      </p:sp>
      <p:pic>
        <p:nvPicPr>
          <p:cNvPr id="12" name="Picture 11" descr="Close up of colorful toy blocks">
            <a:extLst>
              <a:ext uri="{FF2B5EF4-FFF2-40B4-BE49-F238E27FC236}">
                <a16:creationId xmlns:a16="http://schemas.microsoft.com/office/drawing/2014/main" id="{D47C9FA1-A865-3284-7B25-3CC16B9CB1F7}"/>
              </a:ext>
            </a:extLst>
          </p:cNvPr>
          <p:cNvPicPr>
            <a:picLocks noChangeAspect="1"/>
          </p:cNvPicPr>
          <p:nvPr/>
        </p:nvPicPr>
        <p:blipFill>
          <a:blip r:embed="rId7"/>
          <a:stretch>
            <a:fillRect/>
          </a:stretch>
        </p:blipFill>
        <p:spPr>
          <a:xfrm>
            <a:off x="5029200" y="4986670"/>
            <a:ext cx="3109551" cy="1871330"/>
          </a:xfrm>
          <a:prstGeom prst="rect">
            <a:avLst/>
          </a:prstGeom>
        </p:spPr>
      </p:pic>
      <p:pic>
        <p:nvPicPr>
          <p:cNvPr id="10" name="Picture 9" descr="A vintage weighing scales">
            <a:extLst>
              <a:ext uri="{FF2B5EF4-FFF2-40B4-BE49-F238E27FC236}">
                <a16:creationId xmlns:a16="http://schemas.microsoft.com/office/drawing/2014/main" id="{3A69EE21-51B2-3E90-F5A6-2841B77367A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4270" b="52252" l="4814" r="89480">
                        <a14:foregroundMark x1="8152" y1="39286" x2="21312" y2="44513"/>
                        <a14:foregroundMark x1="21312" y1="44513" x2="30551" y2="40839"/>
                        <a14:foregroundMark x1="30551" y1="40839" x2="27484" y2="39622"/>
                        <a14:foregroundMark x1="64480" y1="33618" x2="61491" y2="37862"/>
                        <a14:foregroundMark x1="34161" y1="44953" x2="42857" y2="50595"/>
                        <a14:foregroundMark x1="42857" y1="50595" x2="47166" y2="50751"/>
                        <a14:foregroundMark x1="50000" y1="52174" x2="45807" y2="52303"/>
                        <a14:foregroundMark x1="33152" y1="43401" x2="43439" y2="41020"/>
                        <a14:foregroundMark x1="43439" y1="41020" x2="47981" y2="41511"/>
                        <a14:foregroundMark x1="38665" y1="4296" x2="38665" y2="7738"/>
                        <a14:foregroundMark x1="4814" y1="40864" x2="4814" y2="42184"/>
                      </a14:backgroundRemoval>
                    </a14:imgEffect>
                  </a14:imgLayer>
                </a14:imgProps>
              </a:ext>
            </a:extLst>
          </a:blip>
          <a:srcRect r="555" b="43148"/>
          <a:stretch>
            <a:fillRect/>
          </a:stretch>
        </p:blipFill>
        <p:spPr>
          <a:xfrm>
            <a:off x="8401050" y="1541462"/>
            <a:ext cx="4546600" cy="3898900"/>
          </a:xfrm>
          <a:prstGeom prst="rect">
            <a:avLst/>
          </a:prstGeom>
        </p:spPr>
      </p:pic>
      <p:pic>
        <p:nvPicPr>
          <p:cNvPr id="16" name="Audio 15">
            <a:hlinkClick r:id="" action="ppaction://media"/>
            <a:extLst>
              <a:ext uri="{FF2B5EF4-FFF2-40B4-BE49-F238E27FC236}">
                <a16:creationId xmlns:a16="http://schemas.microsoft.com/office/drawing/2014/main" id="{C8841756-32DE-3221-8DB6-F3D6C8FC11C7}"/>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76964402"/>
      </p:ext>
    </p:extLst>
  </p:cSld>
  <p:clrMapOvr>
    <a:masterClrMapping/>
  </p:clrMapOvr>
  <mc:AlternateContent xmlns:mc="http://schemas.openxmlformats.org/markup-compatibility/2006" xmlns:p14="http://schemas.microsoft.com/office/powerpoint/2010/main">
    <mc:Choice Requires="p14">
      <p:transition spd="slow" p14:dur="2000" advTm="133954"/>
    </mc:Choice>
    <mc:Fallback xmlns="">
      <p:transition spd="slow" advTm="133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31F19-FEF7-15EC-075B-D7D37A42961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18968F3-BEF6-6380-A42B-8F3321C7A0A7}"/>
              </a:ext>
            </a:extLst>
          </p:cNvPr>
          <p:cNvSpPr/>
          <p:nvPr/>
        </p:nvSpPr>
        <p:spPr>
          <a:xfrm>
            <a:off x="-128752" y="0"/>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38A8328E-B0FC-3499-3560-1C008D9D9498}"/>
              </a:ext>
            </a:extLst>
          </p:cNvPr>
          <p:cNvPicPr>
            <a:picLocks noChangeAspect="1"/>
          </p:cNvPicPr>
          <p:nvPr/>
        </p:nvPicPr>
        <p:blipFill>
          <a:blip r:embed="rId3"/>
          <a:stretch>
            <a:fillRect/>
          </a:stretch>
        </p:blipFill>
        <p:spPr>
          <a:xfrm>
            <a:off x="259367" y="5695104"/>
            <a:ext cx="1959605" cy="1006538"/>
          </a:xfrm>
          <a:prstGeom prst="rect">
            <a:avLst/>
          </a:prstGeom>
        </p:spPr>
      </p:pic>
      <p:sp>
        <p:nvSpPr>
          <p:cNvPr id="11" name="Title 1">
            <a:extLst>
              <a:ext uri="{FF2B5EF4-FFF2-40B4-BE49-F238E27FC236}">
                <a16:creationId xmlns:a16="http://schemas.microsoft.com/office/drawing/2014/main" id="{EF0F03E3-AD9F-9434-1C4F-A5FC66626807}"/>
              </a:ext>
            </a:extLst>
          </p:cNvPr>
          <p:cNvSpPr txBox="1">
            <a:spLocks/>
          </p:cNvSpPr>
          <p:nvPr/>
        </p:nvSpPr>
        <p:spPr>
          <a:xfrm>
            <a:off x="1208163" y="1527926"/>
            <a:ext cx="9775672" cy="20968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Arial"/>
                <a:cs typeface="Arial"/>
              </a:rPr>
              <a:t>Goals/Targets for Perspective Taking</a:t>
            </a:r>
            <a:endParaRPr lang="en-US" sz="4800" b="1">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96A05801-7382-4979-258D-E01A7AEF1D29}"/>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C2551A68-0A96-E191-340A-5F334953C5D1}"/>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23</a:t>
            </a:fld>
            <a:endParaRPr lang="en-US">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2174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43AAB-811B-3727-7827-9C2E9C8D69A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52F9C2C-972F-6AA6-E069-FB42AF1F2BC2}"/>
              </a:ext>
            </a:extLst>
          </p:cNvPr>
          <p:cNvPicPr>
            <a:picLocks noChangeAspect="1"/>
          </p:cNvPicPr>
          <p:nvPr/>
        </p:nvPicPr>
        <p:blipFill>
          <a:blip r:embed="rId5"/>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97DEE856-8BDD-0700-0445-93FAC4FFEDE7}"/>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07CA847B-24BF-6646-0DD1-FC7BD794E5AF}"/>
              </a:ext>
            </a:extLst>
          </p:cNvPr>
          <p:cNvPicPr>
            <a:picLocks noChangeAspect="1"/>
          </p:cNvPicPr>
          <p:nvPr/>
        </p:nvPicPr>
        <p:blipFill>
          <a:blip r:embed="rId6"/>
          <a:stretch>
            <a:fillRect/>
          </a:stretch>
        </p:blipFill>
        <p:spPr>
          <a:xfrm>
            <a:off x="10674350" y="425953"/>
            <a:ext cx="1151890" cy="505167"/>
          </a:xfrm>
          <a:prstGeom prst="rect">
            <a:avLst/>
          </a:prstGeom>
        </p:spPr>
      </p:pic>
      <p:sp>
        <p:nvSpPr>
          <p:cNvPr id="4" name="Content Placeholder 2">
            <a:extLst>
              <a:ext uri="{FF2B5EF4-FFF2-40B4-BE49-F238E27FC236}">
                <a16:creationId xmlns:a16="http://schemas.microsoft.com/office/drawing/2014/main" id="{398AF73D-9DB6-B714-E20A-35E684D31AEC}"/>
              </a:ext>
            </a:extLst>
          </p:cNvPr>
          <p:cNvSpPr txBox="1">
            <a:spLocks/>
          </p:cNvSpPr>
          <p:nvPr/>
        </p:nvSpPr>
        <p:spPr>
          <a:xfrm>
            <a:off x="178646" y="1312964"/>
            <a:ext cx="12013354" cy="71857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a:t>When presented with films, video clips, TV programmes, sharing books or short stories or paragraphs, photos, pictures, they will successfully…</a:t>
            </a:r>
          </a:p>
          <a:p>
            <a:pPr algn="l"/>
            <a:endParaRPr lang="en-GB"/>
          </a:p>
          <a:p>
            <a:pPr algn="l"/>
            <a:endParaRPr lang="en-GB"/>
          </a:p>
          <a:p>
            <a:pPr algn="l"/>
            <a:endParaRPr lang="en-GB"/>
          </a:p>
          <a:p>
            <a:pPr algn="l"/>
            <a:endParaRPr lang="en-GB"/>
          </a:p>
          <a:p>
            <a:pPr algn="l"/>
            <a:endParaRPr lang="en-GB"/>
          </a:p>
          <a:p>
            <a:pPr algn="l"/>
            <a:endParaRPr lang="en-GB"/>
          </a:p>
          <a:p>
            <a:pPr algn="l"/>
            <a:endParaRPr lang="en-GB"/>
          </a:p>
          <a:p>
            <a:pPr algn="l"/>
            <a:endParaRPr lang="en-GB"/>
          </a:p>
          <a:p>
            <a:pPr algn="l"/>
            <a:endParaRPr lang="en-GB"/>
          </a:p>
          <a:p>
            <a:pPr algn="l"/>
            <a:endParaRPr lang="en-GB" i="1"/>
          </a:p>
          <a:p>
            <a:pPr algn="l"/>
            <a:endParaRPr lang="en-GB" i="1"/>
          </a:p>
          <a:p>
            <a:pPr algn="l"/>
            <a:endParaRPr lang="en-GB" i="1"/>
          </a:p>
          <a:p>
            <a:endParaRPr lang="en-GB"/>
          </a:p>
        </p:txBody>
      </p:sp>
      <p:sp>
        <p:nvSpPr>
          <p:cNvPr id="5" name="Title 1">
            <a:extLst>
              <a:ext uri="{FF2B5EF4-FFF2-40B4-BE49-F238E27FC236}">
                <a16:creationId xmlns:a16="http://schemas.microsoft.com/office/drawing/2014/main" id="{4505D9D6-C87E-6DC3-110D-0DB7DB29AC88}"/>
              </a:ext>
            </a:extLst>
          </p:cNvPr>
          <p:cNvSpPr txBox="1">
            <a:spLocks/>
          </p:cNvSpPr>
          <p:nvPr/>
        </p:nvSpPr>
        <p:spPr>
          <a:xfrm>
            <a:off x="1942161" y="202103"/>
            <a:ext cx="8229600" cy="11430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00A2BC"/>
                </a:solidFill>
              </a:rPr>
              <a:t>Goals for Perspective taking</a:t>
            </a:r>
          </a:p>
        </p:txBody>
      </p:sp>
      <p:sp>
        <p:nvSpPr>
          <p:cNvPr id="6" name="Rectangle: Rounded Corners 5">
            <a:extLst>
              <a:ext uri="{FF2B5EF4-FFF2-40B4-BE49-F238E27FC236}">
                <a16:creationId xmlns:a16="http://schemas.microsoft.com/office/drawing/2014/main" id="{EA32EDE4-3FAF-2325-ED92-A4005A1AFB20}"/>
              </a:ext>
            </a:extLst>
          </p:cNvPr>
          <p:cNvSpPr/>
          <p:nvPr/>
        </p:nvSpPr>
        <p:spPr>
          <a:xfrm>
            <a:off x="4478336" y="2116319"/>
            <a:ext cx="4037954" cy="751431"/>
          </a:xfrm>
          <a:prstGeom prst="roundRect">
            <a:avLst/>
          </a:prstGeom>
          <a:solidFill>
            <a:srgbClr val="00A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a:t>describe their perception of events and situations.</a:t>
            </a:r>
          </a:p>
        </p:txBody>
      </p:sp>
      <p:sp>
        <p:nvSpPr>
          <p:cNvPr id="8" name="Rectangle: Rounded Corners 7">
            <a:extLst>
              <a:ext uri="{FF2B5EF4-FFF2-40B4-BE49-F238E27FC236}">
                <a16:creationId xmlns:a16="http://schemas.microsoft.com/office/drawing/2014/main" id="{93C338D0-7295-3637-9BF9-6B80142EECF7}"/>
              </a:ext>
            </a:extLst>
          </p:cNvPr>
          <p:cNvSpPr/>
          <p:nvPr/>
        </p:nvSpPr>
        <p:spPr>
          <a:xfrm>
            <a:off x="178646" y="2116319"/>
            <a:ext cx="4172110" cy="7677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a:t>describe the possible motivations and perceptions of others.</a:t>
            </a:r>
          </a:p>
        </p:txBody>
      </p:sp>
      <p:sp>
        <p:nvSpPr>
          <p:cNvPr id="9" name="Rectangle: Rounded Corners 8">
            <a:extLst>
              <a:ext uri="{FF2B5EF4-FFF2-40B4-BE49-F238E27FC236}">
                <a16:creationId xmlns:a16="http://schemas.microsoft.com/office/drawing/2014/main" id="{5CFE06DA-A339-EF2D-13B8-28A045EC9684}"/>
              </a:ext>
            </a:extLst>
          </p:cNvPr>
          <p:cNvSpPr/>
          <p:nvPr/>
        </p:nvSpPr>
        <p:spPr>
          <a:xfrm>
            <a:off x="5735150" y="4773293"/>
            <a:ext cx="6226392" cy="1246561"/>
          </a:xfrm>
          <a:prstGeom prst="roundRect">
            <a:avLst/>
          </a:prstGeom>
          <a:solidFill>
            <a:srgbClr val="2C9F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a:t>State what they could do instead to communicate their message (while maintaining self-advocacy).</a:t>
            </a:r>
          </a:p>
        </p:txBody>
      </p:sp>
      <p:sp>
        <p:nvSpPr>
          <p:cNvPr id="13" name="Rectangle: Rounded Corners 12">
            <a:extLst>
              <a:ext uri="{FF2B5EF4-FFF2-40B4-BE49-F238E27FC236}">
                <a16:creationId xmlns:a16="http://schemas.microsoft.com/office/drawing/2014/main" id="{B52B5364-9CC8-1148-875F-82F5B3CE03DF}"/>
              </a:ext>
            </a:extLst>
          </p:cNvPr>
          <p:cNvSpPr/>
          <p:nvPr/>
        </p:nvSpPr>
        <p:spPr>
          <a:xfrm>
            <a:off x="8633540" y="2070655"/>
            <a:ext cx="3315115" cy="8718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a:t>explain why a behaviour made someone else feel a negative emotion.</a:t>
            </a:r>
          </a:p>
        </p:txBody>
      </p:sp>
      <p:sp>
        <p:nvSpPr>
          <p:cNvPr id="15" name="Rectangle: Rounded Corners 14">
            <a:extLst>
              <a:ext uri="{FF2B5EF4-FFF2-40B4-BE49-F238E27FC236}">
                <a16:creationId xmlns:a16="http://schemas.microsoft.com/office/drawing/2014/main" id="{487F4440-0BAA-53AE-0A68-C5EF7ADB02E4}"/>
              </a:ext>
            </a:extLst>
          </p:cNvPr>
          <p:cNvSpPr/>
          <p:nvPr/>
        </p:nvSpPr>
        <p:spPr>
          <a:xfrm>
            <a:off x="3314700" y="2977916"/>
            <a:ext cx="2285149" cy="3041939"/>
          </a:xfrm>
          <a:prstGeom prst="roundRect">
            <a:avLst/>
          </a:prstGeom>
          <a:solidFill>
            <a:srgbClr val="00A2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State whether they would have made the same decision in that situation /how they would have responded instead.</a:t>
            </a:r>
          </a:p>
        </p:txBody>
      </p:sp>
      <p:sp>
        <p:nvSpPr>
          <p:cNvPr id="16" name="Rectangle: Rounded Corners 15">
            <a:extLst>
              <a:ext uri="{FF2B5EF4-FFF2-40B4-BE49-F238E27FC236}">
                <a16:creationId xmlns:a16="http://schemas.microsoft.com/office/drawing/2014/main" id="{33B43A4D-5CA4-494C-F626-57400024F271}"/>
              </a:ext>
            </a:extLst>
          </p:cNvPr>
          <p:cNvSpPr/>
          <p:nvPr/>
        </p:nvSpPr>
        <p:spPr>
          <a:xfrm>
            <a:off x="178646" y="4563889"/>
            <a:ext cx="2969698" cy="145596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a:t>State which outcome would be most positively received for the situation</a:t>
            </a:r>
          </a:p>
        </p:txBody>
      </p:sp>
      <p:sp>
        <p:nvSpPr>
          <p:cNvPr id="17" name="Rectangle: Rounded Corners 16">
            <a:extLst>
              <a:ext uri="{FF2B5EF4-FFF2-40B4-BE49-F238E27FC236}">
                <a16:creationId xmlns:a16="http://schemas.microsoft.com/office/drawing/2014/main" id="{BAF39906-FDB7-7D89-4A71-E9872C0FD52A}"/>
              </a:ext>
            </a:extLst>
          </p:cNvPr>
          <p:cNvSpPr/>
          <p:nvPr/>
        </p:nvSpPr>
        <p:spPr>
          <a:xfrm>
            <a:off x="8458636" y="3099495"/>
            <a:ext cx="3486590" cy="1485023"/>
          </a:xfrm>
          <a:prstGeom prst="roundRect">
            <a:avLst/>
          </a:prstGeom>
          <a:solidFill>
            <a:srgbClr val="2C9F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Infer why a particular person may say, feel or do things in a particular situation</a:t>
            </a:r>
          </a:p>
        </p:txBody>
      </p:sp>
      <p:sp>
        <p:nvSpPr>
          <p:cNvPr id="18" name="Rectangle: Rounded Corners 17">
            <a:extLst>
              <a:ext uri="{FF2B5EF4-FFF2-40B4-BE49-F238E27FC236}">
                <a16:creationId xmlns:a16="http://schemas.microsoft.com/office/drawing/2014/main" id="{6A1DE593-0503-7063-62E9-29AD919C97A2}"/>
              </a:ext>
            </a:extLst>
          </p:cNvPr>
          <p:cNvSpPr/>
          <p:nvPr/>
        </p:nvSpPr>
        <p:spPr>
          <a:xfrm>
            <a:off x="5735150" y="3017031"/>
            <a:ext cx="2551949" cy="1573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a:t>Imagine how the other person might be feeling</a:t>
            </a:r>
          </a:p>
        </p:txBody>
      </p:sp>
      <p:sp>
        <p:nvSpPr>
          <p:cNvPr id="19" name="Rectangle: Rounded Corners 18">
            <a:extLst>
              <a:ext uri="{FF2B5EF4-FFF2-40B4-BE49-F238E27FC236}">
                <a16:creationId xmlns:a16="http://schemas.microsoft.com/office/drawing/2014/main" id="{580D4B86-7DCA-71A1-35CC-06CA86E23532}"/>
              </a:ext>
            </a:extLst>
          </p:cNvPr>
          <p:cNvSpPr/>
          <p:nvPr/>
        </p:nvSpPr>
        <p:spPr>
          <a:xfrm>
            <a:off x="178646" y="3067339"/>
            <a:ext cx="2969698" cy="1190470"/>
          </a:xfrm>
          <a:prstGeom prst="roundRect">
            <a:avLst/>
          </a:prstGeom>
          <a:solidFill>
            <a:srgbClr val="2C9F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a:t>Imagine what might make the person feel better or worse.</a:t>
            </a:r>
          </a:p>
        </p:txBody>
      </p:sp>
      <p:sp>
        <p:nvSpPr>
          <p:cNvPr id="21" name="TextBox 20">
            <a:extLst>
              <a:ext uri="{FF2B5EF4-FFF2-40B4-BE49-F238E27FC236}">
                <a16:creationId xmlns:a16="http://schemas.microsoft.com/office/drawing/2014/main" id="{5F56E527-2492-1231-DD05-7652CB1F026A}"/>
              </a:ext>
            </a:extLst>
          </p:cNvPr>
          <p:cNvSpPr txBox="1"/>
          <p:nvPr/>
        </p:nvSpPr>
        <p:spPr>
          <a:xfrm>
            <a:off x="3314700" y="6208628"/>
            <a:ext cx="6097772" cy="369332"/>
          </a:xfrm>
          <a:prstGeom prst="rect">
            <a:avLst/>
          </a:prstGeom>
          <a:noFill/>
        </p:spPr>
        <p:txBody>
          <a:bodyPr wrap="square">
            <a:spAutoFit/>
          </a:bodyPr>
          <a:lstStyle/>
          <a:p>
            <a:pPr algn="l"/>
            <a:r>
              <a:rPr lang="en-GB" i="1"/>
              <a:t>Reference: </a:t>
            </a:r>
            <a:r>
              <a:rPr lang="en-GB" i="1" u="sng">
                <a:hlinkClick r:id="rId7"/>
              </a:rPr>
              <a:t>https://neurodiversity-training.therapistndc.org/</a:t>
            </a:r>
            <a:r>
              <a:rPr lang="en-GB" i="1"/>
              <a:t> </a:t>
            </a:r>
            <a:endParaRPr lang="en-GB"/>
          </a:p>
        </p:txBody>
      </p:sp>
      <p:pic>
        <p:nvPicPr>
          <p:cNvPr id="22" name="Audio 21">
            <a:hlinkClick r:id="" action="ppaction://media"/>
            <a:extLst>
              <a:ext uri="{FF2B5EF4-FFF2-40B4-BE49-F238E27FC236}">
                <a16:creationId xmlns:a16="http://schemas.microsoft.com/office/drawing/2014/main" id="{3F894C82-37AF-CA47-5B75-0DD473BBB5F9}"/>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69663636"/>
      </p:ext>
    </p:extLst>
  </p:cSld>
  <p:clrMapOvr>
    <a:masterClrMapping/>
  </p:clrMapOvr>
  <mc:AlternateContent xmlns:mc="http://schemas.openxmlformats.org/markup-compatibility/2006" xmlns:p14="http://schemas.microsoft.com/office/powerpoint/2010/main">
    <mc:Choice Requires="p14">
      <p:transition spd="slow" p14:dur="2000" advTm="12160"/>
    </mc:Choice>
    <mc:Fallback xmlns="">
      <p:transition spd="slow" advTm="12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D3024-8A3A-1513-3122-4A605DD47AF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EFC0789-A893-EFAC-C63C-B54AEC9CF845}"/>
              </a:ext>
            </a:extLst>
          </p:cNvPr>
          <p:cNvPicPr>
            <a:picLocks noChangeAspect="1"/>
          </p:cNvPicPr>
          <p:nvPr/>
        </p:nvPicPr>
        <p:blipFill>
          <a:blip r:embed="rId4"/>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1BF2FA57-407F-38DF-0F1E-BD79E1A4FD29}"/>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19081A6-A912-D32A-4720-76C423F7B88E}"/>
              </a:ext>
            </a:extLst>
          </p:cNvPr>
          <p:cNvPicPr>
            <a:picLocks noChangeAspect="1"/>
          </p:cNvPicPr>
          <p:nvPr/>
        </p:nvPicPr>
        <p:blipFill>
          <a:blip r:embed="rId5"/>
          <a:stretch>
            <a:fillRect/>
          </a:stretch>
        </p:blipFill>
        <p:spPr>
          <a:xfrm>
            <a:off x="10674350" y="425953"/>
            <a:ext cx="1151890" cy="505167"/>
          </a:xfrm>
          <a:prstGeom prst="rect">
            <a:avLst/>
          </a:prstGeom>
        </p:spPr>
      </p:pic>
      <p:sp>
        <p:nvSpPr>
          <p:cNvPr id="3" name="TextBox 2">
            <a:extLst>
              <a:ext uri="{FF2B5EF4-FFF2-40B4-BE49-F238E27FC236}">
                <a16:creationId xmlns:a16="http://schemas.microsoft.com/office/drawing/2014/main" id="{A85B290A-091E-5CAF-9506-5652E57E63A3}"/>
              </a:ext>
            </a:extLst>
          </p:cNvPr>
          <p:cNvSpPr txBox="1"/>
          <p:nvPr/>
        </p:nvSpPr>
        <p:spPr>
          <a:xfrm>
            <a:off x="490923" y="1262705"/>
            <a:ext cx="103075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a:p>
            <a:pPr marL="285750" indent="-285750">
              <a:buFont typeface="Arial"/>
              <a:buChar char="•"/>
            </a:pPr>
            <a:endParaRPr lang="en-GB">
              <a:ea typeface="Calibri"/>
              <a:cs typeface="Calibri"/>
            </a:endParaRPr>
          </a:p>
        </p:txBody>
      </p:sp>
      <p:sp>
        <p:nvSpPr>
          <p:cNvPr id="4" name="Title 1">
            <a:extLst>
              <a:ext uri="{FF2B5EF4-FFF2-40B4-BE49-F238E27FC236}">
                <a16:creationId xmlns:a16="http://schemas.microsoft.com/office/drawing/2014/main" id="{F29E6BAC-A2BD-4FB9-0E4B-6FA56AF9A6F6}"/>
              </a:ext>
            </a:extLst>
          </p:cNvPr>
          <p:cNvSpPr txBox="1">
            <a:spLocks/>
          </p:cNvSpPr>
          <p:nvPr/>
        </p:nvSpPr>
        <p:spPr>
          <a:xfrm>
            <a:off x="1535502" y="360902"/>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38949E"/>
                </a:solidFill>
              </a:rPr>
              <a:t>Key Takeaways</a:t>
            </a:r>
          </a:p>
        </p:txBody>
      </p:sp>
      <p:sp>
        <p:nvSpPr>
          <p:cNvPr id="5" name="Content Placeholder 2">
            <a:extLst>
              <a:ext uri="{FF2B5EF4-FFF2-40B4-BE49-F238E27FC236}">
                <a16:creationId xmlns:a16="http://schemas.microsoft.com/office/drawing/2014/main" id="{FC0F6861-CC32-36A7-9A8A-90544F66F5E4}"/>
              </a:ext>
            </a:extLst>
          </p:cNvPr>
          <p:cNvSpPr txBox="1">
            <a:spLocks/>
          </p:cNvSpPr>
          <p:nvPr/>
        </p:nvSpPr>
        <p:spPr>
          <a:xfrm>
            <a:off x="1693653" y="2060275"/>
            <a:ext cx="8819071" cy="461222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a:t>Perspective-taking and verbal reasoning can be taught</a:t>
            </a:r>
            <a:endParaRPr lang="en-US"/>
          </a:p>
          <a:p>
            <a:pPr algn="l"/>
            <a:r>
              <a:rPr lang="en-GB"/>
              <a:t>Explicit teaching helps bridge gaps</a:t>
            </a:r>
            <a:endParaRPr lang="en-GB">
              <a:ea typeface="Calibri"/>
              <a:cs typeface="Calibri"/>
            </a:endParaRPr>
          </a:p>
          <a:p>
            <a:pPr algn="l"/>
            <a:r>
              <a:rPr lang="en-GB"/>
              <a:t>Practice and patience are essential</a:t>
            </a:r>
            <a:endParaRPr lang="en-GB">
              <a:ea typeface="Calibri"/>
              <a:cs typeface="Calibri"/>
            </a:endParaRPr>
          </a:p>
          <a:p>
            <a:pPr algn="l"/>
            <a:r>
              <a:rPr lang="en-GB"/>
              <a:t>Every young person’s needs are unique</a:t>
            </a:r>
            <a:endParaRPr lang="en-GB">
              <a:ea typeface="Calibri"/>
              <a:cs typeface="Calibri"/>
            </a:endParaRPr>
          </a:p>
          <a:p>
            <a:pPr algn="l"/>
            <a:r>
              <a:rPr lang="en-GB">
                <a:ea typeface="Calibri"/>
                <a:cs typeface="Calibri"/>
              </a:rPr>
              <a:t>Perspective taking should be 2 way – include everyone’s perspective</a:t>
            </a:r>
          </a:p>
        </p:txBody>
      </p:sp>
      <p:pic>
        <p:nvPicPr>
          <p:cNvPr id="9" name="Audio 8">
            <a:hlinkClick r:id="" action="ppaction://media"/>
            <a:extLst>
              <a:ext uri="{FF2B5EF4-FFF2-40B4-BE49-F238E27FC236}">
                <a16:creationId xmlns:a16="http://schemas.microsoft.com/office/drawing/2014/main" id="{66A848B5-1BD5-CA52-E486-CEFBF39853C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02764327"/>
      </p:ext>
    </p:extLst>
  </p:cSld>
  <p:clrMapOvr>
    <a:masterClrMapping/>
  </p:clrMapOvr>
  <mc:AlternateContent xmlns:mc="http://schemas.openxmlformats.org/markup-compatibility/2006" xmlns:p14="http://schemas.microsoft.com/office/powerpoint/2010/main">
    <mc:Choice Requires="p14">
      <p:transition spd="slow" p14:dur="2000" advTm="21791"/>
    </mc:Choice>
    <mc:Fallback xmlns="">
      <p:transition spd="slow" advTm="21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F88ED-0479-6ED8-D89E-1257A1E2339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8925160-97F6-227F-BAF4-39F3DD16E23C}"/>
              </a:ext>
            </a:extLst>
          </p:cNvPr>
          <p:cNvSpPr/>
          <p:nvPr/>
        </p:nvSpPr>
        <p:spPr>
          <a:xfrm>
            <a:off x="-128752" y="0"/>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5EAE108D-656F-3687-9E1D-B808B64B6FB5}"/>
              </a:ext>
            </a:extLst>
          </p:cNvPr>
          <p:cNvPicPr>
            <a:picLocks noChangeAspect="1"/>
          </p:cNvPicPr>
          <p:nvPr/>
        </p:nvPicPr>
        <p:blipFill>
          <a:blip r:embed="rId3"/>
          <a:stretch>
            <a:fillRect/>
          </a:stretch>
        </p:blipFill>
        <p:spPr>
          <a:xfrm>
            <a:off x="259367" y="5695104"/>
            <a:ext cx="1959605" cy="1006538"/>
          </a:xfrm>
          <a:prstGeom prst="rect">
            <a:avLst/>
          </a:prstGeom>
        </p:spPr>
      </p:pic>
      <p:sp>
        <p:nvSpPr>
          <p:cNvPr id="11" name="Title 1">
            <a:extLst>
              <a:ext uri="{FF2B5EF4-FFF2-40B4-BE49-F238E27FC236}">
                <a16:creationId xmlns:a16="http://schemas.microsoft.com/office/drawing/2014/main" id="{DFA7CD76-5B3D-D1D3-D1FA-57F128E59190}"/>
              </a:ext>
            </a:extLst>
          </p:cNvPr>
          <p:cNvSpPr txBox="1">
            <a:spLocks/>
          </p:cNvSpPr>
          <p:nvPr/>
        </p:nvSpPr>
        <p:spPr>
          <a:xfrm>
            <a:off x="1101483" y="1879304"/>
            <a:ext cx="9775672" cy="20968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Arial"/>
                <a:cs typeface="Arial"/>
              </a:rPr>
              <a:t>Resources </a:t>
            </a:r>
          </a:p>
          <a:p>
            <a:r>
              <a:rPr lang="en-US" sz="4000" b="1">
                <a:solidFill>
                  <a:schemeClr val="bg1"/>
                </a:solidFill>
                <a:latin typeface="Arial"/>
                <a:cs typeface="Arial"/>
              </a:rPr>
              <a:t>to Support Perspective Taking and Verbal Reasoning</a:t>
            </a:r>
            <a:endParaRPr lang="en-US" sz="4000" b="1">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366DFBE3-4E53-1592-6D6D-9D94D3235A84}"/>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53C391AC-1078-583A-9A47-0474A49FB285}"/>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26</a:t>
            </a:fld>
            <a:endParaRPr lang="en-US">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719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E709E-7F17-D8D6-AA1D-EF3793ED080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263120C-B1CB-DB8B-48EA-85415CCA500B}"/>
              </a:ext>
            </a:extLst>
          </p:cNvPr>
          <p:cNvPicPr>
            <a:picLocks noChangeAspect="1"/>
          </p:cNvPicPr>
          <p:nvPr/>
        </p:nvPicPr>
        <p:blipFill>
          <a:blip r:embed="rId3"/>
          <a:stretch>
            <a:fillRect/>
          </a:stretch>
        </p:blipFill>
        <p:spPr>
          <a:xfrm>
            <a:off x="178646" y="144868"/>
            <a:ext cx="2171015" cy="1115128"/>
          </a:xfrm>
          <a:prstGeom prst="rect">
            <a:avLst/>
          </a:prstGeom>
        </p:spPr>
      </p:pic>
      <p:sp>
        <p:nvSpPr>
          <p:cNvPr id="23" name="TextBox 22">
            <a:extLst>
              <a:ext uri="{FF2B5EF4-FFF2-40B4-BE49-F238E27FC236}">
                <a16:creationId xmlns:a16="http://schemas.microsoft.com/office/drawing/2014/main" id="{39FD2C81-57E9-DB7F-57CB-A1AD8CD8A95A}"/>
              </a:ext>
            </a:extLst>
          </p:cNvPr>
          <p:cNvSpPr txBox="1"/>
          <p:nvPr/>
        </p:nvSpPr>
        <p:spPr>
          <a:xfrm>
            <a:off x="375331" y="6113902"/>
            <a:ext cx="3677920" cy="553998"/>
          </a:xfrm>
          <a:prstGeom prst="rect">
            <a:avLst/>
          </a:prstGeom>
          <a:noFill/>
        </p:spPr>
        <p:txBody>
          <a:bodyPr wrap="square" rtlCol="0">
            <a:spAutoFit/>
          </a:bodyPr>
          <a:lstStyle/>
          <a:p>
            <a:r>
              <a:rPr lang="en-GB" sz="1100" b="1" err="1">
                <a:solidFill>
                  <a:srgbClr val="00A2BC"/>
                </a:solidFill>
                <a:effectLst/>
                <a:latin typeface="Arial" panose="020B0604020202020204" pitchFamily="34" charset="0"/>
                <a:cs typeface="Arial" panose="020B0604020202020204" pitchFamily="34" charset="0"/>
              </a:rPr>
              <a:t>childrenandfamilyhealthdevon.nhs.uk</a:t>
            </a:r>
            <a:endParaRPr lang="en-GB" sz="1100" b="1">
              <a:solidFill>
                <a:srgbClr val="00A2BC"/>
              </a:solidFill>
              <a:effectLst/>
              <a:latin typeface="Arial" panose="020B0604020202020204" pitchFamily="34" charset="0"/>
              <a:cs typeface="Arial" panose="020B0604020202020204" pitchFamily="34" charset="0"/>
            </a:endParaRPr>
          </a:p>
          <a:p>
            <a:endParaRPr lang="en-US" b="1">
              <a:solidFill>
                <a:srgbClr val="00A2BC"/>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0DA96A2-1ED1-C681-BB50-1034DAAF4B3D}"/>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4" name="Title 1">
            <a:extLst>
              <a:ext uri="{FF2B5EF4-FFF2-40B4-BE49-F238E27FC236}">
                <a16:creationId xmlns:a16="http://schemas.microsoft.com/office/drawing/2014/main" id="{35118B9E-5D9E-005D-DCAE-A6ACD220438E}"/>
              </a:ext>
            </a:extLst>
          </p:cNvPr>
          <p:cNvSpPr txBox="1">
            <a:spLocks/>
          </p:cNvSpPr>
          <p:nvPr/>
        </p:nvSpPr>
        <p:spPr>
          <a:xfrm>
            <a:off x="1981200" y="116996"/>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38949E"/>
                </a:solidFill>
              </a:rPr>
              <a:t>Resources</a:t>
            </a:r>
          </a:p>
        </p:txBody>
      </p:sp>
      <p:sp>
        <p:nvSpPr>
          <p:cNvPr id="5" name="Content Placeholder 2">
            <a:extLst>
              <a:ext uri="{FF2B5EF4-FFF2-40B4-BE49-F238E27FC236}">
                <a16:creationId xmlns:a16="http://schemas.microsoft.com/office/drawing/2014/main" id="{70D5FD76-A1A9-4C47-81BA-69F324E0C338}"/>
              </a:ext>
            </a:extLst>
          </p:cNvPr>
          <p:cNvSpPr txBox="1">
            <a:spLocks/>
          </p:cNvSpPr>
          <p:nvPr/>
        </p:nvSpPr>
        <p:spPr>
          <a:xfrm>
            <a:off x="385314" y="1312654"/>
            <a:ext cx="10889410" cy="5388604"/>
          </a:xfrm>
          <a:prstGeom prst="rect">
            <a:avLst/>
          </a:prstGeom>
        </p:spPr>
        <p:txBody>
          <a:bodyPr vert="horz" lIns="91440" tIns="45720" rIns="91440" bIns="45720" rtlCol="0" anchor="t">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ea typeface="Calibri"/>
                <a:cs typeface="Calibri"/>
              </a:rPr>
              <a:t>Language for Behaviour and Emotions (LFBE, Anna </a:t>
            </a:r>
            <a:r>
              <a:rPr lang="en-GB" dirty="0" err="1">
                <a:ea typeface="Calibri"/>
                <a:cs typeface="Calibri"/>
              </a:rPr>
              <a:t>Branagan,Melanie</a:t>
            </a:r>
            <a:r>
              <a:rPr lang="en-GB" dirty="0">
                <a:ea typeface="Calibri"/>
                <a:cs typeface="Calibri"/>
              </a:rPr>
              <a:t> Cross, Stephen Parsons) </a:t>
            </a:r>
            <a:r>
              <a:rPr lang="en-GB" dirty="0">
                <a:ea typeface="+mn-lt"/>
                <a:cs typeface="+mn-lt"/>
                <a:hlinkClick r:id="rId5"/>
              </a:rPr>
              <a:t>Language for Behaviour and Emotions – Thinking Talking</a:t>
            </a:r>
            <a:endParaRPr lang="en-US" dirty="0"/>
          </a:p>
          <a:p>
            <a:pPr algn="l"/>
            <a:r>
              <a:rPr lang="en-GB" dirty="0"/>
              <a:t>Active listening/ repairing conversation:</a:t>
            </a:r>
            <a:endParaRPr lang="en-GB" dirty="0">
              <a:ea typeface="Calibri"/>
              <a:cs typeface="Calibri"/>
            </a:endParaRPr>
          </a:p>
          <a:p>
            <a:pPr marL="342900" indent="-342900" algn="l">
              <a:buChar char="•"/>
            </a:pPr>
            <a:r>
              <a:rPr lang="en-GB" dirty="0" err="1"/>
              <a:t>Merrimaps</a:t>
            </a:r>
            <a:r>
              <a:rPr lang="en-GB" dirty="0"/>
              <a:t> </a:t>
            </a:r>
            <a:r>
              <a:rPr lang="en-GB" u="sng" dirty="0">
                <a:hlinkClick r:id="rId6"/>
              </a:rPr>
              <a:t>https://www.elklan.co.uk/</a:t>
            </a:r>
            <a:r>
              <a:rPr lang="en-GB" dirty="0"/>
              <a:t>   </a:t>
            </a:r>
            <a:endParaRPr lang="en-GB" dirty="0">
              <a:solidFill>
                <a:srgbClr val="FF0000"/>
              </a:solidFill>
              <a:ea typeface="Calibri"/>
              <a:cs typeface="Calibri"/>
            </a:endParaRPr>
          </a:p>
          <a:p>
            <a:pPr marL="342900" indent="-342900" algn="l">
              <a:buChar char="•"/>
            </a:pPr>
            <a:r>
              <a:rPr lang="en-GB" dirty="0">
                <a:ea typeface="Calibri"/>
                <a:cs typeface="Calibri"/>
              </a:rPr>
              <a:t>Lego Therapy </a:t>
            </a:r>
          </a:p>
          <a:p>
            <a:pPr marL="342900" indent="-342900" algn="l">
              <a:buChar char="•"/>
            </a:pPr>
            <a:r>
              <a:rPr lang="en-GB" dirty="0">
                <a:solidFill>
                  <a:srgbClr val="000000"/>
                </a:solidFill>
                <a:ea typeface="Calibri"/>
                <a:cs typeface="Calibri"/>
              </a:rPr>
              <a:t>Comic</a:t>
            </a:r>
            <a:r>
              <a:rPr lang="en-GB" dirty="0"/>
              <a:t> Strip Conversations &amp; Social stories  </a:t>
            </a:r>
            <a:r>
              <a:rPr lang="en-GB" u="sng" dirty="0">
                <a:hlinkClick r:id="rId7"/>
              </a:rPr>
              <a:t>https://www.autism.org.uk/advice-and-guidance/topics/communication/communication-tools/social-stories-and-comic-strip-coversations</a:t>
            </a:r>
            <a:r>
              <a:rPr lang="en-GB" dirty="0"/>
              <a:t> Carol Gray - </a:t>
            </a:r>
            <a:r>
              <a:rPr lang="en-GB" u="sng" dirty="0">
                <a:hlinkClick r:id="rId8"/>
              </a:rPr>
              <a:t>https://carolgraysocialstories.com/social-stories/what-is-it/</a:t>
            </a:r>
            <a:r>
              <a:rPr lang="en-GB" dirty="0"/>
              <a:t> </a:t>
            </a:r>
          </a:p>
          <a:p>
            <a:pPr marL="342900" indent="-342900" algn="l">
              <a:buChar char="•"/>
            </a:pPr>
            <a:r>
              <a:rPr lang="en-GB" dirty="0">
                <a:ea typeface="Calibri"/>
                <a:cs typeface="Calibri"/>
              </a:rPr>
              <a:t>Blank Levels </a:t>
            </a:r>
            <a:endParaRPr lang="en-GB" dirty="0"/>
          </a:p>
          <a:p>
            <a:pPr algn="l"/>
            <a:r>
              <a:rPr lang="en-GB" dirty="0">
                <a:solidFill>
                  <a:srgbClr val="000000"/>
                </a:solidFill>
              </a:rPr>
              <a:t>Pragmatics</a:t>
            </a:r>
            <a:r>
              <a:rPr lang="en-GB" dirty="0"/>
              <a:t>, inference, verbal reasoning, figurative language, sarcasm:</a:t>
            </a:r>
            <a:endParaRPr lang="en-GB" dirty="0">
              <a:solidFill>
                <a:srgbClr val="FF0000"/>
              </a:solidFill>
            </a:endParaRPr>
          </a:p>
          <a:p>
            <a:pPr marL="342900" indent="-342900" algn="l">
              <a:buChar char="•"/>
            </a:pPr>
            <a:r>
              <a:rPr lang="en-GB" dirty="0"/>
              <a:t>Black Sheep Press resources </a:t>
            </a:r>
            <a:r>
              <a:rPr lang="en-GB" u="sng" dirty="0">
                <a:hlinkClick r:id="rId9"/>
              </a:rPr>
              <a:t>https://www.blacksheeppress.co.uk/product-category/speech-and-language-therapy/pragmaticssocial-communication/</a:t>
            </a:r>
            <a:r>
              <a:rPr lang="en-GB" dirty="0"/>
              <a:t> </a:t>
            </a:r>
            <a:endParaRPr lang="en-GB" dirty="0">
              <a:solidFill>
                <a:srgbClr val="FF0000"/>
              </a:solidFill>
              <a:ea typeface="Calibri"/>
              <a:cs typeface="Calibri"/>
            </a:endParaRPr>
          </a:p>
          <a:p>
            <a:pPr algn="l"/>
            <a:r>
              <a:rPr lang="en-GB" dirty="0">
                <a:ea typeface="Calibri"/>
                <a:cs typeface="Calibri"/>
              </a:rPr>
              <a:t>Mental State Verbs - </a:t>
            </a:r>
            <a:r>
              <a:rPr lang="en-GB" dirty="0">
                <a:ea typeface="Calibri"/>
                <a:cs typeface="Calibri"/>
                <a:hlinkClick r:id="rId10"/>
              </a:rPr>
              <a:t>The-Thinking-Side-of-Social-The-Role-of-Mental-State-Verbs-in-Social-Success-Vagin.pdf</a:t>
            </a:r>
            <a:endParaRPr lang="en-GB" dirty="0">
              <a:ea typeface="Calibri"/>
              <a:cs typeface="Calibri"/>
            </a:endParaRPr>
          </a:p>
          <a:p>
            <a:endParaRPr lang="en-GB" dirty="0"/>
          </a:p>
        </p:txBody>
      </p:sp>
    </p:spTree>
    <p:extLst>
      <p:ext uri="{BB962C8B-B14F-4D97-AF65-F5344CB8AC3E}">
        <p14:creationId xmlns:p14="http://schemas.microsoft.com/office/powerpoint/2010/main" val="3699354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C2E4FB-826E-EC26-0B2D-B277882D5E19}"/>
              </a:ext>
            </a:extLst>
          </p:cNvPr>
          <p:cNvSpPr/>
          <p:nvPr/>
        </p:nvSpPr>
        <p:spPr>
          <a:xfrm>
            <a:off x="-257503" y="-102961"/>
            <a:ext cx="12449503" cy="6960961"/>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6" name="Picture 5">
            <a:extLst>
              <a:ext uri="{FF2B5EF4-FFF2-40B4-BE49-F238E27FC236}">
                <a16:creationId xmlns:a16="http://schemas.microsoft.com/office/drawing/2014/main" id="{D1833782-8A8B-15D7-54F1-B6C2E5A27C88}"/>
              </a:ext>
            </a:extLst>
          </p:cNvPr>
          <p:cNvPicPr>
            <a:picLocks noChangeAspect="1"/>
          </p:cNvPicPr>
          <p:nvPr/>
        </p:nvPicPr>
        <p:blipFill>
          <a:blip r:embed="rId3"/>
          <a:stretch>
            <a:fillRect/>
          </a:stretch>
        </p:blipFill>
        <p:spPr>
          <a:xfrm>
            <a:off x="259367" y="5695104"/>
            <a:ext cx="1959605" cy="1006538"/>
          </a:xfrm>
          <a:prstGeom prst="rect">
            <a:avLst/>
          </a:prstGeom>
        </p:spPr>
      </p:pic>
      <p:sp>
        <p:nvSpPr>
          <p:cNvPr id="11" name="Title 1">
            <a:extLst>
              <a:ext uri="{FF2B5EF4-FFF2-40B4-BE49-F238E27FC236}">
                <a16:creationId xmlns:a16="http://schemas.microsoft.com/office/drawing/2014/main" id="{1EE6912A-A549-384D-07B5-1303D1157BBB}"/>
              </a:ext>
            </a:extLst>
          </p:cNvPr>
          <p:cNvSpPr txBox="1">
            <a:spLocks/>
          </p:cNvSpPr>
          <p:nvPr/>
        </p:nvSpPr>
        <p:spPr>
          <a:xfrm>
            <a:off x="1391268" y="701322"/>
            <a:ext cx="9144000" cy="68267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a:solidFill>
                  <a:schemeClr val="bg1"/>
                </a:solidFill>
                <a:latin typeface="Arial"/>
                <a:cs typeface="Arial"/>
              </a:rPr>
              <a:t>References </a:t>
            </a:r>
            <a:endParaRPr lang="en-US" sz="3200" b="1">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9B2A19EC-F957-2C24-868A-7B62BE7104FD}"/>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a:solidFill>
                  <a:schemeClr val="bg1"/>
                </a:solidFill>
                <a:latin typeface="Arial"/>
                <a:cs typeface="Arial"/>
              </a:rPr>
              <a:t> </a:t>
            </a:r>
          </a:p>
          <a:p>
            <a:endParaRPr lang="en-GB" sz="1800">
              <a:solidFill>
                <a:schemeClr val="bg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F40A4022-C258-BBE7-A8E5-DE6D54CAFC58}"/>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C37460-2256-5246-AF28-CADD598097C5}" type="slidenum">
              <a:rPr lang="en-US" smtClean="0">
                <a:solidFill>
                  <a:schemeClr val="bg1"/>
                </a:solidFill>
                <a:latin typeface="Arial" panose="020B0604020202020204" pitchFamily="34" charset="0"/>
                <a:cs typeface="Arial" panose="020B0604020202020204" pitchFamily="34" charset="0"/>
              </a:rPr>
              <a:pPr/>
              <a:t>28</a:t>
            </a:fld>
            <a:endParaRPr lang="en-US">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ECAF61A-972F-E3BF-6F8C-43F0B1E0A004}"/>
              </a:ext>
            </a:extLst>
          </p:cNvPr>
          <p:cNvSpPr txBox="1">
            <a:spLocks/>
          </p:cNvSpPr>
          <p:nvPr/>
        </p:nvSpPr>
        <p:spPr>
          <a:xfrm>
            <a:off x="419100" y="2023229"/>
            <a:ext cx="11353800" cy="435133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dirty="0">
                <a:solidFill>
                  <a:schemeClr val="bg1"/>
                </a:solidFill>
              </a:rPr>
              <a:t>Asperger’s Syndrome: A Guide for Parents and Professionals by Tony Attwood (1997) </a:t>
            </a:r>
            <a:endParaRPr lang="en-GB" dirty="0">
              <a:solidFill>
                <a:schemeClr val="bg1"/>
              </a:solidFill>
              <a:ea typeface="Calibri"/>
              <a:cs typeface="Calibri"/>
            </a:endParaRPr>
          </a:p>
          <a:p>
            <a:pPr marL="342900" indent="-342900" algn="l">
              <a:buFont typeface="Arial" panose="020B0604020202020204" pitchFamily="34" charset="0"/>
              <a:buChar char="•"/>
            </a:pPr>
            <a:r>
              <a:rPr lang="en-GB" dirty="0">
                <a:solidFill>
                  <a:schemeClr val="bg1"/>
                </a:solidFill>
                <a:ea typeface="+mn-lt"/>
                <a:cs typeface="+mn-lt"/>
                <a:hlinkClick r:id="rId4">
                  <a:extLst>
                    <a:ext uri="{A12FA001-AC4F-418D-AE19-62706E023703}">
                      <ahyp:hlinkClr xmlns:ahyp="http://schemas.microsoft.com/office/drawing/2018/hyperlinkcolor" val="tx"/>
                    </a:ext>
                  </a:extLst>
                </a:hlinkClick>
              </a:rPr>
              <a:t>www.healisautism.com/post/perspective-taking-children-autism</a:t>
            </a:r>
            <a:r>
              <a:rPr lang="en-GB" dirty="0">
                <a:solidFill>
                  <a:schemeClr val="bg1"/>
                </a:solidFill>
                <a:ea typeface="+mn-lt"/>
                <a:cs typeface="+mn-lt"/>
              </a:rPr>
              <a:t> </a:t>
            </a:r>
          </a:p>
          <a:p>
            <a:pPr marL="342900" indent="-342900" algn="l">
              <a:buFont typeface="Arial" panose="020B0604020202020204" pitchFamily="34" charset="0"/>
              <a:buChar char="•"/>
            </a:pPr>
            <a:r>
              <a:rPr lang="en-GB" dirty="0">
                <a:solidFill>
                  <a:schemeClr val="bg1"/>
                </a:solidFill>
                <a:hlinkClick r:id="rId5">
                  <a:extLst>
                    <a:ext uri="{A12FA001-AC4F-418D-AE19-62706E023703}">
                      <ahyp:hlinkClr xmlns:ahyp="http://schemas.microsoft.com/office/drawing/2018/hyperlinkcolor" val="tx"/>
                    </a:ext>
                  </a:extLst>
                </a:hlinkClick>
              </a:rPr>
              <a:t>www.speechandlanguagekids.com/how-to-teach-perspective-talking-to-children/</a:t>
            </a:r>
          </a:p>
          <a:p>
            <a:pPr marL="342900" indent="-342900" algn="l">
              <a:buFont typeface="Arial" panose="020B0604020202020204" pitchFamily="34" charset="0"/>
              <a:buChar char="•"/>
            </a:pPr>
            <a:r>
              <a:rPr lang="en-GB" dirty="0">
                <a:solidFill>
                  <a:schemeClr val="bg1"/>
                </a:solidFill>
                <a:hlinkClick r:id="rId5">
                  <a:extLst>
                    <a:ext uri="{A12FA001-AC4F-418D-AE19-62706E023703}">
                      <ahyp:hlinkClr xmlns:ahyp="http://schemas.microsoft.com/office/drawing/2018/hyperlinkcolor" val="tx"/>
                    </a:ext>
                  </a:extLst>
                </a:hlinkClick>
              </a:rPr>
              <a:t>www.autism.org.uk/advice-and-guidance/professional-practice/double-empathy</a:t>
            </a:r>
            <a:r>
              <a:rPr lang="en-GB" dirty="0">
                <a:solidFill>
                  <a:schemeClr val="bg1"/>
                </a:solidFill>
              </a:rPr>
              <a:t> </a:t>
            </a:r>
          </a:p>
          <a:p>
            <a:pPr marL="342900" indent="-342900" algn="l">
              <a:buFont typeface="Arial" panose="020B0604020202020204" pitchFamily="34" charset="0"/>
              <a:buChar char="•"/>
            </a:pPr>
            <a:r>
              <a:rPr lang="en-GB" dirty="0">
                <a:solidFill>
                  <a:schemeClr val="bg1"/>
                </a:solidFill>
                <a:ea typeface="+mn-lt"/>
                <a:cs typeface="+mn-lt"/>
                <a:hlinkClick r:id="rId6">
                  <a:extLst>
                    <a:ext uri="{A12FA001-AC4F-418D-AE19-62706E023703}">
                      <ahyp:hlinkClr xmlns:ahyp="http://schemas.microsoft.com/office/drawing/2018/hyperlinkcolor" val="tx"/>
                    </a:ext>
                  </a:extLst>
                </a:hlinkClick>
              </a:rPr>
              <a:t>therapistndc.org/why-teach-perspective-taking-neurodiversity-acceptance/</a:t>
            </a:r>
            <a:endParaRPr lang="en-GB" dirty="0">
              <a:solidFill>
                <a:schemeClr val="bg1"/>
              </a:solidFill>
              <a:ea typeface="+mn-lt"/>
              <a:cs typeface="+mn-lt"/>
            </a:endParaRPr>
          </a:p>
          <a:p>
            <a:pPr marL="342900" indent="-342900" algn="l">
              <a:buFont typeface="Arial" panose="020B0604020202020204" pitchFamily="34" charset="0"/>
              <a:buChar char="•"/>
            </a:pPr>
            <a:r>
              <a:rPr lang="en-GB" dirty="0">
                <a:solidFill>
                  <a:schemeClr val="bg1"/>
                </a:solidFill>
                <a:ea typeface="+mn-lt"/>
                <a:cs typeface="+mn-lt"/>
                <a:hlinkClick r:id="rId7">
                  <a:extLst>
                    <a:ext uri="{A12FA001-AC4F-418D-AE19-62706E023703}">
                      <ahyp:hlinkClr xmlns:ahyp="http://schemas.microsoft.com/office/drawing/2018/hyperlinkcolor" val="tx"/>
                    </a:ext>
                  </a:extLst>
                </a:hlinkClick>
              </a:rPr>
              <a:t>www.altogetherautism.org.nz/a-shift-in-perspective-empathy-and-autism/</a:t>
            </a:r>
            <a:endParaRPr lang="en-GB" dirty="0">
              <a:solidFill>
                <a:schemeClr val="bg1"/>
              </a:solidFill>
              <a:ea typeface="+mn-lt"/>
              <a:cs typeface="+mn-lt"/>
            </a:endParaRPr>
          </a:p>
          <a:p>
            <a:pPr marL="342900" indent="-342900" algn="l">
              <a:buFont typeface="Arial" panose="020B0604020202020204" pitchFamily="34" charset="0"/>
              <a:buChar char="•"/>
            </a:pPr>
            <a:r>
              <a:rPr lang="en-GB" dirty="0">
                <a:solidFill>
                  <a:schemeClr val="bg1"/>
                </a:solidFill>
                <a:ea typeface="+mn-lt"/>
                <a:cs typeface="+mn-lt"/>
                <a:hlinkClick r:id="rId8">
                  <a:extLst>
                    <a:ext uri="{A12FA001-AC4F-418D-AE19-62706E023703}">
                      <ahyp:hlinkClr xmlns:ahyp="http://schemas.microsoft.com/office/drawing/2018/hyperlinkcolor" val="tx"/>
                    </a:ext>
                  </a:extLst>
                </a:hlinkClick>
              </a:rPr>
              <a:t>www.autism.org.uk/advice-and-guidance/professional-practice/what-is-monotropism</a:t>
            </a:r>
            <a:r>
              <a:rPr lang="en-GB" dirty="0">
                <a:solidFill>
                  <a:schemeClr val="bg1"/>
                </a:solidFill>
                <a:ea typeface="+mn-lt"/>
                <a:cs typeface="+mn-lt"/>
              </a:rPr>
              <a:t> </a:t>
            </a:r>
          </a:p>
        </p:txBody>
      </p:sp>
    </p:spTree>
    <p:extLst>
      <p:ext uri="{BB962C8B-B14F-4D97-AF65-F5344CB8AC3E}">
        <p14:creationId xmlns:p14="http://schemas.microsoft.com/office/powerpoint/2010/main" val="35667156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81d9294b-aed3-48ba-92c8-1061e0404b56" xsi:nil="true"/>
    <lcf76f155ced4ddcb4097134ff3c332f xmlns="0f0ff279-bcb3-4ead-b831-d1b44568b73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96A381987AF204BBA54DB042A6A1B38" ma:contentTypeVersion="21" ma:contentTypeDescription="Create a new document." ma:contentTypeScope="" ma:versionID="b0cb1fa74a467e990486e853a022ee6b">
  <xsd:schema xmlns:xsd="http://www.w3.org/2001/XMLSchema" xmlns:xs="http://www.w3.org/2001/XMLSchema" xmlns:p="http://schemas.microsoft.com/office/2006/metadata/properties" xmlns:ns1="http://schemas.microsoft.com/sharepoint/v3" xmlns:ns2="0f0ff279-bcb3-4ead-b831-d1b44568b73e" xmlns:ns3="81d9294b-aed3-48ba-92c8-1061e0404b56" targetNamespace="http://schemas.microsoft.com/office/2006/metadata/properties" ma:root="true" ma:fieldsID="a93a2c953ff977ce43ff3cbba2b595d5" ns1:_="" ns2:_="" ns3:_="">
    <xsd:import namespace="http://schemas.microsoft.com/sharepoint/v3"/>
    <xsd:import namespace="0f0ff279-bcb3-4ead-b831-d1b44568b73e"/>
    <xsd:import namespace="81d9294b-aed3-48ba-92c8-1061e0404b5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1:_ip_UnifiedCompliancePolicyProperties" minOccurs="0"/>
                <xsd:element ref="ns1:_ip_UnifiedCompliancePolicyUIAction"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0ff279-bcb3-4ead-b831-d1b44568b7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MediaServiceLocation" ma:index="2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1d9294b-aed3-48ba-92c8-1061e0404b5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d6dde93b-2b87-409f-9188-690015c60122}" ma:internalName="TaxCatchAll" ma:showField="CatchAllData" ma:web="81d9294b-aed3-48ba-92c8-1061e0404b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F8F4D8-F8D7-4BCC-BF82-DABABE3287F5}">
  <ds:schemaRefs>
    <ds:schemaRef ds:uri="f20c8ee1-5c4d-4fe6-a884-671ceaf52101"/>
    <ds:schemaRef ds:uri="http://purl.org/dc/terms/"/>
    <ds:schemaRef ds:uri="http://www.w3.org/XML/1998/namespace"/>
    <ds:schemaRef ds:uri="daf8bb99-f63a-4e33-b200-ec62ac311639"/>
    <ds:schemaRef ds:uri="http://schemas.microsoft.com/office/infopath/2007/PartnerControls"/>
    <ds:schemaRef ds:uri="http://purl.org/dc/elements/1.1/"/>
    <ds:schemaRef ds:uri="http://purl.org/dc/dcmitype/"/>
    <ds:schemaRef ds:uri="http://schemas.microsoft.com/office/2006/documentManagement/types"/>
    <ds:schemaRef ds:uri="http://schemas.openxmlformats.org/package/2006/metadata/core-properties"/>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6F2561DE-3852-4DF2-91B2-743850B582BB}"/>
</file>

<file path=customXml/itemProps3.xml><?xml version="1.0" encoding="utf-8"?>
<ds:datastoreItem xmlns:ds="http://schemas.openxmlformats.org/officeDocument/2006/customXml" ds:itemID="{527AA690-BB1D-4E03-99A4-EDB8AA13CDE6}">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267</TotalTime>
  <Words>3415</Words>
  <Application>Microsoft Office PowerPoint</Application>
  <PresentationFormat>Widescreen</PresentationFormat>
  <Paragraphs>360</Paragraphs>
  <Slides>26</Slides>
  <Notes>25</Notes>
  <HiddenSlides>0</HiddenSlides>
  <MMClips>16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Arial,Sans-Serif</vt:lpstr>
      <vt:lpstr>Calibri</vt:lpstr>
      <vt:lpstr>Calibri Light</vt:lpstr>
      <vt:lpstr>hero-new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Gavin Boyle</dc:creator>
  <cp:lastModifiedBy>MARTIN, Sharon (CHILDREN &amp; FAMILY HEALTH DEVON)</cp:lastModifiedBy>
  <cp:revision>17</cp:revision>
  <dcterms:created xsi:type="dcterms:W3CDTF">2023-01-12T17:25:26Z</dcterms:created>
  <dcterms:modified xsi:type="dcterms:W3CDTF">2026-02-17T12:02:14Z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0x010100696A381987AF204BBA54DB042A6A1B38</vt:lpwstr>
  </property>
  <property fmtid="{D5CDD505-2E9C-101B-9397-08002B2CF9AE}" pid="3" name="Order">
    <vt:lpwstr>29700.0000000000</vt:lpwstr>
  </property>
  <property fmtid="{D5CDD505-2E9C-101B-9397-08002B2CF9AE}" pid="4" name="MediaServiceImageTags">
    <vt:lpwstr/>
  </property>
</Properties>
</file>