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22" r:id="rId4"/>
  </p:sldMasterIdLst>
  <p:notesMasterIdLst>
    <p:notesMasterId r:id="rId28"/>
  </p:notesMasterIdLst>
  <p:handoutMasterIdLst>
    <p:handoutMasterId r:id="rId29"/>
  </p:handoutMasterIdLst>
  <p:sldIdLst>
    <p:sldId id="1021" r:id="rId5"/>
    <p:sldId id="1015" r:id="rId6"/>
    <p:sldId id="1016" r:id="rId7"/>
    <p:sldId id="1096" r:id="rId8"/>
    <p:sldId id="1102" r:id="rId9"/>
    <p:sldId id="1017" r:id="rId10"/>
    <p:sldId id="1103" r:id="rId11"/>
    <p:sldId id="1104" r:id="rId12"/>
    <p:sldId id="1071" r:id="rId13"/>
    <p:sldId id="1070" r:id="rId14"/>
    <p:sldId id="1072" r:id="rId15"/>
    <p:sldId id="1073" r:id="rId16"/>
    <p:sldId id="1076" r:id="rId17"/>
    <p:sldId id="1077" r:id="rId18"/>
    <p:sldId id="1082" r:id="rId19"/>
    <p:sldId id="1084" r:id="rId20"/>
    <p:sldId id="1086" r:id="rId21"/>
    <p:sldId id="1056" r:id="rId22"/>
    <p:sldId id="1098" r:id="rId23"/>
    <p:sldId id="1099" r:id="rId24"/>
    <p:sldId id="1100" r:id="rId25"/>
    <p:sldId id="1101" r:id="rId26"/>
    <p:sldId id="1054" r:id="rId27"/>
  </p:sldIdLst>
  <p:sldSz cx="9144000" cy="6858000" type="screen4x3"/>
  <p:notesSz cx="6797675" cy="9926638"/>
  <p:defaultTextStyle>
    <a:defPPr>
      <a:defRPr lang="en-US"/>
    </a:defPPr>
    <a:lvl1pPr algn="l" rtl="0" eaLnBrk="0" fontAlgn="base" hangingPunct="0">
      <a:spcBef>
        <a:spcPct val="0"/>
      </a:spcBef>
      <a:spcAft>
        <a:spcPct val="0"/>
      </a:spcAft>
      <a:defRPr sz="2800" b="1" kern="1200">
        <a:solidFill>
          <a:schemeClr val="tx1"/>
        </a:solidFill>
        <a:latin typeface="Times"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800" b="1" kern="1200">
        <a:solidFill>
          <a:schemeClr val="tx1"/>
        </a:solidFill>
        <a:latin typeface="Times"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800" b="1" kern="1200">
        <a:solidFill>
          <a:schemeClr val="tx1"/>
        </a:solidFill>
        <a:latin typeface="Times"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800" b="1" kern="1200">
        <a:solidFill>
          <a:schemeClr val="tx1"/>
        </a:solidFill>
        <a:latin typeface="Times"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800" b="1" kern="1200">
        <a:solidFill>
          <a:schemeClr val="tx1"/>
        </a:solidFill>
        <a:latin typeface="Times" panose="02020603050405020304" pitchFamily="18" charset="0"/>
        <a:ea typeface="MS PGothic" panose="020B0600070205080204" pitchFamily="34" charset="-128"/>
        <a:cs typeface="+mn-cs"/>
      </a:defRPr>
    </a:lvl5pPr>
    <a:lvl6pPr marL="2286000" algn="l" defTabSz="914400" rtl="0" eaLnBrk="1" latinLnBrk="0" hangingPunct="1">
      <a:defRPr sz="2800" b="1" kern="1200">
        <a:solidFill>
          <a:schemeClr val="tx1"/>
        </a:solidFill>
        <a:latin typeface="Times" panose="02020603050405020304" pitchFamily="18" charset="0"/>
        <a:ea typeface="MS PGothic" panose="020B0600070205080204" pitchFamily="34" charset="-128"/>
        <a:cs typeface="+mn-cs"/>
      </a:defRPr>
    </a:lvl6pPr>
    <a:lvl7pPr marL="2743200" algn="l" defTabSz="914400" rtl="0" eaLnBrk="1" latinLnBrk="0" hangingPunct="1">
      <a:defRPr sz="2800" b="1" kern="1200">
        <a:solidFill>
          <a:schemeClr val="tx1"/>
        </a:solidFill>
        <a:latin typeface="Times" panose="02020603050405020304" pitchFamily="18" charset="0"/>
        <a:ea typeface="MS PGothic" panose="020B0600070205080204" pitchFamily="34" charset="-128"/>
        <a:cs typeface="+mn-cs"/>
      </a:defRPr>
    </a:lvl7pPr>
    <a:lvl8pPr marL="3200400" algn="l" defTabSz="914400" rtl="0" eaLnBrk="1" latinLnBrk="0" hangingPunct="1">
      <a:defRPr sz="2800" b="1" kern="1200">
        <a:solidFill>
          <a:schemeClr val="tx1"/>
        </a:solidFill>
        <a:latin typeface="Times" panose="02020603050405020304" pitchFamily="18" charset="0"/>
        <a:ea typeface="MS PGothic" panose="020B0600070205080204" pitchFamily="34" charset="-128"/>
        <a:cs typeface="+mn-cs"/>
      </a:defRPr>
    </a:lvl8pPr>
    <a:lvl9pPr marL="3657600" algn="l" defTabSz="914400" rtl="0" eaLnBrk="1" latinLnBrk="0" hangingPunct="1">
      <a:defRPr sz="2800" b="1" kern="1200">
        <a:solidFill>
          <a:schemeClr val="tx1"/>
        </a:solidFill>
        <a:latin typeface="Times"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BB7"/>
    <a:srgbClr val="0476C1"/>
    <a:srgbClr val="1580C1"/>
    <a:srgbClr val="1581C2"/>
    <a:srgbClr val="6600CC"/>
    <a:srgbClr val="0066FF"/>
    <a:srgbClr val="FF9933"/>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A406CE-B1A5-1317-088B-0F68A6F28D6A}" v="4" dt="2026-08-27T09:03:47.2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25" autoAdjust="0"/>
    <p:restoredTop sz="78129" autoAdjust="0"/>
  </p:normalViewPr>
  <p:slideViewPr>
    <p:cSldViewPr>
      <p:cViewPr varScale="1">
        <p:scale>
          <a:sx n="53" d="100"/>
          <a:sy n="53" d="100"/>
        </p:scale>
        <p:origin x="1316"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42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98310428-451B-4FD3-AC05-C84E387F2D1C}"/>
              </a:ext>
            </a:extLst>
          </p:cNvPr>
          <p:cNvSpPr>
            <a:spLocks noGrp="1" noChangeArrowheads="1"/>
          </p:cNvSpPr>
          <p:nvPr>
            <p:ph type="hdr" sz="quarter"/>
          </p:nvPr>
        </p:nvSpPr>
        <p:spPr bwMode="auto">
          <a:xfrm>
            <a:off x="0" y="0"/>
            <a:ext cx="2944813" cy="496888"/>
          </a:xfrm>
          <a:prstGeom prst="rect">
            <a:avLst/>
          </a:prstGeom>
          <a:noFill/>
          <a:ln w="9525">
            <a:noFill/>
            <a:miter lim="800000"/>
            <a:headEnd/>
            <a:tailEnd/>
          </a:ln>
        </p:spPr>
        <p:txBody>
          <a:bodyPr vert="horz" wrap="square" lIns="90432" tIns="45216" rIns="90432" bIns="45216" numCol="1" anchor="t" anchorCtr="0" compatLnSpc="1">
            <a:prstTxWarp prst="textNoShape">
              <a:avLst/>
            </a:prstTxWarp>
          </a:bodyPr>
          <a:lstStyle>
            <a:lvl1pPr defTabSz="903288" eaLnBrk="0" hangingPunct="0">
              <a:defRPr sz="1200" b="0">
                <a:ea typeface="MS PGothic"/>
                <a:cs typeface="MS PGothic"/>
              </a:defRPr>
            </a:lvl1pPr>
          </a:lstStyle>
          <a:p>
            <a:pPr>
              <a:defRPr/>
            </a:pPr>
            <a:endParaRPr lang="en-GB"/>
          </a:p>
        </p:txBody>
      </p:sp>
      <p:sp>
        <p:nvSpPr>
          <p:cNvPr id="41987" name="Rectangle 3">
            <a:extLst>
              <a:ext uri="{FF2B5EF4-FFF2-40B4-BE49-F238E27FC236}">
                <a16:creationId xmlns:a16="http://schemas.microsoft.com/office/drawing/2014/main" id="{CCAF976B-7E8B-4A24-A387-AD31CB9A59E5}"/>
              </a:ext>
            </a:extLst>
          </p:cNvPr>
          <p:cNvSpPr>
            <a:spLocks noGrp="1" noChangeArrowheads="1"/>
          </p:cNvSpPr>
          <p:nvPr>
            <p:ph type="dt" sz="quarter" idx="1"/>
          </p:nvPr>
        </p:nvSpPr>
        <p:spPr bwMode="auto">
          <a:xfrm>
            <a:off x="3849688" y="0"/>
            <a:ext cx="2946400" cy="496888"/>
          </a:xfrm>
          <a:prstGeom prst="rect">
            <a:avLst/>
          </a:prstGeom>
          <a:noFill/>
          <a:ln w="9525">
            <a:noFill/>
            <a:miter lim="800000"/>
            <a:headEnd/>
            <a:tailEnd/>
          </a:ln>
        </p:spPr>
        <p:txBody>
          <a:bodyPr vert="horz" wrap="square" lIns="90432" tIns="45216" rIns="90432" bIns="45216" numCol="1" anchor="t" anchorCtr="0" compatLnSpc="1">
            <a:prstTxWarp prst="textNoShape">
              <a:avLst/>
            </a:prstTxWarp>
          </a:bodyPr>
          <a:lstStyle>
            <a:lvl1pPr algn="r" defTabSz="903288" eaLnBrk="0" hangingPunct="0">
              <a:defRPr sz="1200" b="0">
                <a:ea typeface="MS PGothic"/>
                <a:cs typeface="MS PGothic"/>
              </a:defRPr>
            </a:lvl1pPr>
          </a:lstStyle>
          <a:p>
            <a:pPr>
              <a:defRPr/>
            </a:pPr>
            <a:endParaRPr lang="en-GB"/>
          </a:p>
        </p:txBody>
      </p:sp>
      <p:sp>
        <p:nvSpPr>
          <p:cNvPr id="41988" name="Rectangle 4">
            <a:extLst>
              <a:ext uri="{FF2B5EF4-FFF2-40B4-BE49-F238E27FC236}">
                <a16:creationId xmlns:a16="http://schemas.microsoft.com/office/drawing/2014/main" id="{ADEFAC15-F4E8-4B99-B394-C86C991A0015}"/>
              </a:ext>
            </a:extLst>
          </p:cNvPr>
          <p:cNvSpPr>
            <a:spLocks noGrp="1" noChangeArrowheads="1"/>
          </p:cNvSpPr>
          <p:nvPr>
            <p:ph type="ftr" sz="quarter" idx="2"/>
          </p:nvPr>
        </p:nvSpPr>
        <p:spPr bwMode="auto">
          <a:xfrm>
            <a:off x="0" y="9428163"/>
            <a:ext cx="2944813" cy="496887"/>
          </a:xfrm>
          <a:prstGeom prst="rect">
            <a:avLst/>
          </a:prstGeom>
          <a:noFill/>
          <a:ln w="9525">
            <a:noFill/>
            <a:miter lim="800000"/>
            <a:headEnd/>
            <a:tailEnd/>
          </a:ln>
        </p:spPr>
        <p:txBody>
          <a:bodyPr vert="horz" wrap="square" lIns="90432" tIns="45216" rIns="90432" bIns="45216" numCol="1" anchor="b" anchorCtr="0" compatLnSpc="1">
            <a:prstTxWarp prst="textNoShape">
              <a:avLst/>
            </a:prstTxWarp>
          </a:bodyPr>
          <a:lstStyle>
            <a:lvl1pPr defTabSz="903288" eaLnBrk="0" hangingPunct="0">
              <a:defRPr sz="1200" b="0">
                <a:ea typeface="MS PGothic"/>
                <a:cs typeface="MS PGothic"/>
              </a:defRPr>
            </a:lvl1pPr>
          </a:lstStyle>
          <a:p>
            <a:pPr>
              <a:defRPr/>
            </a:pPr>
            <a:endParaRPr lang="en-GB"/>
          </a:p>
        </p:txBody>
      </p:sp>
      <p:sp>
        <p:nvSpPr>
          <p:cNvPr id="41989" name="Rectangle 5">
            <a:extLst>
              <a:ext uri="{FF2B5EF4-FFF2-40B4-BE49-F238E27FC236}">
                <a16:creationId xmlns:a16="http://schemas.microsoft.com/office/drawing/2014/main" id="{63519187-B029-4C7B-BB14-BDCC794A4F7C}"/>
              </a:ext>
            </a:extLst>
          </p:cNvPr>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p:spPr>
        <p:txBody>
          <a:bodyPr vert="horz" wrap="square" lIns="90432" tIns="45216" rIns="90432" bIns="45216" numCol="1" anchor="b" anchorCtr="0" compatLnSpc="1">
            <a:prstTxWarp prst="textNoShape">
              <a:avLst/>
            </a:prstTxWarp>
          </a:bodyPr>
          <a:lstStyle>
            <a:lvl1pPr algn="r" defTabSz="903288" eaLnBrk="0" hangingPunct="0">
              <a:defRPr sz="1200" b="0"/>
            </a:lvl1pPr>
          </a:lstStyle>
          <a:p>
            <a:pPr>
              <a:defRPr/>
            </a:pPr>
            <a:fld id="{94171F67-683E-4ED8-A55F-0A3A65475B8A}"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B95DB91E-20B3-40F0-978E-0B70966F96AF}"/>
              </a:ext>
            </a:extLst>
          </p:cNvPr>
          <p:cNvSpPr>
            <a:spLocks noGrp="1" noChangeArrowheads="1"/>
          </p:cNvSpPr>
          <p:nvPr>
            <p:ph type="hdr" sz="quarter"/>
          </p:nvPr>
        </p:nvSpPr>
        <p:spPr bwMode="auto">
          <a:xfrm>
            <a:off x="0" y="0"/>
            <a:ext cx="2944813" cy="496888"/>
          </a:xfrm>
          <a:prstGeom prst="rect">
            <a:avLst/>
          </a:prstGeom>
          <a:noFill/>
          <a:ln w="9525">
            <a:noFill/>
            <a:miter lim="800000"/>
            <a:headEnd/>
            <a:tailEnd/>
          </a:ln>
        </p:spPr>
        <p:txBody>
          <a:bodyPr vert="horz" wrap="square" lIns="90432" tIns="45216" rIns="90432" bIns="45216" numCol="1" anchor="t" anchorCtr="0" compatLnSpc="1">
            <a:prstTxWarp prst="textNoShape">
              <a:avLst/>
            </a:prstTxWarp>
          </a:bodyPr>
          <a:lstStyle>
            <a:lvl1pPr defTabSz="903288" eaLnBrk="0" hangingPunct="0">
              <a:defRPr sz="1200" b="0">
                <a:ea typeface="MS PGothic"/>
                <a:cs typeface="MS PGothic"/>
              </a:defRPr>
            </a:lvl1pPr>
          </a:lstStyle>
          <a:p>
            <a:pPr>
              <a:defRPr/>
            </a:pPr>
            <a:endParaRPr lang="en-GB"/>
          </a:p>
        </p:txBody>
      </p:sp>
      <p:sp>
        <p:nvSpPr>
          <p:cNvPr id="74755" name="Rectangle 3">
            <a:extLst>
              <a:ext uri="{FF2B5EF4-FFF2-40B4-BE49-F238E27FC236}">
                <a16:creationId xmlns:a16="http://schemas.microsoft.com/office/drawing/2014/main" id="{203078E9-BEB5-44DA-BD9B-6E36B950A4A8}"/>
              </a:ext>
            </a:extLst>
          </p:cNvPr>
          <p:cNvSpPr>
            <a:spLocks noGrp="1" noChangeArrowheads="1"/>
          </p:cNvSpPr>
          <p:nvPr>
            <p:ph type="dt" idx="1"/>
          </p:nvPr>
        </p:nvSpPr>
        <p:spPr bwMode="auto">
          <a:xfrm>
            <a:off x="3851275" y="0"/>
            <a:ext cx="2944813" cy="496888"/>
          </a:xfrm>
          <a:prstGeom prst="rect">
            <a:avLst/>
          </a:prstGeom>
          <a:noFill/>
          <a:ln w="9525">
            <a:noFill/>
            <a:miter lim="800000"/>
            <a:headEnd/>
            <a:tailEnd/>
          </a:ln>
        </p:spPr>
        <p:txBody>
          <a:bodyPr vert="horz" wrap="square" lIns="90432" tIns="45216" rIns="90432" bIns="45216" numCol="1" anchor="t" anchorCtr="0" compatLnSpc="1">
            <a:prstTxWarp prst="textNoShape">
              <a:avLst/>
            </a:prstTxWarp>
          </a:bodyPr>
          <a:lstStyle>
            <a:lvl1pPr algn="r" defTabSz="903288" eaLnBrk="0" hangingPunct="0">
              <a:defRPr sz="1200" b="0">
                <a:ea typeface="MS PGothic"/>
                <a:cs typeface="MS PGothic"/>
              </a:defRPr>
            </a:lvl1pPr>
          </a:lstStyle>
          <a:p>
            <a:pPr>
              <a:defRPr/>
            </a:pPr>
            <a:endParaRPr lang="en-GB"/>
          </a:p>
        </p:txBody>
      </p:sp>
      <p:sp>
        <p:nvSpPr>
          <p:cNvPr id="4100" name="Rectangle 4">
            <a:extLst>
              <a:ext uri="{FF2B5EF4-FFF2-40B4-BE49-F238E27FC236}">
                <a16:creationId xmlns:a16="http://schemas.microsoft.com/office/drawing/2014/main" id="{E2CAC48C-862B-4CA6-9BD5-882C63B8EFAC}"/>
              </a:ext>
            </a:extLst>
          </p:cNvPr>
          <p:cNvSpPr>
            <a:spLocks noGrp="1" noRot="1" noChangeAspect="1" noChangeArrowheads="1" noTextEdit="1"/>
          </p:cNvSpPr>
          <p:nvPr>
            <p:ph type="sldImg" idx="2"/>
          </p:nvPr>
        </p:nvSpPr>
        <p:spPr bwMode="auto">
          <a:xfrm>
            <a:off x="917575" y="746125"/>
            <a:ext cx="4962525" cy="3721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7" name="Rectangle 5">
            <a:extLst>
              <a:ext uri="{FF2B5EF4-FFF2-40B4-BE49-F238E27FC236}">
                <a16:creationId xmlns:a16="http://schemas.microsoft.com/office/drawing/2014/main" id="{45741C85-B026-47B1-A069-27BBB462D6F6}"/>
              </a:ext>
            </a:extLst>
          </p:cNvPr>
          <p:cNvSpPr>
            <a:spLocks noGrp="1" noChangeArrowheads="1"/>
          </p:cNvSpPr>
          <p:nvPr>
            <p:ph type="body" sz="quarter" idx="3"/>
          </p:nvPr>
        </p:nvSpPr>
        <p:spPr bwMode="auto">
          <a:xfrm>
            <a:off x="679450" y="4714875"/>
            <a:ext cx="5438775" cy="4465638"/>
          </a:xfrm>
          <a:prstGeom prst="rect">
            <a:avLst/>
          </a:prstGeom>
          <a:noFill/>
          <a:ln w="9525">
            <a:noFill/>
            <a:miter lim="800000"/>
            <a:headEnd/>
            <a:tailEnd/>
          </a:ln>
        </p:spPr>
        <p:txBody>
          <a:bodyPr vert="horz" wrap="square" lIns="90432" tIns="45216" rIns="90432" bIns="45216"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4758" name="Rectangle 6">
            <a:extLst>
              <a:ext uri="{FF2B5EF4-FFF2-40B4-BE49-F238E27FC236}">
                <a16:creationId xmlns:a16="http://schemas.microsoft.com/office/drawing/2014/main" id="{20FB2EE3-D292-4B41-8B57-25A47CEFB066}"/>
              </a:ext>
            </a:extLst>
          </p:cNvPr>
          <p:cNvSpPr>
            <a:spLocks noGrp="1" noChangeArrowheads="1"/>
          </p:cNvSpPr>
          <p:nvPr>
            <p:ph type="ftr" sz="quarter" idx="4"/>
          </p:nvPr>
        </p:nvSpPr>
        <p:spPr bwMode="auto">
          <a:xfrm>
            <a:off x="0" y="9428163"/>
            <a:ext cx="2944813" cy="496887"/>
          </a:xfrm>
          <a:prstGeom prst="rect">
            <a:avLst/>
          </a:prstGeom>
          <a:noFill/>
          <a:ln w="9525">
            <a:noFill/>
            <a:miter lim="800000"/>
            <a:headEnd/>
            <a:tailEnd/>
          </a:ln>
        </p:spPr>
        <p:txBody>
          <a:bodyPr vert="horz" wrap="square" lIns="90432" tIns="45216" rIns="90432" bIns="45216" numCol="1" anchor="b" anchorCtr="0" compatLnSpc="1">
            <a:prstTxWarp prst="textNoShape">
              <a:avLst/>
            </a:prstTxWarp>
          </a:bodyPr>
          <a:lstStyle>
            <a:lvl1pPr defTabSz="903288" eaLnBrk="0" hangingPunct="0">
              <a:defRPr sz="1200" b="0">
                <a:ea typeface="MS PGothic"/>
                <a:cs typeface="MS PGothic"/>
              </a:defRPr>
            </a:lvl1pPr>
          </a:lstStyle>
          <a:p>
            <a:pPr>
              <a:defRPr/>
            </a:pPr>
            <a:endParaRPr lang="en-GB"/>
          </a:p>
        </p:txBody>
      </p:sp>
      <p:sp>
        <p:nvSpPr>
          <p:cNvPr id="74759" name="Rectangle 7">
            <a:extLst>
              <a:ext uri="{FF2B5EF4-FFF2-40B4-BE49-F238E27FC236}">
                <a16:creationId xmlns:a16="http://schemas.microsoft.com/office/drawing/2014/main" id="{EB450FE1-7CC0-48D6-8BFC-13B70A7B54A5}"/>
              </a:ext>
            </a:extLst>
          </p:cNvPr>
          <p:cNvSpPr>
            <a:spLocks noGrp="1" noChangeArrowheads="1"/>
          </p:cNvSpPr>
          <p:nvPr>
            <p:ph type="sldNum" sz="quarter" idx="5"/>
          </p:nvPr>
        </p:nvSpPr>
        <p:spPr bwMode="auto">
          <a:xfrm>
            <a:off x="3851275" y="9428163"/>
            <a:ext cx="2944813" cy="496887"/>
          </a:xfrm>
          <a:prstGeom prst="rect">
            <a:avLst/>
          </a:prstGeom>
          <a:noFill/>
          <a:ln w="9525">
            <a:noFill/>
            <a:miter lim="800000"/>
            <a:headEnd/>
            <a:tailEnd/>
          </a:ln>
        </p:spPr>
        <p:txBody>
          <a:bodyPr vert="horz" wrap="square" lIns="90432" tIns="45216" rIns="90432" bIns="45216" numCol="1" anchor="b" anchorCtr="0" compatLnSpc="1">
            <a:prstTxWarp prst="textNoShape">
              <a:avLst/>
            </a:prstTxWarp>
          </a:bodyPr>
          <a:lstStyle>
            <a:lvl1pPr algn="r" defTabSz="903288" eaLnBrk="0" hangingPunct="0">
              <a:defRPr sz="1200" b="0"/>
            </a:lvl1pPr>
          </a:lstStyle>
          <a:p>
            <a:pPr>
              <a:defRPr/>
            </a:pPr>
            <a:fld id="{59169127-7D09-4B56-908A-4E331E204DA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S PGothic" charset="-128"/>
        <a:cs typeface="MS PGothic" charset="-128"/>
      </a:defRPr>
    </a:lvl1pPr>
    <a:lvl2pPr marL="457200" algn="l" rtl="0" eaLnBrk="0" fontAlgn="base" hangingPunct="0">
      <a:spcBef>
        <a:spcPct val="30000"/>
      </a:spcBef>
      <a:spcAft>
        <a:spcPct val="0"/>
      </a:spcAft>
      <a:defRPr sz="1200" kern="1200">
        <a:solidFill>
          <a:schemeClr val="tx1"/>
        </a:solidFill>
        <a:latin typeface="Times" pitchFamily="18" charset="0"/>
        <a:ea typeface="MS PGothic" charset="-128"/>
        <a:cs typeface="MS PGothic" charset="-128"/>
      </a:defRPr>
    </a:lvl2pPr>
    <a:lvl3pPr marL="914400" algn="l" rtl="0" eaLnBrk="0" fontAlgn="base" hangingPunct="0">
      <a:spcBef>
        <a:spcPct val="30000"/>
      </a:spcBef>
      <a:spcAft>
        <a:spcPct val="0"/>
      </a:spcAft>
      <a:defRPr sz="1200" kern="1200">
        <a:solidFill>
          <a:schemeClr val="tx1"/>
        </a:solidFill>
        <a:latin typeface="Times" pitchFamily="18" charset="0"/>
        <a:ea typeface="MS PGothic" charset="-128"/>
        <a:cs typeface="MS PGothic" charset="-128"/>
      </a:defRPr>
    </a:lvl3pPr>
    <a:lvl4pPr marL="1371600" algn="l" rtl="0" eaLnBrk="0" fontAlgn="base" hangingPunct="0">
      <a:spcBef>
        <a:spcPct val="30000"/>
      </a:spcBef>
      <a:spcAft>
        <a:spcPct val="0"/>
      </a:spcAft>
      <a:defRPr sz="1200" kern="1200">
        <a:solidFill>
          <a:schemeClr val="tx1"/>
        </a:solidFill>
        <a:latin typeface="Times" pitchFamily="18" charset="0"/>
        <a:ea typeface="MS PGothic" charset="-128"/>
        <a:cs typeface="MS PGothic" charset="-128"/>
      </a:defRPr>
    </a:lvl4pPr>
    <a:lvl5pPr marL="1828800" algn="l" rtl="0" eaLnBrk="0" fontAlgn="base" hangingPunct="0">
      <a:spcBef>
        <a:spcPct val="30000"/>
      </a:spcBef>
      <a:spcAft>
        <a:spcPct val="0"/>
      </a:spcAft>
      <a:defRPr sz="1200" kern="1200">
        <a:solidFill>
          <a:schemeClr val="tx1"/>
        </a:solidFill>
        <a:latin typeface="Times" pitchFamily="18" charset="0"/>
        <a:ea typeface="MS PGothic" charset="-128"/>
        <a:cs typeface="MS PGothic"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918395F-080F-42BF-9323-8E1A93F071A4}"/>
              </a:ext>
            </a:extLst>
          </p:cNvPr>
          <p:cNvSpPr>
            <a:spLocks noGrp="1" noRot="1" noChangeAspect="1" noChangeArrowheads="1" noTextEdit="1"/>
          </p:cNvSpPr>
          <p:nvPr>
            <p:ph type="sldImg"/>
          </p:nvPr>
        </p:nvSpPr>
        <p:spPr>
          <a:ln/>
        </p:spPr>
      </p:sp>
      <p:sp>
        <p:nvSpPr>
          <p:cNvPr id="7171" name="Rectangle 3">
            <a:extLst>
              <a:ext uri="{FF2B5EF4-FFF2-40B4-BE49-F238E27FC236}">
                <a16:creationId xmlns:a16="http://schemas.microsoft.com/office/drawing/2014/main" id="{2231DA13-AA06-42A2-BD10-2B5B50385F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ea typeface="MS PGothic" panose="020B0600070205080204" pitchFamily="34" charset="-128"/>
              </a:rPr>
              <a:t>In this training video, we will be talking about how to support children in developing their understanding of language skills using the blanks levels and blanks level programmes that we provide to schools.</a:t>
            </a:r>
          </a:p>
          <a:p>
            <a:r>
              <a:rPr lang="en-GB" altLang="en-US" dirty="0">
                <a:ea typeface="MS PGothic" panose="020B0600070205080204" pitchFamily="34" charset="-128"/>
              </a:rPr>
              <a:t>Along with this presentation, you should also have a copy of example questions for Levels 1-4. You will need this handy for the upcoming activities.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635848B8-44E0-4ECA-A215-2E2CC5F58B08}"/>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1E85F6F9-C446-41E0-9403-913DA5D18A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MS PGothic" panose="020B0600070205080204" pitchFamily="34" charset="-128"/>
              </a:rPr>
              <a:t>An example at level 1: where is the slide</a:t>
            </a:r>
          </a:p>
          <a:p>
            <a:endParaRPr lang="en-GB" altLang="en-US">
              <a:ea typeface="MS PGothic" panose="020B0600070205080204" pitchFamily="34" charset="-128"/>
            </a:endParaRPr>
          </a:p>
          <a:p>
            <a:r>
              <a:rPr lang="en-GB" altLang="en-US">
                <a:ea typeface="MS PGothic" panose="020B0600070205080204" pitchFamily="34" charset="-128"/>
              </a:rPr>
              <a:t>Can you think of some other questions at this level? (look at the blanks handout to help)</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A13A3B9-AE5E-46A7-97AA-38D622480501}"/>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id="{458D12F7-2CD3-4E81-A938-F27ADF8AA5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MS PGothic"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DBF6EA9-8D57-44DF-B27C-8E6DBCC5892C}"/>
              </a:ext>
            </a:extLst>
          </p:cNvPr>
          <p:cNvSpPr>
            <a:spLocks noGrp="1" noRot="1" noChangeAspect="1" noChangeArrowheads="1" noTextEdit="1"/>
          </p:cNvSpPr>
          <p:nvPr>
            <p:ph type="sldImg"/>
          </p:nvPr>
        </p:nvSpPr>
        <p:spPr>
          <a:ln/>
        </p:spPr>
      </p:sp>
      <p:sp>
        <p:nvSpPr>
          <p:cNvPr id="27651" name="Rectangle 3">
            <a:extLst>
              <a:ext uri="{FF2B5EF4-FFF2-40B4-BE49-F238E27FC236}">
                <a16:creationId xmlns:a16="http://schemas.microsoft.com/office/drawing/2014/main" id="{D0477EA7-4489-44C7-B7D6-22A0A805F7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MS PGothic" panose="020B0600070205080204" pitchFamily="34" charset="-128"/>
              </a:rPr>
              <a:t>An example at level 2: what are the children doing?</a:t>
            </a:r>
          </a:p>
          <a:p>
            <a:endParaRPr lang="en-GB" altLang="en-US">
              <a:ea typeface="MS PGothic" panose="020B0600070205080204" pitchFamily="34" charset="-128"/>
            </a:endParaRPr>
          </a:p>
          <a:p>
            <a:r>
              <a:rPr lang="en-GB" altLang="en-US">
                <a:ea typeface="MS PGothic" panose="020B0600070205080204" pitchFamily="34" charset="-128"/>
              </a:rPr>
              <a:t>Can you think of some other questions at this level?</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3BF44792-845A-4493-BF27-EC2222E91404}"/>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id="{F5FDF7A7-7A11-4DD4-A1A3-59EC4B3160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MS PGothic" panose="020B0600070205080204" pitchFamily="34" charset="-128"/>
              </a:rPr>
              <a:t>ASD – for children with ASD this level is difficult for them &gt; making generalisations about their own experiences is really difficult them and they need support to learn how to try and do this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317FDFDE-DD9E-4B90-A682-8F4C47DA7613}"/>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DF0E8C56-506C-440E-B532-6661D20C3A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MS PGothic" panose="020B0600070205080204" pitchFamily="34" charset="-128"/>
              </a:rPr>
              <a:t>An example at level 3: how is the girl feeling?</a:t>
            </a:r>
          </a:p>
          <a:p>
            <a:endParaRPr lang="en-GB" altLang="en-US">
              <a:ea typeface="MS PGothic" panose="020B0600070205080204" pitchFamily="34" charset="-128"/>
            </a:endParaRPr>
          </a:p>
          <a:p>
            <a:r>
              <a:rPr lang="en-GB" altLang="en-US">
                <a:ea typeface="MS PGothic" panose="020B0600070205080204" pitchFamily="34" charset="-128"/>
              </a:rPr>
              <a:t>Can you think of some other questions at this level?</a:t>
            </a:r>
          </a:p>
          <a:p>
            <a:endParaRPr lang="en-GB" altLang="en-US">
              <a:ea typeface="MS PGothic"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2A750FE-1930-4ABA-B129-1A2B59D25836}"/>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95363835-9721-4E5F-AB14-3BB9C82F02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MS PGothic"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D41EDAE0-8304-465C-AED7-72B6938725A6}"/>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732AE5CD-A151-44F5-80A8-9320E26067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MS PGothic" panose="020B0600070205080204" pitchFamily="34" charset="-128"/>
              </a:rPr>
              <a:t>An example at level 4: why should the boy be careful on the slide?</a:t>
            </a:r>
          </a:p>
          <a:p>
            <a:endParaRPr lang="en-GB" altLang="en-US">
              <a:ea typeface="MS PGothic" panose="020B0600070205080204" pitchFamily="34" charset="-128"/>
            </a:endParaRPr>
          </a:p>
          <a:p>
            <a:r>
              <a:rPr lang="en-GB" altLang="en-US">
                <a:ea typeface="MS PGothic" panose="020B0600070205080204" pitchFamily="34" charset="-128"/>
              </a:rPr>
              <a:t>Can you think of some other questions at this level?</a:t>
            </a:r>
          </a:p>
          <a:p>
            <a:endParaRPr lang="en-GB" altLang="en-US">
              <a:ea typeface="MS PGothic"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C503DC44-344E-4527-ADB8-9B5CD988C389}"/>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531DC95B-AEED-4499-8D7C-43C58BC07B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MS PGothic" panose="020B0600070205080204" pitchFamily="34" charset="-128"/>
              </a:rPr>
              <a:t>What, where, who, which: Levels 1 and 2 depending on how they are used</a:t>
            </a:r>
          </a:p>
          <a:p>
            <a:r>
              <a:rPr lang="en-GB" altLang="en-US">
                <a:ea typeface="MS PGothic" panose="020B0600070205080204" pitchFamily="34" charset="-128"/>
              </a:rPr>
              <a:t>When: level 3</a:t>
            </a:r>
          </a:p>
          <a:p>
            <a:r>
              <a:rPr lang="en-GB" altLang="en-US">
                <a:ea typeface="MS PGothic" panose="020B0600070205080204" pitchFamily="34" charset="-128"/>
              </a:rPr>
              <a:t>Why: Level 4</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C43EE8DE-BC25-4060-9505-0F0775CE23DB}"/>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FFAA7AC0-CD8C-4F36-8592-839908A9F3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MS PGothic"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DA145BD3-62BB-4C97-AD71-7DCA4C21ED24}"/>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E7FB00C9-539C-4BEF-A7D7-AEA913E8FF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ea typeface="MS PGothic" panose="020B0600070205080204" pitchFamily="34" charset="-128"/>
              </a:rPr>
              <a:t>As promised, we are now going to think about how we can use the Blanks Levels for supporting behaviour.</a:t>
            </a:r>
          </a:p>
          <a:p>
            <a:r>
              <a:rPr lang="en-GB" altLang="en-US" dirty="0">
                <a:ea typeface="MS PGothic" panose="020B0600070205080204" pitchFamily="34" charset="-128"/>
              </a:rPr>
              <a:t>When a behavioural incident has occurred, it often common to hear adults asking children the questions you can see on the screen. You may have noticed that many of the questions fall into our highest Blanks Level. They are therefore less likely to be understood by young children or children with language difficulties. </a:t>
            </a:r>
          </a:p>
          <a:p>
            <a:r>
              <a:rPr lang="en-GB" altLang="en-US" dirty="0">
                <a:ea typeface="MS PGothic" panose="020B0600070205080204" pitchFamily="34" charset="-128"/>
              </a:rPr>
              <a:t>It is also worth noting that a child with processing difficulties or underlying needs may also find it difficult to understand these questions after a behaviour incident, even when they usually have an age-appropriate understanding of language. This is because children and adults can experience feelings of dysregulation when they have been involved in a behavioural incident. When you are dysregulated, your ability to process information decreases, making hit harder to understand complex questions.</a:t>
            </a:r>
          </a:p>
          <a:p>
            <a:r>
              <a:rPr lang="en-GB" altLang="en-US" dirty="0">
                <a:ea typeface="MS PGothic" panose="020B0600070205080204" pitchFamily="34" charset="-128"/>
              </a:rPr>
              <a:t>When a child does not understand a question like this, they will often provide no response at all, or respond with more unwanted behaviour, which can result in them getting into further trouble.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508412E8-38CF-41FF-928E-5B54EFB9F9CD}"/>
              </a:ext>
            </a:extLst>
          </p:cNvPr>
          <p:cNvSpPr>
            <a:spLocks noGrp="1" noRot="1" noChangeAspect="1" noChangeArrowheads="1" noTextEdit="1"/>
          </p:cNvSpPr>
          <p:nvPr>
            <p:ph type="sldImg"/>
          </p:nvPr>
        </p:nvSpPr>
        <p:spPr>
          <a:ln/>
        </p:spPr>
      </p:sp>
      <p:sp>
        <p:nvSpPr>
          <p:cNvPr id="9219" name="Rectangle 3">
            <a:extLst>
              <a:ext uri="{FF2B5EF4-FFF2-40B4-BE49-F238E27FC236}">
                <a16:creationId xmlns:a16="http://schemas.microsoft.com/office/drawing/2014/main" id="{F1509A2E-961A-49C5-A1EF-A4FD662522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ea typeface="MS PGothic" panose="020B0600070205080204" pitchFamily="34" charset="-128"/>
              </a:rPr>
              <a:t>Before we look into Blanks Levels in more detail, we should first consider why it is important to know about the complexity of questions we ask in the classroom.</a:t>
            </a:r>
          </a:p>
          <a:p>
            <a:r>
              <a:rPr lang="en-GB" altLang="en-US" dirty="0">
                <a:ea typeface="MS PGothic" panose="020B0600070205080204" pitchFamily="34" charset="-128"/>
              </a:rPr>
              <a:t>As someone who works in a school, you will know that questions are used to assess a child’s knowledge and how much they’ve understood. Questions can encourage a child to explore their thoughts and expand on and even scaffold a child’s responses. Giving a verbal answer to a question can also help a child in forming a written answer as well.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2F2F9A0-E922-4508-9543-716EAE0F5A0C}"/>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307E5608-7009-4297-9447-D4CCD23440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GB" altLang="en-US" dirty="0">
                <a:ea typeface="MS PGothic" panose="020B0600070205080204" pitchFamily="34" charset="-128"/>
              </a:rPr>
              <a:t>Here are some strategies that you can use to support a child with their behaviour at each Blanks Level.</a:t>
            </a:r>
          </a:p>
          <a:p>
            <a:pPr>
              <a:buFontTx/>
              <a:buNone/>
            </a:pPr>
            <a:r>
              <a:rPr lang="en-GB" altLang="en-US" dirty="0">
                <a:ea typeface="MS PGothic" panose="020B0600070205080204" pitchFamily="34" charset="-128"/>
              </a:rPr>
              <a:t>For children who are 4 years of age or who consistently understand Blanks Level 2, you can…</a:t>
            </a:r>
          </a:p>
          <a:p>
            <a:pPr>
              <a:buFontTx/>
              <a:buChar char="•"/>
            </a:pPr>
            <a:r>
              <a:rPr lang="en-GB" altLang="en-US" dirty="0">
                <a:ea typeface="MS PGothic" panose="020B0600070205080204" pitchFamily="34" charset="-128"/>
              </a:rPr>
              <a:t>it may be helpful to use comic strip conversations or role-play with puppets to give them a visual element that may be easier for them to process alongside the spoken language.</a:t>
            </a:r>
          </a:p>
          <a:p>
            <a:pPr>
              <a:buFontTx/>
              <a:buChar char="•"/>
            </a:pPr>
            <a:r>
              <a:rPr lang="en-GB" altLang="en-US" dirty="0">
                <a:ea typeface="MS PGothic" panose="020B0600070205080204" pitchFamily="34" charset="-128"/>
              </a:rPr>
              <a:t>Remember that if the child is upset or angry, they may not understand as well as they would in calmer circumstances.</a:t>
            </a:r>
          </a:p>
          <a:p>
            <a:pPr>
              <a:buFontTx/>
              <a:buNone/>
            </a:pPr>
            <a:endParaRPr lang="en-GB" altLang="en-US" dirty="0">
              <a:ea typeface="MS PGothic" panose="020B0600070205080204" pitchFamily="34" charset="-128"/>
            </a:endParaRPr>
          </a:p>
          <a:p>
            <a:pPr>
              <a:buFontTx/>
              <a:buChar char="•"/>
            </a:pPr>
            <a:r>
              <a:rPr lang="en-GB" altLang="en-US" dirty="0">
                <a:ea typeface="MS PGothic" panose="020B0600070205080204" pitchFamily="34" charset="-128"/>
              </a:rPr>
              <a:t>It’s important that they are not asked to justify their behaviour, instead, state the justification yourself, in other words, tell them why they should not have done something.</a:t>
            </a:r>
          </a:p>
          <a:p>
            <a:pPr>
              <a:buFontTx/>
              <a:buNone/>
            </a:pPr>
            <a:endParaRPr lang="en-GB" altLang="en-US" dirty="0">
              <a:ea typeface="MS PGothic" panose="020B0600070205080204" pitchFamily="34" charset="-128"/>
            </a:endParaRPr>
          </a:p>
          <a:p>
            <a:pPr>
              <a:buFontTx/>
              <a:buNone/>
            </a:pPr>
            <a:r>
              <a:rPr lang="en-GB" altLang="en-US" dirty="0">
                <a:ea typeface="MS PGothic" panose="020B0600070205080204" pitchFamily="34" charset="-128"/>
              </a:rPr>
              <a:t>Use positively phrased instructions instead of negative…</a:t>
            </a:r>
          </a:p>
          <a:p>
            <a:r>
              <a:rPr lang="en-GB" altLang="en-US" dirty="0">
                <a:ea typeface="MS PGothic" panose="020B0600070205080204" pitchFamily="34" charset="-128"/>
              </a:rPr>
              <a:t>This is because when we say phrases like ‘don’t run’, our emphasis tends to be on the word ‘run’. This will be the bit of information that a child will find easier to process and they are more likely to continue running than if they are given the information ‘walk’. It is particularly important to name the wanted behaviour for children with social communication difficulties since just because you tell the child to stop running, it doesn't mean that they knows what to do instead.</a:t>
            </a:r>
          </a:p>
          <a:p>
            <a:pPr>
              <a:buFontTx/>
              <a:buNone/>
            </a:pPr>
            <a:endParaRPr lang="en-GB" altLang="en-US" dirty="0">
              <a:ea typeface="MS PGothic" panose="020B0600070205080204" pitchFamily="34" charset="-128"/>
            </a:endParaRPr>
          </a:p>
          <a:p>
            <a:pPr>
              <a:buFontTx/>
              <a:buChar char="•"/>
            </a:pPr>
            <a:r>
              <a:rPr lang="en-GB" altLang="en-US" dirty="0">
                <a:ea typeface="MS PGothic" panose="020B0600070205080204" pitchFamily="34" charset="-128"/>
              </a:rPr>
              <a:t>Encourage other members of staff in school to use similar strategies</a:t>
            </a:r>
            <a:r>
              <a:rPr lang="en-GB" altLang="en-US" b="1" dirty="0">
                <a:ea typeface="MS PGothic" panose="020B0600070205080204" pitchFamily="34" charset="-128"/>
              </a:rPr>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FB283F96-9A01-4EDB-ADC0-606B788E5081}"/>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43E9527E-AFE4-4FE8-97F3-EBB457C5BB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ea typeface="MS PGothic" panose="020B0600070205080204" pitchFamily="34" charset="-128"/>
              </a:rPr>
              <a:t>it may be helpful to use comic strip conversations or role-play with puppets</a:t>
            </a:r>
          </a:p>
          <a:p>
            <a:endParaRPr lang="en-GB" altLang="en-US" b="1">
              <a:ea typeface="MS PGothic" panose="020B0600070205080204" pitchFamily="34" charset="-128"/>
            </a:endParaRPr>
          </a:p>
          <a:p>
            <a:r>
              <a:rPr lang="en-GB" altLang="en-US" b="1">
                <a:ea typeface="MS PGothic" panose="020B0600070205080204" pitchFamily="34" charset="-128"/>
              </a:rPr>
              <a:t>School roof example  - don’t climb on the school roof because you might fall and hurt yourself or someone else </a:t>
            </a:r>
          </a:p>
          <a:p>
            <a:endParaRPr lang="en-GB" altLang="en-US" b="1">
              <a:ea typeface="MS PGothic" panose="020B0600070205080204" pitchFamily="34" charset="-128"/>
            </a:endParaRPr>
          </a:p>
          <a:p>
            <a:endParaRPr lang="en-GB" altLang="en-US" b="1">
              <a:ea typeface="MS PGothic"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9F07BEF-94AF-49D4-8FAE-FAAB226B6C4A}"/>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71309AB7-B441-41FA-8269-CE457B5586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MS PGothic" panose="020B0600070205080204" pitchFamily="34" charset="-128"/>
              </a:rPr>
              <a:t>When a child is upset it is particularly important to reflect carefully on the levels of language used and to check that the child has understood by asking him to explain the information in his own words, if he can, or by monitoring his behaviour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FD3381A6-1699-4BC9-81C8-9431345A0C20}"/>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2DD80D3A-AB95-4A81-88AD-70CB77CF5E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ea typeface="MS PGothic" panose="020B0600070205080204" pitchFamily="34" charset="-128"/>
              </a:rPr>
              <a:t>Thank you for listening to this training. We hope you’ve found it helpful and that you feel more confident in using the Blank’s Levels programmes with children in school. More information can be found by clicking the link on the screen, or please contact your link speech and language therapist if you have specific questions about a programme or child.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5C3A50C3-852C-4D37-ACD1-1B76E47DFD36}"/>
              </a:ext>
            </a:extLst>
          </p:cNvPr>
          <p:cNvSpPr>
            <a:spLocks noGrp="1" noRot="1" noChangeAspect="1" noChangeArrowheads="1" noTextEdit="1"/>
          </p:cNvSpPr>
          <p:nvPr>
            <p:ph type="sldImg"/>
          </p:nvPr>
        </p:nvSpPr>
        <p:spPr>
          <a:ln/>
        </p:spPr>
      </p:sp>
      <p:sp>
        <p:nvSpPr>
          <p:cNvPr id="11267" name="Rectangle 3">
            <a:extLst>
              <a:ext uri="{FF2B5EF4-FFF2-40B4-BE49-F238E27FC236}">
                <a16:creationId xmlns:a16="http://schemas.microsoft.com/office/drawing/2014/main" id="{4516C010-6D8F-4BD1-9480-8BC671E27D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ea typeface="MS PGothic" panose="020B0600070205080204" pitchFamily="34" charset="-128"/>
              </a:rPr>
              <a:t>The success a child experiences in being able to correctly answer a question leads to increased confidence and further supports the development of abstract verbal reasoning at their ability level. </a:t>
            </a:r>
          </a:p>
          <a:p>
            <a:endParaRPr lang="en-GB" altLang="en-US" dirty="0">
              <a:ea typeface="MS PGothic" panose="020B0600070205080204" pitchFamily="34" charset="-128"/>
            </a:endParaRPr>
          </a:p>
          <a:p>
            <a:r>
              <a:rPr lang="en-GB" altLang="en-US" dirty="0">
                <a:ea typeface="MS PGothic" panose="020B0600070205080204" pitchFamily="34" charset="-128"/>
              </a:rPr>
              <a:t>The Blanks Levels can also be used when considering approaches to behaviour. This will be discussed in more detail later.</a:t>
            </a:r>
          </a:p>
          <a:p>
            <a:endParaRPr lang="en-GB" altLang="en-US" dirty="0">
              <a:ea typeface="MS PGothic"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1A08922C-4100-4BCC-A86D-154F108DE5C1}"/>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0C9264BB-2B57-425C-8075-D6FF82E6944F}"/>
              </a:ext>
            </a:extLst>
          </p:cNvPr>
          <p:cNvSpPr>
            <a:spLocks noGrp="1"/>
          </p:cNvSpPr>
          <p:nvPr>
            <p:ph type="body" idx="1"/>
          </p:nvPr>
        </p:nvSpPr>
        <p:spPr/>
        <p:txBody>
          <a:bodyPr/>
          <a:lstStyle/>
          <a:p>
            <a:pPr>
              <a:defRPr/>
            </a:pPr>
            <a:r>
              <a:rPr lang="en-GB" altLang="en-US" dirty="0">
                <a:ea typeface="MS PGothic" pitchFamily="34" charset="-128"/>
              </a:rPr>
              <a:t>To assess a child’s understanding of Blanks Levels, we tend to use the Test of Abstract Language Comprehension, or TALC for short. In this assessment, we show the child a series of pictures, ask them questions and record their responses. The child’s answers are then scored and evaluated to see what level of language the child is consistently understanding. Because these responses are given verbally, we also get information about their use of language skills, such as their ability to structure a sentence and use of vocab.</a:t>
            </a:r>
          </a:p>
          <a:p>
            <a:pPr marL="0" indent="0">
              <a:buFontTx/>
              <a:buNone/>
              <a:defRPr/>
            </a:pPr>
            <a:endParaRPr lang="en-GB" dirty="0"/>
          </a:p>
          <a:p>
            <a:pPr marL="0" indent="0">
              <a:buFontTx/>
              <a:buNone/>
              <a:defRPr/>
            </a:pPr>
            <a:r>
              <a:rPr lang="en-GB" dirty="0"/>
              <a:t>Typically, a child will demonstrate a consistent understanding of all Blanks Levels by 6 years of age.</a:t>
            </a:r>
          </a:p>
          <a:p>
            <a:pPr marL="171450" indent="-171450">
              <a:buFontTx/>
              <a:buChar char="-"/>
              <a:defRPr/>
            </a:pPr>
            <a:r>
              <a:rPr lang="en-GB" dirty="0"/>
              <a:t>If children at this age continue to find accessing the curriculum difficult, then this may not be because of their overall understanding of language but rather the complexity of what they are expected to understand may not be in line with their overall learning levels.</a:t>
            </a:r>
          </a:p>
          <a:p>
            <a:pPr marL="171450" indent="-171450">
              <a:buFontTx/>
              <a:buChar char="-"/>
              <a:defRPr/>
            </a:pPr>
            <a:endParaRPr lang="en-GB" dirty="0"/>
          </a:p>
          <a:p>
            <a:pPr marL="171450" indent="-171450">
              <a:buFontTx/>
              <a:buChar char="-"/>
              <a:defRPr/>
            </a:pPr>
            <a:endParaRPr lang="en-GB" dirty="0"/>
          </a:p>
          <a:p>
            <a:pPr marL="171450" indent="-171450">
              <a:buFontTx/>
              <a:buChar char="-"/>
              <a:defRPr/>
            </a:pPr>
            <a:endParaRPr lang="en-GB" altLang="en-US" dirty="0">
              <a:ea typeface="MS PGothic" pitchFamily="34" charset="-128"/>
            </a:endParaRPr>
          </a:p>
        </p:txBody>
      </p:sp>
      <p:sp>
        <p:nvSpPr>
          <p:cNvPr id="13316" name="Slide Number Placeholder 3">
            <a:extLst>
              <a:ext uri="{FF2B5EF4-FFF2-40B4-BE49-F238E27FC236}">
                <a16:creationId xmlns:a16="http://schemas.microsoft.com/office/drawing/2014/main" id="{3B5EF059-0B6D-4E03-9832-EA9789E4AC8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Times" panose="02020603050405020304" pitchFamily="18" charset="0"/>
                <a:ea typeface="MS PGothic" panose="020B0600070205080204" pitchFamily="34" charset="-128"/>
              </a:defRPr>
            </a:lvl1pPr>
            <a:lvl2pPr marL="742950" indent="-285750" defTabSz="903288">
              <a:spcBef>
                <a:spcPct val="30000"/>
              </a:spcBef>
              <a:defRPr sz="1200">
                <a:solidFill>
                  <a:schemeClr val="tx1"/>
                </a:solidFill>
                <a:latin typeface="Times" panose="02020603050405020304" pitchFamily="18" charset="0"/>
                <a:ea typeface="MS PGothic" panose="020B0600070205080204" pitchFamily="34" charset="-128"/>
              </a:defRPr>
            </a:lvl2pPr>
            <a:lvl3pPr marL="1143000" indent="-228600" defTabSz="903288">
              <a:spcBef>
                <a:spcPct val="30000"/>
              </a:spcBef>
              <a:defRPr sz="1200">
                <a:solidFill>
                  <a:schemeClr val="tx1"/>
                </a:solidFill>
                <a:latin typeface="Times" panose="02020603050405020304" pitchFamily="18" charset="0"/>
                <a:ea typeface="MS PGothic" panose="020B0600070205080204" pitchFamily="34" charset="-128"/>
              </a:defRPr>
            </a:lvl3pPr>
            <a:lvl4pPr marL="1600200" indent="-228600" defTabSz="903288">
              <a:spcBef>
                <a:spcPct val="30000"/>
              </a:spcBef>
              <a:defRPr sz="1200">
                <a:solidFill>
                  <a:schemeClr val="tx1"/>
                </a:solidFill>
                <a:latin typeface="Times" panose="02020603050405020304" pitchFamily="18" charset="0"/>
                <a:ea typeface="MS PGothic" panose="020B0600070205080204" pitchFamily="34" charset="-128"/>
              </a:defRPr>
            </a:lvl4pPr>
            <a:lvl5pPr marL="2057400" indent="-228600" defTabSz="903288">
              <a:spcBef>
                <a:spcPct val="30000"/>
              </a:spcBef>
              <a:defRPr sz="1200">
                <a:solidFill>
                  <a:schemeClr val="tx1"/>
                </a:solidFill>
                <a:latin typeface="Times" panose="02020603050405020304" pitchFamily="18" charset="0"/>
                <a:ea typeface="MS PGothic" panose="020B0600070205080204" pitchFamily="34" charset="-128"/>
              </a:defRPr>
            </a:lvl5pPr>
            <a:lvl6pPr marL="2514600" indent="-228600" defTabSz="903288" eaLnBrk="0" fontAlgn="base" hangingPunct="0">
              <a:spcBef>
                <a:spcPct val="30000"/>
              </a:spcBef>
              <a:spcAft>
                <a:spcPct val="0"/>
              </a:spcAft>
              <a:defRPr sz="1200">
                <a:solidFill>
                  <a:schemeClr val="tx1"/>
                </a:solidFill>
                <a:latin typeface="Times" panose="02020603050405020304" pitchFamily="18" charset="0"/>
                <a:ea typeface="MS PGothic" panose="020B0600070205080204" pitchFamily="34" charset="-128"/>
              </a:defRPr>
            </a:lvl6pPr>
            <a:lvl7pPr marL="2971800" indent="-228600" defTabSz="903288" eaLnBrk="0" fontAlgn="base" hangingPunct="0">
              <a:spcBef>
                <a:spcPct val="30000"/>
              </a:spcBef>
              <a:spcAft>
                <a:spcPct val="0"/>
              </a:spcAft>
              <a:defRPr sz="1200">
                <a:solidFill>
                  <a:schemeClr val="tx1"/>
                </a:solidFill>
                <a:latin typeface="Times" panose="02020603050405020304" pitchFamily="18" charset="0"/>
                <a:ea typeface="MS PGothic" panose="020B0600070205080204" pitchFamily="34" charset="-128"/>
              </a:defRPr>
            </a:lvl7pPr>
            <a:lvl8pPr marL="3429000" indent="-228600" defTabSz="903288" eaLnBrk="0" fontAlgn="base" hangingPunct="0">
              <a:spcBef>
                <a:spcPct val="30000"/>
              </a:spcBef>
              <a:spcAft>
                <a:spcPct val="0"/>
              </a:spcAft>
              <a:defRPr sz="1200">
                <a:solidFill>
                  <a:schemeClr val="tx1"/>
                </a:solidFill>
                <a:latin typeface="Times" panose="02020603050405020304" pitchFamily="18" charset="0"/>
                <a:ea typeface="MS PGothic" panose="020B0600070205080204" pitchFamily="34" charset="-128"/>
              </a:defRPr>
            </a:lvl8pPr>
            <a:lvl9pPr marL="3886200" indent="-228600" defTabSz="903288" eaLnBrk="0" fontAlgn="base" hangingPunct="0">
              <a:spcBef>
                <a:spcPct val="30000"/>
              </a:spcBef>
              <a:spcAft>
                <a:spcPct val="0"/>
              </a:spcAft>
              <a:defRPr sz="1200">
                <a:solidFill>
                  <a:schemeClr val="tx1"/>
                </a:solidFill>
                <a:latin typeface="Times" panose="02020603050405020304" pitchFamily="18" charset="0"/>
                <a:ea typeface="MS PGothic" panose="020B0600070205080204" pitchFamily="34" charset="-128"/>
              </a:defRPr>
            </a:lvl9pPr>
          </a:lstStyle>
          <a:p>
            <a:pPr>
              <a:spcBef>
                <a:spcPct val="0"/>
              </a:spcBef>
            </a:pPr>
            <a:fld id="{693D479E-329B-4133-B268-ECD9A89E865A}" type="slidenum">
              <a:rPr lang="en-US" altLang="en-US" smtClean="0"/>
              <a:pPr>
                <a:spcBef>
                  <a:spcPct val="0"/>
                </a:spcBef>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415A82AA-FAA0-40FA-8FDA-1BC920BB298D}"/>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D5B61F39-DFD7-4C0D-821E-2E75924FE4A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ea typeface="MS PGothic" panose="020B0600070205080204" pitchFamily="34" charset="-128"/>
              </a:rPr>
              <a:t>So why do we give out programmes instead of working directly with the child on their language targets? </a:t>
            </a:r>
          </a:p>
          <a:p>
            <a:r>
              <a:rPr lang="en-GB" altLang="en-US" dirty="0">
                <a:ea typeface="MS PGothic" panose="020B0600070205080204" pitchFamily="34" charset="-128"/>
              </a:rPr>
              <a:t>The programmes have been designed to be used as a working document by teachers and TAs in class. When you are teaching a subject, the aim of the programmes is to provide you with the types of questions that a child can already answer, so that they have the best chance of understanding what is being taught, and then also provide you with examples of questions from the next level up, so that you may scaffold the child’s understanding of more complex questions. </a:t>
            </a:r>
          </a:p>
          <a:p>
            <a:r>
              <a:rPr lang="en-GB" altLang="en-US" dirty="0">
                <a:ea typeface="MS PGothic" panose="020B0600070205080204" pitchFamily="34" charset="-128"/>
              </a:rPr>
              <a:t>These programmes therefore allow children to remain in class where they are able to see what their peers are doing and participate in the classroom activities.</a:t>
            </a:r>
          </a:p>
          <a:p>
            <a:r>
              <a:rPr lang="en-GB" altLang="en-US" dirty="0">
                <a:ea typeface="MS PGothic" panose="020B0600070205080204" pitchFamily="34" charset="-128"/>
              </a:rPr>
              <a:t>Language is not learnt in a vacuum, so it is important that children have multiple opportunities throughout the day to see language in use. Children with language difficulties can also find it difficult to generalise information. For example, if we were to teach a child to use ‘he/she’ pronouns through a table-top activity outside of the classroom, they may be able to do this consistently within the task but they may struggle to then use them correctly when having a conversation with their friends. It would be much more effective to support the child in using pronouns when they came up in conversation or during a lesson to make it easier for them to generalise this skill into a real-life natural context. So if a child can see and hear information that they can directly relate to what they are doing, they are likely to be more successful in building and reinforcing the links between their language and learning.</a:t>
            </a:r>
          </a:p>
        </p:txBody>
      </p:sp>
      <p:sp>
        <p:nvSpPr>
          <p:cNvPr id="15364" name="Slide Number Placeholder 3">
            <a:extLst>
              <a:ext uri="{FF2B5EF4-FFF2-40B4-BE49-F238E27FC236}">
                <a16:creationId xmlns:a16="http://schemas.microsoft.com/office/drawing/2014/main" id="{615B29A1-B4D2-4D6B-A6D6-36C9251D42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Times" panose="02020603050405020304" pitchFamily="18" charset="0"/>
                <a:ea typeface="MS PGothic" panose="020B0600070205080204" pitchFamily="34" charset="-128"/>
              </a:defRPr>
            </a:lvl1pPr>
            <a:lvl2pPr marL="742950" indent="-285750" defTabSz="903288">
              <a:spcBef>
                <a:spcPct val="30000"/>
              </a:spcBef>
              <a:defRPr sz="1200">
                <a:solidFill>
                  <a:schemeClr val="tx1"/>
                </a:solidFill>
                <a:latin typeface="Times" panose="02020603050405020304" pitchFamily="18" charset="0"/>
                <a:ea typeface="MS PGothic" panose="020B0600070205080204" pitchFamily="34" charset="-128"/>
              </a:defRPr>
            </a:lvl2pPr>
            <a:lvl3pPr marL="1143000" indent="-228600" defTabSz="903288">
              <a:spcBef>
                <a:spcPct val="30000"/>
              </a:spcBef>
              <a:defRPr sz="1200">
                <a:solidFill>
                  <a:schemeClr val="tx1"/>
                </a:solidFill>
                <a:latin typeface="Times" panose="02020603050405020304" pitchFamily="18" charset="0"/>
                <a:ea typeface="MS PGothic" panose="020B0600070205080204" pitchFamily="34" charset="-128"/>
              </a:defRPr>
            </a:lvl3pPr>
            <a:lvl4pPr marL="1600200" indent="-228600" defTabSz="903288">
              <a:spcBef>
                <a:spcPct val="30000"/>
              </a:spcBef>
              <a:defRPr sz="1200">
                <a:solidFill>
                  <a:schemeClr val="tx1"/>
                </a:solidFill>
                <a:latin typeface="Times" panose="02020603050405020304" pitchFamily="18" charset="0"/>
                <a:ea typeface="MS PGothic" panose="020B0600070205080204" pitchFamily="34" charset="-128"/>
              </a:defRPr>
            </a:lvl4pPr>
            <a:lvl5pPr marL="2057400" indent="-228600" defTabSz="903288">
              <a:spcBef>
                <a:spcPct val="30000"/>
              </a:spcBef>
              <a:defRPr sz="1200">
                <a:solidFill>
                  <a:schemeClr val="tx1"/>
                </a:solidFill>
                <a:latin typeface="Times" panose="02020603050405020304" pitchFamily="18" charset="0"/>
                <a:ea typeface="MS PGothic" panose="020B0600070205080204" pitchFamily="34" charset="-128"/>
              </a:defRPr>
            </a:lvl5pPr>
            <a:lvl6pPr marL="2514600" indent="-228600" defTabSz="903288" eaLnBrk="0" fontAlgn="base" hangingPunct="0">
              <a:spcBef>
                <a:spcPct val="30000"/>
              </a:spcBef>
              <a:spcAft>
                <a:spcPct val="0"/>
              </a:spcAft>
              <a:defRPr sz="1200">
                <a:solidFill>
                  <a:schemeClr val="tx1"/>
                </a:solidFill>
                <a:latin typeface="Times" panose="02020603050405020304" pitchFamily="18" charset="0"/>
                <a:ea typeface="MS PGothic" panose="020B0600070205080204" pitchFamily="34" charset="-128"/>
              </a:defRPr>
            </a:lvl6pPr>
            <a:lvl7pPr marL="2971800" indent="-228600" defTabSz="903288" eaLnBrk="0" fontAlgn="base" hangingPunct="0">
              <a:spcBef>
                <a:spcPct val="30000"/>
              </a:spcBef>
              <a:spcAft>
                <a:spcPct val="0"/>
              </a:spcAft>
              <a:defRPr sz="1200">
                <a:solidFill>
                  <a:schemeClr val="tx1"/>
                </a:solidFill>
                <a:latin typeface="Times" panose="02020603050405020304" pitchFamily="18" charset="0"/>
                <a:ea typeface="MS PGothic" panose="020B0600070205080204" pitchFamily="34" charset="-128"/>
              </a:defRPr>
            </a:lvl7pPr>
            <a:lvl8pPr marL="3429000" indent="-228600" defTabSz="903288" eaLnBrk="0" fontAlgn="base" hangingPunct="0">
              <a:spcBef>
                <a:spcPct val="30000"/>
              </a:spcBef>
              <a:spcAft>
                <a:spcPct val="0"/>
              </a:spcAft>
              <a:defRPr sz="1200">
                <a:solidFill>
                  <a:schemeClr val="tx1"/>
                </a:solidFill>
                <a:latin typeface="Times" panose="02020603050405020304" pitchFamily="18" charset="0"/>
                <a:ea typeface="MS PGothic" panose="020B0600070205080204" pitchFamily="34" charset="-128"/>
              </a:defRPr>
            </a:lvl8pPr>
            <a:lvl9pPr marL="3886200" indent="-228600" defTabSz="903288" eaLnBrk="0" fontAlgn="base" hangingPunct="0">
              <a:spcBef>
                <a:spcPct val="30000"/>
              </a:spcBef>
              <a:spcAft>
                <a:spcPct val="0"/>
              </a:spcAft>
              <a:defRPr sz="1200">
                <a:solidFill>
                  <a:schemeClr val="tx1"/>
                </a:solidFill>
                <a:latin typeface="Times" panose="02020603050405020304" pitchFamily="18" charset="0"/>
                <a:ea typeface="MS PGothic" panose="020B0600070205080204" pitchFamily="34" charset="-128"/>
              </a:defRPr>
            </a:lvl9pPr>
          </a:lstStyle>
          <a:p>
            <a:pPr>
              <a:spcBef>
                <a:spcPct val="0"/>
              </a:spcBef>
            </a:pPr>
            <a:fld id="{F36EC983-0057-4BB1-B7AD-746507CC2FEF}" type="slidenum">
              <a:rPr lang="en-US" altLang="en-US" smtClean="0"/>
              <a:pPr>
                <a:spcBef>
                  <a:spcPct val="0"/>
                </a:spcBef>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E48549B-3E7A-4737-8446-5A7B1C1FB956}"/>
              </a:ext>
            </a:extLst>
          </p:cNvPr>
          <p:cNvSpPr>
            <a:spLocks noGrp="1" noRot="1" noChangeAspect="1" noChangeArrowheads="1" noTextEdit="1"/>
          </p:cNvSpPr>
          <p:nvPr>
            <p:ph type="sldImg"/>
          </p:nvPr>
        </p:nvSpPr>
        <p:spPr>
          <a:ln/>
        </p:spPr>
      </p:sp>
      <p:sp>
        <p:nvSpPr>
          <p:cNvPr id="21506" name="Rectangle 3">
            <a:extLst>
              <a:ext uri="{FF2B5EF4-FFF2-40B4-BE49-F238E27FC236}">
                <a16:creationId xmlns:a16="http://schemas.microsoft.com/office/drawing/2014/main" id="{29D1075A-2626-4B00-A3ED-41D9A470D665}"/>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Tx/>
              <a:buNone/>
              <a:defRPr/>
            </a:pPr>
            <a:r>
              <a:rPr lang="en-GB" altLang="en-US" dirty="0">
                <a:ea typeface="MS PGothic" pitchFamily="34" charset="-128"/>
              </a:rPr>
              <a:t>Now we are going to have a go at deciding how complex a question is. For this activity, we will use the topic of the life cycle of a butterfly to demonstrate how a topic can be differentiated for different levels of understanding.</a:t>
            </a:r>
          </a:p>
          <a:p>
            <a:pPr marL="0" indent="0">
              <a:buFontTx/>
              <a:buNone/>
              <a:defRPr/>
            </a:pPr>
            <a:r>
              <a:rPr lang="en-GB" altLang="en-US" dirty="0">
                <a:ea typeface="MS PGothic" pitchFamily="34" charset="-128"/>
              </a:rPr>
              <a:t>On the next slide you will be shown 4 questions. Please rank these questions in order from easiest to hardest.</a:t>
            </a:r>
          </a:p>
          <a:p>
            <a:pPr marL="228600" indent="-228600">
              <a:buFontTx/>
              <a:buAutoNum type="arabicPeriod"/>
              <a:defRPr/>
            </a:pPr>
            <a:endParaRPr lang="en-GB" altLang="en-US" dirty="0">
              <a:ea typeface="MS PGothic"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you have finished ranking these questions, you can move onto the next slide to see the answers.</a:t>
            </a:r>
          </a:p>
        </p:txBody>
      </p:sp>
      <p:sp>
        <p:nvSpPr>
          <p:cNvPr id="4" name="Slide Number Placeholder 3"/>
          <p:cNvSpPr>
            <a:spLocks noGrp="1"/>
          </p:cNvSpPr>
          <p:nvPr>
            <p:ph type="sldNum" sz="quarter" idx="5"/>
          </p:nvPr>
        </p:nvSpPr>
        <p:spPr/>
        <p:txBody>
          <a:bodyPr/>
          <a:lstStyle/>
          <a:p>
            <a:pPr>
              <a:defRPr/>
            </a:pPr>
            <a:fld id="{59169127-7D09-4B56-908A-4E331E204DA5}" type="slidenum">
              <a:rPr lang="en-US" altLang="en-US" smtClean="0"/>
              <a:pPr>
                <a:defRPr/>
              </a:pPr>
              <a:t>7</a:t>
            </a:fld>
            <a:endParaRPr lang="en-US" altLang="en-US"/>
          </a:p>
        </p:txBody>
      </p:sp>
    </p:spTree>
    <p:extLst>
      <p:ext uri="{BB962C8B-B14F-4D97-AF65-F5344CB8AC3E}">
        <p14:creationId xmlns:p14="http://schemas.microsoft.com/office/powerpoint/2010/main" val="1292863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Tx/>
              <a:buAutoNum type="arabicPeriod"/>
              <a:defRPr/>
            </a:pPr>
            <a:r>
              <a:rPr lang="en-GB" altLang="en-US" dirty="0">
                <a:ea typeface="MS PGothic" pitchFamily="34" charset="-128"/>
              </a:rPr>
              <a:t>Post it notes – teachers to write questions on notes and stick in order. </a:t>
            </a:r>
          </a:p>
          <a:p>
            <a:pPr>
              <a:defRPr/>
            </a:pPr>
            <a:r>
              <a:rPr lang="en-GB" altLang="en-US" dirty="0">
                <a:ea typeface="MS PGothic" pitchFamily="34" charset="-128"/>
              </a:rPr>
              <a:t>1. Where’s the butterfly?</a:t>
            </a:r>
          </a:p>
          <a:p>
            <a:pPr marL="228600" indent="-228600">
              <a:defRPr/>
            </a:pPr>
            <a:r>
              <a:rPr lang="en-GB" altLang="en-US" dirty="0">
                <a:ea typeface="MS PGothic" pitchFamily="34" charset="-128"/>
              </a:rPr>
              <a:t>2. Tell me the name of another insect…</a:t>
            </a:r>
          </a:p>
          <a:p>
            <a:pPr marL="228600" indent="-228600">
              <a:defRPr/>
            </a:pPr>
            <a:r>
              <a:rPr lang="en-GB" altLang="en-US" dirty="0">
                <a:ea typeface="MS PGothic" pitchFamily="34" charset="-128"/>
              </a:rPr>
              <a:t>3. What happens after the caterpillar comes out of the egg?</a:t>
            </a:r>
          </a:p>
          <a:p>
            <a:pPr marL="228600" indent="-228600">
              <a:defRPr/>
            </a:pPr>
            <a:r>
              <a:rPr lang="en-GB" altLang="en-US" dirty="0">
                <a:ea typeface="MS PGothic" pitchFamily="34" charset="-128"/>
              </a:rPr>
              <a:t>4. </a:t>
            </a:r>
            <a:r>
              <a:rPr lang="en-GB" altLang="en-US" dirty="0">
                <a:ea typeface="Times New Roman" pitchFamily="18" charset="0"/>
                <a:cs typeface="Arial" pitchFamily="34" charset="0"/>
              </a:rPr>
              <a:t>Why does the caterpillar need to shed its skin? </a:t>
            </a:r>
            <a:endParaRPr lang="en-GB" altLang="en-US" dirty="0">
              <a:ea typeface="MS PGothic" pitchFamily="34" charset="-128"/>
            </a:endParaRPr>
          </a:p>
        </p:txBody>
      </p:sp>
      <p:sp>
        <p:nvSpPr>
          <p:cNvPr id="4" name="Slide Number Placeholder 3"/>
          <p:cNvSpPr>
            <a:spLocks noGrp="1"/>
          </p:cNvSpPr>
          <p:nvPr>
            <p:ph type="sldNum" sz="quarter" idx="5"/>
          </p:nvPr>
        </p:nvSpPr>
        <p:spPr/>
        <p:txBody>
          <a:bodyPr/>
          <a:lstStyle/>
          <a:p>
            <a:pPr>
              <a:defRPr/>
            </a:pPr>
            <a:fld id="{59169127-7D09-4B56-908A-4E331E204DA5}" type="slidenum">
              <a:rPr lang="en-US" altLang="en-US" smtClean="0"/>
              <a:pPr>
                <a:defRPr/>
              </a:pPr>
              <a:t>8</a:t>
            </a:fld>
            <a:endParaRPr lang="en-US" altLang="en-US"/>
          </a:p>
        </p:txBody>
      </p:sp>
    </p:spTree>
    <p:extLst>
      <p:ext uri="{BB962C8B-B14F-4D97-AF65-F5344CB8AC3E}">
        <p14:creationId xmlns:p14="http://schemas.microsoft.com/office/powerpoint/2010/main" val="2982301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30DA85C-9A7B-40E6-8DD2-1DE1DB4F5923}"/>
              </a:ext>
            </a:extLst>
          </p:cNvPr>
          <p:cNvSpPr>
            <a:spLocks noGrp="1" noRot="1" noChangeAspect="1" noChangeArrowheads="1" noTextEdit="1"/>
          </p:cNvSpPr>
          <p:nvPr>
            <p:ph type="sldImg"/>
          </p:nvPr>
        </p:nvSpPr>
        <p:spPr>
          <a:ln/>
        </p:spPr>
      </p:sp>
      <p:sp>
        <p:nvSpPr>
          <p:cNvPr id="21507" name="Rectangle 3">
            <a:extLst>
              <a:ext uri="{FF2B5EF4-FFF2-40B4-BE49-F238E27FC236}">
                <a16:creationId xmlns:a16="http://schemas.microsoft.com/office/drawing/2014/main" id="{7ACFBC76-877E-4760-B715-7863D3F838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ea typeface="MS PGothic" panose="020B0600070205080204" pitchFamily="34" charset="-128"/>
              </a:rPr>
              <a:t>For this next part, we will be looking at the Blanks Levels individually and creating our own questions for a given picture. It will be helpful to have our copy of the Blanks Levels questions handy for this part.</a:t>
            </a:r>
          </a:p>
          <a:p>
            <a:endParaRPr lang="en-GB" altLang="en-US" dirty="0">
              <a:ea typeface="MS PGothic" panose="020B0600070205080204" pitchFamily="34" charset="-128"/>
            </a:endParaRPr>
          </a:p>
          <a:p>
            <a:r>
              <a:rPr lang="en-GB" altLang="en-US" dirty="0">
                <a:ea typeface="MS PGothic" panose="020B0600070205080204" pitchFamily="34" charset="-128"/>
              </a:rPr>
              <a:t>This might be asking them to find a simple item, such as ‘where’s your nose?’, find something on an action, such as “Who is painting?”,  or name an object, such as saying “What is this?”  when pointing to a ball.</a:t>
            </a:r>
          </a:p>
          <a:p>
            <a:endParaRPr lang="en-GB" altLang="en-US" dirty="0">
              <a:ea typeface="MS PGothic" panose="020B0600070205080204" pitchFamily="34" charset="-128"/>
            </a:endParaRPr>
          </a:p>
          <a:p>
            <a:r>
              <a:rPr lang="en-GB" altLang="en-US" dirty="0">
                <a:ea typeface="MS PGothic" panose="020B0600070205080204" pitchFamily="34" charset="-128"/>
              </a:rPr>
              <a:t>Often with level 1 questions, the child can respond by showing rather than speaking.</a:t>
            </a:r>
          </a:p>
          <a:p>
            <a:endParaRPr lang="en-GB" altLang="en-US" dirty="0">
              <a:ea typeface="MS PGothic"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B703590-DC2F-4913-BC82-2B03DAE9F1F8}"/>
              </a:ext>
            </a:extLst>
          </p:cNvPr>
          <p:cNvSpPr>
            <a:spLocks noGrp="1"/>
          </p:cNvSpPr>
          <p:nvPr>
            <p:ph type="dt" sz="half" idx="10"/>
          </p:nvPr>
        </p:nvSpPr>
        <p:spPr/>
        <p:txBody>
          <a:bodyPr/>
          <a:lstStyle>
            <a:lvl1pPr>
              <a:defRPr/>
            </a:lvl1pPr>
          </a:lstStyle>
          <a:p>
            <a:pPr>
              <a:defRPr/>
            </a:pPr>
            <a:fld id="{C9DBDC67-565B-401F-BE40-5DD63B6B241A}" type="datetimeFigureOut">
              <a:rPr lang="en-GB"/>
              <a:pPr>
                <a:defRPr/>
              </a:pPr>
              <a:t>27/08/2026</a:t>
            </a:fld>
            <a:endParaRPr lang="en-GB"/>
          </a:p>
        </p:txBody>
      </p:sp>
      <p:sp>
        <p:nvSpPr>
          <p:cNvPr id="5" name="Footer Placeholder 4">
            <a:extLst>
              <a:ext uri="{FF2B5EF4-FFF2-40B4-BE49-F238E27FC236}">
                <a16:creationId xmlns:a16="http://schemas.microsoft.com/office/drawing/2014/main" id="{DB8D9FD8-D1D0-4AB2-949E-0BAE99F5F9A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75D8CF6-3C46-461D-9359-C6BEFA2B7363}"/>
              </a:ext>
            </a:extLst>
          </p:cNvPr>
          <p:cNvSpPr>
            <a:spLocks noGrp="1"/>
          </p:cNvSpPr>
          <p:nvPr>
            <p:ph type="sldNum" sz="quarter" idx="12"/>
          </p:nvPr>
        </p:nvSpPr>
        <p:spPr/>
        <p:txBody>
          <a:bodyPr/>
          <a:lstStyle>
            <a:lvl1pPr>
              <a:defRPr/>
            </a:lvl1pPr>
          </a:lstStyle>
          <a:p>
            <a:pPr>
              <a:defRPr/>
            </a:pPr>
            <a:fld id="{21BD1FE6-8B07-4B80-A09B-7DC42D4A0C4D}" type="slidenum">
              <a:rPr lang="en-GB" altLang="en-US"/>
              <a:pPr>
                <a:defRPr/>
              </a:pPr>
              <a:t>‹#›</a:t>
            </a:fld>
            <a:endParaRPr lang="en-GB" altLang="en-US"/>
          </a:p>
        </p:txBody>
      </p:sp>
    </p:spTree>
    <p:extLst>
      <p:ext uri="{BB962C8B-B14F-4D97-AF65-F5344CB8AC3E}">
        <p14:creationId xmlns:p14="http://schemas.microsoft.com/office/powerpoint/2010/main" val="2025653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F7A3750-7337-4C50-AFCA-DB177CF1E440}"/>
              </a:ext>
            </a:extLst>
          </p:cNvPr>
          <p:cNvSpPr>
            <a:spLocks noGrp="1"/>
          </p:cNvSpPr>
          <p:nvPr>
            <p:ph type="dt" sz="half" idx="10"/>
          </p:nvPr>
        </p:nvSpPr>
        <p:spPr/>
        <p:txBody>
          <a:bodyPr/>
          <a:lstStyle>
            <a:lvl1pPr>
              <a:defRPr/>
            </a:lvl1pPr>
          </a:lstStyle>
          <a:p>
            <a:pPr>
              <a:defRPr/>
            </a:pPr>
            <a:fld id="{EB28D687-AEFE-4194-BCEE-6D70F0106D30}" type="datetimeFigureOut">
              <a:rPr lang="en-GB"/>
              <a:pPr>
                <a:defRPr/>
              </a:pPr>
              <a:t>27/08/2026</a:t>
            </a:fld>
            <a:endParaRPr lang="en-GB"/>
          </a:p>
        </p:txBody>
      </p:sp>
      <p:sp>
        <p:nvSpPr>
          <p:cNvPr id="5" name="Footer Placeholder 4">
            <a:extLst>
              <a:ext uri="{FF2B5EF4-FFF2-40B4-BE49-F238E27FC236}">
                <a16:creationId xmlns:a16="http://schemas.microsoft.com/office/drawing/2014/main" id="{2731D30D-298C-4CEA-8E46-1A4F2CF2F7F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154029A-6449-4E28-A59A-8EF300B6B65A}"/>
              </a:ext>
            </a:extLst>
          </p:cNvPr>
          <p:cNvSpPr>
            <a:spLocks noGrp="1"/>
          </p:cNvSpPr>
          <p:nvPr>
            <p:ph type="sldNum" sz="quarter" idx="12"/>
          </p:nvPr>
        </p:nvSpPr>
        <p:spPr/>
        <p:txBody>
          <a:bodyPr/>
          <a:lstStyle>
            <a:lvl1pPr>
              <a:defRPr/>
            </a:lvl1pPr>
          </a:lstStyle>
          <a:p>
            <a:pPr>
              <a:defRPr/>
            </a:pPr>
            <a:fld id="{55071636-4F7A-4ED6-A490-8D6B7C046EE5}" type="slidenum">
              <a:rPr lang="en-GB" altLang="en-US"/>
              <a:pPr>
                <a:defRPr/>
              </a:pPr>
              <a:t>‹#›</a:t>
            </a:fld>
            <a:endParaRPr lang="en-GB" altLang="en-US"/>
          </a:p>
        </p:txBody>
      </p:sp>
    </p:spTree>
    <p:extLst>
      <p:ext uri="{BB962C8B-B14F-4D97-AF65-F5344CB8AC3E}">
        <p14:creationId xmlns:p14="http://schemas.microsoft.com/office/powerpoint/2010/main" val="3336151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E0BA24-D9C8-4048-A0C2-ADFE81D66FFF}"/>
              </a:ext>
            </a:extLst>
          </p:cNvPr>
          <p:cNvSpPr>
            <a:spLocks noGrp="1"/>
          </p:cNvSpPr>
          <p:nvPr>
            <p:ph type="dt" sz="half" idx="10"/>
          </p:nvPr>
        </p:nvSpPr>
        <p:spPr/>
        <p:txBody>
          <a:bodyPr/>
          <a:lstStyle>
            <a:lvl1pPr>
              <a:defRPr/>
            </a:lvl1pPr>
          </a:lstStyle>
          <a:p>
            <a:pPr>
              <a:defRPr/>
            </a:pPr>
            <a:fld id="{DCD391AC-C7EE-4DA0-90AB-86384E18DDB0}" type="datetimeFigureOut">
              <a:rPr lang="en-GB"/>
              <a:pPr>
                <a:defRPr/>
              </a:pPr>
              <a:t>27/08/2026</a:t>
            </a:fld>
            <a:endParaRPr lang="en-GB"/>
          </a:p>
        </p:txBody>
      </p:sp>
      <p:sp>
        <p:nvSpPr>
          <p:cNvPr id="5" name="Footer Placeholder 4">
            <a:extLst>
              <a:ext uri="{FF2B5EF4-FFF2-40B4-BE49-F238E27FC236}">
                <a16:creationId xmlns:a16="http://schemas.microsoft.com/office/drawing/2014/main" id="{AEC1D498-5982-4FF6-99EA-30DEAFEEF00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194908B-EF71-4858-B9F8-DFA8AE127225}"/>
              </a:ext>
            </a:extLst>
          </p:cNvPr>
          <p:cNvSpPr>
            <a:spLocks noGrp="1"/>
          </p:cNvSpPr>
          <p:nvPr>
            <p:ph type="sldNum" sz="quarter" idx="12"/>
          </p:nvPr>
        </p:nvSpPr>
        <p:spPr/>
        <p:txBody>
          <a:bodyPr/>
          <a:lstStyle>
            <a:lvl1pPr>
              <a:defRPr/>
            </a:lvl1pPr>
          </a:lstStyle>
          <a:p>
            <a:pPr>
              <a:defRPr/>
            </a:pPr>
            <a:fld id="{70400A2B-2A3A-4EA0-A587-3D2B8079D8AE}" type="slidenum">
              <a:rPr lang="en-GB" altLang="en-US"/>
              <a:pPr>
                <a:defRPr/>
              </a:pPr>
              <a:t>‹#›</a:t>
            </a:fld>
            <a:endParaRPr lang="en-GB" altLang="en-US"/>
          </a:p>
        </p:txBody>
      </p:sp>
    </p:spTree>
    <p:extLst>
      <p:ext uri="{BB962C8B-B14F-4D97-AF65-F5344CB8AC3E}">
        <p14:creationId xmlns:p14="http://schemas.microsoft.com/office/powerpoint/2010/main" val="2083265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6" descr="bannerback.jpg">
            <a:extLst>
              <a:ext uri="{FF2B5EF4-FFF2-40B4-BE49-F238E27FC236}">
                <a16:creationId xmlns:a16="http://schemas.microsoft.com/office/drawing/2014/main" id="{E70868C8-B397-454C-9A28-4B24CAA92B56}"/>
              </a:ext>
            </a:extLst>
          </p:cNvPr>
          <p:cNvPicPr>
            <a:picLocks noChangeAspect="1"/>
          </p:cNvPicPr>
          <p:nvPr userDrawn="1"/>
        </p:nvPicPr>
        <p:blipFill>
          <a:blip r:embed="rId2">
            <a:extLst>
              <a:ext uri="{28A0092B-C50C-407E-A947-70E740481C1C}">
                <a14:useLocalDpi xmlns:a14="http://schemas.microsoft.com/office/drawing/2010/main" val="0"/>
              </a:ext>
            </a:extLst>
          </a:blip>
          <a:srcRect r="20444" b="23064"/>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WH-Trust-logo_white.png">
            <a:extLst>
              <a:ext uri="{FF2B5EF4-FFF2-40B4-BE49-F238E27FC236}">
                <a16:creationId xmlns:a16="http://schemas.microsoft.com/office/drawing/2014/main" id="{CBF59C2D-3A46-4EB7-9204-3C9F3BEDE38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591175" y="381000"/>
            <a:ext cx="332422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descr="Whittington_logo whiteout.eps">
            <a:extLst>
              <a:ext uri="{FF2B5EF4-FFF2-40B4-BE49-F238E27FC236}">
                <a16:creationId xmlns:a16="http://schemas.microsoft.com/office/drawing/2014/main" id="{5B0D6666-DB2D-4B2F-9696-04FA847D18B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153400" y="5257800"/>
            <a:ext cx="77152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6"/>
          <p:cNvSpPr>
            <a:spLocks noGrp="1" noChangeArrowheads="1"/>
          </p:cNvSpPr>
          <p:nvPr>
            <p:ph type="ctrTitle" sz="quarter"/>
          </p:nvPr>
        </p:nvSpPr>
        <p:spPr bwMode="white">
          <a:xfrm>
            <a:off x="685800" y="2209800"/>
            <a:ext cx="7772400" cy="1470025"/>
          </a:xfrm>
        </p:spPr>
        <p:txBody>
          <a:bodyPr/>
          <a:lstStyle>
            <a:lvl1pPr algn="ctr">
              <a:defRPr sz="2800">
                <a:solidFill>
                  <a:srgbClr val="FFFFFF"/>
                </a:solidFill>
              </a:defRPr>
            </a:lvl1pPr>
          </a:lstStyle>
          <a:p>
            <a:pPr lvl="0"/>
            <a:r>
              <a:rPr lang="en-GB" noProof="0" dirty="0"/>
              <a:t>CLICK TO EDIT MASTER TITLE STYLE</a:t>
            </a:r>
          </a:p>
        </p:txBody>
      </p:sp>
    </p:spTree>
    <p:extLst>
      <p:ext uri="{BB962C8B-B14F-4D97-AF65-F5344CB8AC3E}">
        <p14:creationId xmlns:p14="http://schemas.microsoft.com/office/powerpoint/2010/main" val="129574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B7DAC9-3698-4799-B22B-C5C7BB2B8B3D}"/>
              </a:ext>
            </a:extLst>
          </p:cNvPr>
          <p:cNvSpPr>
            <a:spLocks noGrp="1"/>
          </p:cNvSpPr>
          <p:nvPr>
            <p:ph type="dt" sz="half" idx="10"/>
          </p:nvPr>
        </p:nvSpPr>
        <p:spPr/>
        <p:txBody>
          <a:bodyPr/>
          <a:lstStyle>
            <a:lvl1pPr>
              <a:defRPr/>
            </a:lvl1pPr>
          </a:lstStyle>
          <a:p>
            <a:pPr>
              <a:defRPr/>
            </a:pPr>
            <a:r>
              <a:rPr lang="en-US"/>
              <a:t>© Elklan Training Ltd</a:t>
            </a:r>
            <a:endParaRPr lang="en-US" dirty="0"/>
          </a:p>
        </p:txBody>
      </p:sp>
      <p:sp>
        <p:nvSpPr>
          <p:cNvPr id="5" name="Footer Placeholder 4">
            <a:extLst>
              <a:ext uri="{FF2B5EF4-FFF2-40B4-BE49-F238E27FC236}">
                <a16:creationId xmlns:a16="http://schemas.microsoft.com/office/drawing/2014/main" id="{93DA720F-AB7A-4D19-82A8-0293C7D1AF95}"/>
              </a:ext>
            </a:extLst>
          </p:cNvPr>
          <p:cNvSpPr>
            <a:spLocks noGrp="1"/>
          </p:cNvSpPr>
          <p:nvPr>
            <p:ph type="ftr" sz="quarter" idx="11"/>
          </p:nvPr>
        </p:nvSpPr>
        <p:spPr/>
        <p:txBody>
          <a:bodyPr/>
          <a:lstStyle>
            <a:lvl1pPr>
              <a:defRPr/>
            </a:lvl1pPr>
          </a:lstStyle>
          <a:p>
            <a:pPr>
              <a:defRPr/>
            </a:pPr>
            <a:r>
              <a:rPr lang="en-US"/>
              <a:t>© Liz Elks and Henrietta McLachlan </a:t>
            </a:r>
          </a:p>
        </p:txBody>
      </p:sp>
      <p:sp>
        <p:nvSpPr>
          <p:cNvPr id="6" name="Slide Number Placeholder 5">
            <a:extLst>
              <a:ext uri="{FF2B5EF4-FFF2-40B4-BE49-F238E27FC236}">
                <a16:creationId xmlns:a16="http://schemas.microsoft.com/office/drawing/2014/main" id="{A689FBDC-5794-4231-ADAE-3A92330FFCE4}"/>
              </a:ext>
            </a:extLst>
          </p:cNvPr>
          <p:cNvSpPr>
            <a:spLocks noGrp="1"/>
          </p:cNvSpPr>
          <p:nvPr>
            <p:ph type="sldNum" sz="quarter" idx="12"/>
          </p:nvPr>
        </p:nvSpPr>
        <p:spPr/>
        <p:txBody>
          <a:bodyPr/>
          <a:lstStyle>
            <a:lvl1pPr>
              <a:defRPr/>
            </a:lvl1pPr>
          </a:lstStyle>
          <a:p>
            <a:pPr>
              <a:defRPr/>
            </a:pPr>
            <a:fld id="{F0B58DCB-B579-4B2D-94C0-18AB8A1C4534}" type="slidenum">
              <a:rPr lang="en-US" altLang="en-US"/>
              <a:pPr>
                <a:defRPr/>
              </a:pPr>
              <a:t>‹#›</a:t>
            </a:fld>
            <a:endParaRPr lang="en-US" altLang="en-US"/>
          </a:p>
        </p:txBody>
      </p:sp>
    </p:spTree>
    <p:extLst>
      <p:ext uri="{BB962C8B-B14F-4D97-AF65-F5344CB8AC3E}">
        <p14:creationId xmlns:p14="http://schemas.microsoft.com/office/powerpoint/2010/main" val="3782000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65BE5B-2633-49EA-8E2B-97DA01443229}"/>
              </a:ext>
            </a:extLst>
          </p:cNvPr>
          <p:cNvSpPr>
            <a:spLocks noGrp="1"/>
          </p:cNvSpPr>
          <p:nvPr>
            <p:ph type="dt" sz="half" idx="10"/>
          </p:nvPr>
        </p:nvSpPr>
        <p:spPr/>
        <p:txBody>
          <a:bodyPr/>
          <a:lstStyle>
            <a:lvl1pPr>
              <a:defRPr/>
            </a:lvl1pPr>
          </a:lstStyle>
          <a:p>
            <a:pPr>
              <a:defRPr/>
            </a:pPr>
            <a:fld id="{94EB35D8-C717-453C-9F91-EF94AEDB99D4}" type="datetimeFigureOut">
              <a:rPr lang="en-GB"/>
              <a:pPr>
                <a:defRPr/>
              </a:pPr>
              <a:t>27/08/2026</a:t>
            </a:fld>
            <a:endParaRPr lang="en-GB"/>
          </a:p>
        </p:txBody>
      </p:sp>
      <p:sp>
        <p:nvSpPr>
          <p:cNvPr id="5" name="Footer Placeholder 4">
            <a:extLst>
              <a:ext uri="{FF2B5EF4-FFF2-40B4-BE49-F238E27FC236}">
                <a16:creationId xmlns:a16="http://schemas.microsoft.com/office/drawing/2014/main" id="{A4083007-7C7F-416F-87F3-3AEEFD2BECB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7302335-AE2B-40D9-B2DD-2D871ED579D7}"/>
              </a:ext>
            </a:extLst>
          </p:cNvPr>
          <p:cNvSpPr>
            <a:spLocks noGrp="1"/>
          </p:cNvSpPr>
          <p:nvPr>
            <p:ph type="sldNum" sz="quarter" idx="12"/>
          </p:nvPr>
        </p:nvSpPr>
        <p:spPr/>
        <p:txBody>
          <a:bodyPr/>
          <a:lstStyle>
            <a:lvl1pPr>
              <a:defRPr/>
            </a:lvl1pPr>
          </a:lstStyle>
          <a:p>
            <a:pPr>
              <a:defRPr/>
            </a:pPr>
            <a:fld id="{3F7EDE4F-6754-42AF-AF69-7DFE7B80BAC5}" type="slidenum">
              <a:rPr lang="en-GB" altLang="en-US"/>
              <a:pPr>
                <a:defRPr/>
              </a:pPr>
              <a:t>‹#›</a:t>
            </a:fld>
            <a:endParaRPr lang="en-GB" altLang="en-US"/>
          </a:p>
        </p:txBody>
      </p:sp>
    </p:spTree>
    <p:extLst>
      <p:ext uri="{BB962C8B-B14F-4D97-AF65-F5344CB8AC3E}">
        <p14:creationId xmlns:p14="http://schemas.microsoft.com/office/powerpoint/2010/main" val="4214397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F911FBCC-A597-4DE5-8212-900D73948070}"/>
              </a:ext>
            </a:extLst>
          </p:cNvPr>
          <p:cNvSpPr>
            <a:spLocks noGrp="1"/>
          </p:cNvSpPr>
          <p:nvPr>
            <p:ph type="dt" sz="half" idx="10"/>
          </p:nvPr>
        </p:nvSpPr>
        <p:spPr/>
        <p:txBody>
          <a:bodyPr/>
          <a:lstStyle>
            <a:lvl1pPr>
              <a:defRPr/>
            </a:lvl1pPr>
          </a:lstStyle>
          <a:p>
            <a:pPr>
              <a:defRPr/>
            </a:pPr>
            <a:fld id="{33C8A1F2-D450-4E06-9C88-DCE8153CB5CB}" type="datetimeFigureOut">
              <a:rPr lang="en-GB"/>
              <a:pPr>
                <a:defRPr/>
              </a:pPr>
              <a:t>27/08/2026</a:t>
            </a:fld>
            <a:endParaRPr lang="en-GB"/>
          </a:p>
        </p:txBody>
      </p:sp>
      <p:sp>
        <p:nvSpPr>
          <p:cNvPr id="6" name="Footer Placeholder 4">
            <a:extLst>
              <a:ext uri="{FF2B5EF4-FFF2-40B4-BE49-F238E27FC236}">
                <a16:creationId xmlns:a16="http://schemas.microsoft.com/office/drawing/2014/main" id="{EE3727D0-14B4-4D92-B7C6-4E93D9892320}"/>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5E608E56-6E12-43EC-9DCF-CF5A4E0A1E8B}"/>
              </a:ext>
            </a:extLst>
          </p:cNvPr>
          <p:cNvSpPr>
            <a:spLocks noGrp="1"/>
          </p:cNvSpPr>
          <p:nvPr>
            <p:ph type="sldNum" sz="quarter" idx="12"/>
          </p:nvPr>
        </p:nvSpPr>
        <p:spPr/>
        <p:txBody>
          <a:bodyPr/>
          <a:lstStyle>
            <a:lvl1pPr>
              <a:defRPr/>
            </a:lvl1pPr>
          </a:lstStyle>
          <a:p>
            <a:pPr>
              <a:defRPr/>
            </a:pPr>
            <a:fld id="{AEDE5FB0-E8A5-4176-AAD0-56AECBD969D4}" type="slidenum">
              <a:rPr lang="en-GB" altLang="en-US"/>
              <a:pPr>
                <a:defRPr/>
              </a:pPr>
              <a:t>‹#›</a:t>
            </a:fld>
            <a:endParaRPr lang="en-GB" altLang="en-US"/>
          </a:p>
        </p:txBody>
      </p:sp>
    </p:spTree>
    <p:extLst>
      <p:ext uri="{BB962C8B-B14F-4D97-AF65-F5344CB8AC3E}">
        <p14:creationId xmlns:p14="http://schemas.microsoft.com/office/powerpoint/2010/main" val="3573477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70D43452-3C6E-4421-828A-F05A502E9EA8}"/>
              </a:ext>
            </a:extLst>
          </p:cNvPr>
          <p:cNvSpPr>
            <a:spLocks noGrp="1"/>
          </p:cNvSpPr>
          <p:nvPr>
            <p:ph type="dt" sz="half" idx="10"/>
          </p:nvPr>
        </p:nvSpPr>
        <p:spPr/>
        <p:txBody>
          <a:bodyPr/>
          <a:lstStyle>
            <a:lvl1pPr>
              <a:defRPr/>
            </a:lvl1pPr>
          </a:lstStyle>
          <a:p>
            <a:pPr>
              <a:defRPr/>
            </a:pPr>
            <a:fld id="{2BE703DD-6385-4510-8C0E-13B902879206}" type="datetimeFigureOut">
              <a:rPr lang="en-GB"/>
              <a:pPr>
                <a:defRPr/>
              </a:pPr>
              <a:t>27/08/2026</a:t>
            </a:fld>
            <a:endParaRPr lang="en-GB"/>
          </a:p>
        </p:txBody>
      </p:sp>
      <p:sp>
        <p:nvSpPr>
          <p:cNvPr id="8" name="Footer Placeholder 4">
            <a:extLst>
              <a:ext uri="{FF2B5EF4-FFF2-40B4-BE49-F238E27FC236}">
                <a16:creationId xmlns:a16="http://schemas.microsoft.com/office/drawing/2014/main" id="{79A1AEFB-1A30-4AE3-9CE9-4D4D5301C2CD}"/>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200D3DE5-435D-40EE-9364-32E588D0F6C0}"/>
              </a:ext>
            </a:extLst>
          </p:cNvPr>
          <p:cNvSpPr>
            <a:spLocks noGrp="1"/>
          </p:cNvSpPr>
          <p:nvPr>
            <p:ph type="sldNum" sz="quarter" idx="12"/>
          </p:nvPr>
        </p:nvSpPr>
        <p:spPr/>
        <p:txBody>
          <a:bodyPr/>
          <a:lstStyle>
            <a:lvl1pPr>
              <a:defRPr/>
            </a:lvl1pPr>
          </a:lstStyle>
          <a:p>
            <a:pPr>
              <a:defRPr/>
            </a:pPr>
            <a:fld id="{EBD39FB3-7DCC-4933-B5A8-60BE1BE12AAB}" type="slidenum">
              <a:rPr lang="en-GB" altLang="en-US"/>
              <a:pPr>
                <a:defRPr/>
              </a:pPr>
              <a:t>‹#›</a:t>
            </a:fld>
            <a:endParaRPr lang="en-GB" altLang="en-US"/>
          </a:p>
        </p:txBody>
      </p:sp>
    </p:spTree>
    <p:extLst>
      <p:ext uri="{BB962C8B-B14F-4D97-AF65-F5344CB8AC3E}">
        <p14:creationId xmlns:p14="http://schemas.microsoft.com/office/powerpoint/2010/main" val="907485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4214DF65-0E96-46AA-B8EA-379699036A8B}"/>
              </a:ext>
            </a:extLst>
          </p:cNvPr>
          <p:cNvSpPr>
            <a:spLocks noGrp="1"/>
          </p:cNvSpPr>
          <p:nvPr>
            <p:ph type="dt" sz="half" idx="10"/>
          </p:nvPr>
        </p:nvSpPr>
        <p:spPr/>
        <p:txBody>
          <a:bodyPr/>
          <a:lstStyle>
            <a:lvl1pPr>
              <a:defRPr/>
            </a:lvl1pPr>
          </a:lstStyle>
          <a:p>
            <a:pPr>
              <a:defRPr/>
            </a:pPr>
            <a:fld id="{D42B624A-6623-415B-9F04-6D4B2EC9131F}" type="datetimeFigureOut">
              <a:rPr lang="en-GB"/>
              <a:pPr>
                <a:defRPr/>
              </a:pPr>
              <a:t>27/08/2026</a:t>
            </a:fld>
            <a:endParaRPr lang="en-GB"/>
          </a:p>
        </p:txBody>
      </p:sp>
      <p:sp>
        <p:nvSpPr>
          <p:cNvPr id="4" name="Footer Placeholder 4">
            <a:extLst>
              <a:ext uri="{FF2B5EF4-FFF2-40B4-BE49-F238E27FC236}">
                <a16:creationId xmlns:a16="http://schemas.microsoft.com/office/drawing/2014/main" id="{90E6D168-FE2D-4B31-8658-68B9FE8A629F}"/>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A23415C6-0422-4635-AC57-577472A945BB}"/>
              </a:ext>
            </a:extLst>
          </p:cNvPr>
          <p:cNvSpPr>
            <a:spLocks noGrp="1"/>
          </p:cNvSpPr>
          <p:nvPr>
            <p:ph type="sldNum" sz="quarter" idx="12"/>
          </p:nvPr>
        </p:nvSpPr>
        <p:spPr/>
        <p:txBody>
          <a:bodyPr/>
          <a:lstStyle>
            <a:lvl1pPr>
              <a:defRPr/>
            </a:lvl1pPr>
          </a:lstStyle>
          <a:p>
            <a:pPr>
              <a:defRPr/>
            </a:pPr>
            <a:fld id="{BE76AF35-4658-4751-BBA6-535575B1FE76}" type="slidenum">
              <a:rPr lang="en-GB" altLang="en-US"/>
              <a:pPr>
                <a:defRPr/>
              </a:pPr>
              <a:t>‹#›</a:t>
            </a:fld>
            <a:endParaRPr lang="en-GB" altLang="en-US"/>
          </a:p>
        </p:txBody>
      </p:sp>
    </p:spTree>
    <p:extLst>
      <p:ext uri="{BB962C8B-B14F-4D97-AF65-F5344CB8AC3E}">
        <p14:creationId xmlns:p14="http://schemas.microsoft.com/office/powerpoint/2010/main" val="2370295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0B94B96-721C-4C22-8719-C0455BD3C6F1}"/>
              </a:ext>
            </a:extLst>
          </p:cNvPr>
          <p:cNvSpPr>
            <a:spLocks noGrp="1"/>
          </p:cNvSpPr>
          <p:nvPr>
            <p:ph type="dt" sz="half" idx="10"/>
          </p:nvPr>
        </p:nvSpPr>
        <p:spPr/>
        <p:txBody>
          <a:bodyPr/>
          <a:lstStyle>
            <a:lvl1pPr>
              <a:defRPr/>
            </a:lvl1pPr>
          </a:lstStyle>
          <a:p>
            <a:pPr>
              <a:defRPr/>
            </a:pPr>
            <a:fld id="{6A6D502F-0B8E-4C5A-BD85-238120A04388}" type="datetimeFigureOut">
              <a:rPr lang="en-GB"/>
              <a:pPr>
                <a:defRPr/>
              </a:pPr>
              <a:t>27/08/2026</a:t>
            </a:fld>
            <a:endParaRPr lang="en-GB"/>
          </a:p>
        </p:txBody>
      </p:sp>
      <p:sp>
        <p:nvSpPr>
          <p:cNvPr id="3" name="Footer Placeholder 4">
            <a:extLst>
              <a:ext uri="{FF2B5EF4-FFF2-40B4-BE49-F238E27FC236}">
                <a16:creationId xmlns:a16="http://schemas.microsoft.com/office/drawing/2014/main" id="{EBE3BBCF-2299-475D-9822-E7D67F23FAAD}"/>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F8315833-1671-4965-8DA7-8E7BB4638953}"/>
              </a:ext>
            </a:extLst>
          </p:cNvPr>
          <p:cNvSpPr>
            <a:spLocks noGrp="1"/>
          </p:cNvSpPr>
          <p:nvPr>
            <p:ph type="sldNum" sz="quarter" idx="12"/>
          </p:nvPr>
        </p:nvSpPr>
        <p:spPr/>
        <p:txBody>
          <a:bodyPr/>
          <a:lstStyle>
            <a:lvl1pPr>
              <a:defRPr/>
            </a:lvl1pPr>
          </a:lstStyle>
          <a:p>
            <a:pPr>
              <a:defRPr/>
            </a:pPr>
            <a:fld id="{D8819488-48BC-49F2-9195-56A4BBFB7C44}" type="slidenum">
              <a:rPr lang="en-GB" altLang="en-US"/>
              <a:pPr>
                <a:defRPr/>
              </a:pPr>
              <a:t>‹#›</a:t>
            </a:fld>
            <a:endParaRPr lang="en-GB" altLang="en-US"/>
          </a:p>
        </p:txBody>
      </p:sp>
    </p:spTree>
    <p:extLst>
      <p:ext uri="{BB962C8B-B14F-4D97-AF65-F5344CB8AC3E}">
        <p14:creationId xmlns:p14="http://schemas.microsoft.com/office/powerpoint/2010/main" val="783588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283AF12-2FA2-4889-8D97-3BE5E67F4461}"/>
              </a:ext>
            </a:extLst>
          </p:cNvPr>
          <p:cNvSpPr>
            <a:spLocks noGrp="1"/>
          </p:cNvSpPr>
          <p:nvPr>
            <p:ph type="dt" sz="half" idx="10"/>
          </p:nvPr>
        </p:nvSpPr>
        <p:spPr/>
        <p:txBody>
          <a:bodyPr/>
          <a:lstStyle>
            <a:lvl1pPr>
              <a:defRPr/>
            </a:lvl1pPr>
          </a:lstStyle>
          <a:p>
            <a:pPr>
              <a:defRPr/>
            </a:pPr>
            <a:fld id="{C7524D11-1CF6-4C80-846A-FE996A07B82D}" type="datetimeFigureOut">
              <a:rPr lang="en-GB"/>
              <a:pPr>
                <a:defRPr/>
              </a:pPr>
              <a:t>27/08/2026</a:t>
            </a:fld>
            <a:endParaRPr lang="en-GB"/>
          </a:p>
        </p:txBody>
      </p:sp>
      <p:sp>
        <p:nvSpPr>
          <p:cNvPr id="6" name="Footer Placeholder 4">
            <a:extLst>
              <a:ext uri="{FF2B5EF4-FFF2-40B4-BE49-F238E27FC236}">
                <a16:creationId xmlns:a16="http://schemas.microsoft.com/office/drawing/2014/main" id="{91702882-C008-42D6-BECF-A5BF851C4DF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06CC367-537F-44FE-AACF-0A055AD8571B}"/>
              </a:ext>
            </a:extLst>
          </p:cNvPr>
          <p:cNvSpPr>
            <a:spLocks noGrp="1"/>
          </p:cNvSpPr>
          <p:nvPr>
            <p:ph type="sldNum" sz="quarter" idx="12"/>
          </p:nvPr>
        </p:nvSpPr>
        <p:spPr/>
        <p:txBody>
          <a:bodyPr/>
          <a:lstStyle>
            <a:lvl1pPr>
              <a:defRPr/>
            </a:lvl1pPr>
          </a:lstStyle>
          <a:p>
            <a:pPr>
              <a:defRPr/>
            </a:pPr>
            <a:fld id="{798EEABB-587C-4387-9461-F4E5B12567FB}" type="slidenum">
              <a:rPr lang="en-GB" altLang="en-US"/>
              <a:pPr>
                <a:defRPr/>
              </a:pPr>
              <a:t>‹#›</a:t>
            </a:fld>
            <a:endParaRPr lang="en-GB" altLang="en-US"/>
          </a:p>
        </p:txBody>
      </p:sp>
    </p:spTree>
    <p:extLst>
      <p:ext uri="{BB962C8B-B14F-4D97-AF65-F5344CB8AC3E}">
        <p14:creationId xmlns:p14="http://schemas.microsoft.com/office/powerpoint/2010/main" val="1646400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78586A5-6CF6-45AB-9EFF-0A946CEA8313}"/>
              </a:ext>
            </a:extLst>
          </p:cNvPr>
          <p:cNvSpPr>
            <a:spLocks noGrp="1"/>
          </p:cNvSpPr>
          <p:nvPr>
            <p:ph type="dt" sz="half" idx="10"/>
          </p:nvPr>
        </p:nvSpPr>
        <p:spPr/>
        <p:txBody>
          <a:bodyPr/>
          <a:lstStyle>
            <a:lvl1pPr>
              <a:defRPr/>
            </a:lvl1pPr>
          </a:lstStyle>
          <a:p>
            <a:pPr>
              <a:defRPr/>
            </a:pPr>
            <a:fld id="{0E2A15DA-CC07-42DD-AFC6-938676831964}" type="datetimeFigureOut">
              <a:rPr lang="en-GB"/>
              <a:pPr>
                <a:defRPr/>
              </a:pPr>
              <a:t>27/08/2026</a:t>
            </a:fld>
            <a:endParaRPr lang="en-GB"/>
          </a:p>
        </p:txBody>
      </p:sp>
      <p:sp>
        <p:nvSpPr>
          <p:cNvPr id="6" name="Footer Placeholder 4">
            <a:extLst>
              <a:ext uri="{FF2B5EF4-FFF2-40B4-BE49-F238E27FC236}">
                <a16:creationId xmlns:a16="http://schemas.microsoft.com/office/drawing/2014/main" id="{813F2D90-EDC5-4813-83EC-195DD412BA66}"/>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9547B08A-112C-4AF3-B862-B53071480F5B}"/>
              </a:ext>
            </a:extLst>
          </p:cNvPr>
          <p:cNvSpPr>
            <a:spLocks noGrp="1"/>
          </p:cNvSpPr>
          <p:nvPr>
            <p:ph type="sldNum" sz="quarter" idx="12"/>
          </p:nvPr>
        </p:nvSpPr>
        <p:spPr/>
        <p:txBody>
          <a:bodyPr/>
          <a:lstStyle>
            <a:lvl1pPr>
              <a:defRPr/>
            </a:lvl1pPr>
          </a:lstStyle>
          <a:p>
            <a:pPr>
              <a:defRPr/>
            </a:pPr>
            <a:fld id="{96D4DC2D-6D39-40B6-BDE2-F44895C83D63}" type="slidenum">
              <a:rPr lang="en-GB" altLang="en-US"/>
              <a:pPr>
                <a:defRPr/>
              </a:pPr>
              <a:t>‹#›</a:t>
            </a:fld>
            <a:endParaRPr lang="en-GB" altLang="en-US"/>
          </a:p>
        </p:txBody>
      </p:sp>
    </p:spTree>
    <p:extLst>
      <p:ext uri="{BB962C8B-B14F-4D97-AF65-F5344CB8AC3E}">
        <p14:creationId xmlns:p14="http://schemas.microsoft.com/office/powerpoint/2010/main" val="339899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4C912DA-9D44-4873-AACA-F11A3B7AA99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6817FC16-FBA4-4732-A923-04DFBC7E664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589A4105-6863-4E95-B04B-0A4EB57ADFC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fld id="{D37CBCCC-5F5A-4777-B4BF-4BF163DB4A9E}" type="datetimeFigureOut">
              <a:rPr lang="en-GB"/>
              <a:pPr>
                <a:defRPr/>
              </a:pPr>
              <a:t>27/08/2026</a:t>
            </a:fld>
            <a:endParaRPr lang="en-GB"/>
          </a:p>
        </p:txBody>
      </p:sp>
      <p:sp>
        <p:nvSpPr>
          <p:cNvPr id="5" name="Footer Placeholder 4">
            <a:extLst>
              <a:ext uri="{FF2B5EF4-FFF2-40B4-BE49-F238E27FC236}">
                <a16:creationId xmlns:a16="http://schemas.microsoft.com/office/drawing/2014/main" id="{0D27B6B2-790F-4AA9-9A8A-6C6C5AB02511}"/>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85EDDC3A-4791-491A-8D9E-EEBBA1565AC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96836407-1F99-4F5E-B431-A6109C6BB90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4548" r:id="rId1"/>
    <p:sldLayoutId id="2147484558" r:id="rId2"/>
    <p:sldLayoutId id="2147484549" r:id="rId3"/>
    <p:sldLayoutId id="2147484550" r:id="rId4"/>
    <p:sldLayoutId id="2147484551" r:id="rId5"/>
    <p:sldLayoutId id="2147484552" r:id="rId6"/>
    <p:sldLayoutId id="2147484553" r:id="rId7"/>
    <p:sldLayoutId id="2147484554" r:id="rId8"/>
    <p:sldLayoutId id="2147484555" r:id="rId9"/>
    <p:sldLayoutId id="2147484556" r:id="rId10"/>
    <p:sldLayoutId id="2147484557" r:id="rId11"/>
    <p:sldLayoutId id="2147484559"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7" Type="http://schemas.openxmlformats.org/officeDocument/2006/relationships/image" Target="../media/image5.png"/><Relationship Id="rId2" Type="http://schemas.microsoft.com/office/2007/relationships/media" Target="../media/media10.m4a"/><Relationship Id="rId1" Type="http://schemas.openxmlformats.org/officeDocument/2006/relationships/tags" Target="../tags/tag3.xml"/><Relationship Id="rId6" Type="http://schemas.openxmlformats.org/officeDocument/2006/relationships/image" Target="../media/image8.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7" Type="http://schemas.openxmlformats.org/officeDocument/2006/relationships/image" Target="../media/image5.png"/><Relationship Id="rId2" Type="http://schemas.microsoft.com/office/2007/relationships/media" Target="../media/media12.m4a"/><Relationship Id="rId1" Type="http://schemas.openxmlformats.org/officeDocument/2006/relationships/tags" Target="../tags/tag4.xml"/><Relationship Id="rId6" Type="http://schemas.openxmlformats.org/officeDocument/2006/relationships/image" Target="../media/image8.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7" Type="http://schemas.openxmlformats.org/officeDocument/2006/relationships/image" Target="../media/image5.png"/><Relationship Id="rId2" Type="http://schemas.microsoft.com/office/2007/relationships/media" Target="../media/media14.m4a"/><Relationship Id="rId1" Type="http://schemas.openxmlformats.org/officeDocument/2006/relationships/tags" Target="../tags/tag5.xml"/><Relationship Id="rId6" Type="http://schemas.openxmlformats.org/officeDocument/2006/relationships/image" Target="../media/image8.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5.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7" Type="http://schemas.openxmlformats.org/officeDocument/2006/relationships/image" Target="../media/image5.png"/><Relationship Id="rId2" Type="http://schemas.microsoft.com/office/2007/relationships/media" Target="../media/media16.m4a"/><Relationship Id="rId1" Type="http://schemas.openxmlformats.org/officeDocument/2006/relationships/tags" Target="../tags/tag6.xml"/><Relationship Id="rId6" Type="http://schemas.openxmlformats.org/officeDocument/2006/relationships/image" Target="../media/image9.png"/><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5.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5.png"/><Relationship Id="rId5" Type="http://schemas.openxmlformats.org/officeDocument/2006/relationships/image" Target="../media/image10.emf"/><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5.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4.jpeg"/><Relationship Id="rId5" Type="http://schemas.openxmlformats.org/officeDocument/2006/relationships/hyperlink" Target="https://elklantraining.worldsecuresystems.com/5-11s/language-builders" TargetMode="External"/><Relationship Id="rId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7" Type="http://schemas.openxmlformats.org/officeDocument/2006/relationships/image" Target="../media/image5.png"/><Relationship Id="rId2" Type="http://schemas.microsoft.com/office/2007/relationships/media" Target="../media/media8.m4a"/><Relationship Id="rId1" Type="http://schemas.openxmlformats.org/officeDocument/2006/relationships/tags" Target="../tags/tag2.xml"/><Relationship Id="rId6" Type="http://schemas.openxmlformats.org/officeDocument/2006/relationships/image" Target="../media/image7.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C1180729-1C8E-4E4C-BF45-B9406F9325CF}"/>
              </a:ext>
            </a:extLst>
          </p:cNvPr>
          <p:cNvSpPr>
            <a:spLocks noGrp="1"/>
          </p:cNvSpPr>
          <p:nvPr>
            <p:ph type="title"/>
          </p:nvPr>
        </p:nvSpPr>
        <p:spPr>
          <a:xfrm>
            <a:off x="323850" y="1700213"/>
            <a:ext cx="8229600" cy="4537075"/>
          </a:xfrm>
        </p:spPr>
        <p:txBody>
          <a:bodyPr/>
          <a:lstStyle/>
          <a:p>
            <a:pPr eaLnBrk="1" hangingPunct="1"/>
            <a:r>
              <a:rPr lang="en-GB" altLang="en-US" b="1"/>
              <a:t>BLANK’S SCHOOL AGE LANGUAGE PROGRAMMES</a:t>
            </a:r>
            <a:br>
              <a:rPr lang="en-GB" altLang="en-US"/>
            </a:br>
            <a:r>
              <a:rPr lang="en-GB" altLang="en-US" b="1"/>
              <a:t> </a:t>
            </a:r>
            <a:br>
              <a:rPr lang="en-GB" altLang="en-US"/>
            </a:br>
            <a:r>
              <a:rPr lang="en-GB" altLang="en-US" b="1"/>
              <a:t>TRAINING</a:t>
            </a:r>
            <a:br>
              <a:rPr lang="en-GB" altLang="en-US"/>
            </a:br>
            <a:r>
              <a:rPr lang="en-GB" altLang="en-US" b="1"/>
              <a:t>FOR SCHOOLS</a:t>
            </a:r>
            <a:endParaRPr lang="en-GB" altLang="en-US"/>
          </a:p>
        </p:txBody>
      </p:sp>
      <p:pic>
        <p:nvPicPr>
          <p:cNvPr id="6147" name="Picture 3">
            <a:extLst>
              <a:ext uri="{FF2B5EF4-FFF2-40B4-BE49-F238E27FC236}">
                <a16:creationId xmlns:a16="http://schemas.microsoft.com/office/drawing/2014/main" id="{63315C33-4639-4FFF-B2AC-68B8F69B3D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3038" y="322263"/>
            <a:ext cx="10287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a:extLst>
              <a:ext uri="{FF2B5EF4-FFF2-40B4-BE49-F238E27FC236}">
                <a16:creationId xmlns:a16="http://schemas.microsoft.com/office/drawing/2014/main" id="{986E7E01-E9B2-42F7-B9EA-1471BE8CFC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pic>
        <p:nvPicPr>
          <p:cNvPr id="2" name="Picture 1">
            <a:extLst>
              <a:ext uri="{FF2B5EF4-FFF2-40B4-BE49-F238E27FC236}">
                <a16:creationId xmlns:a16="http://schemas.microsoft.com/office/drawing/2014/main" id="{D46365C9-F161-BD27-0DC6-774A78EF6ACE}"/>
              </a:ext>
            </a:extLst>
          </p:cNvPr>
          <p:cNvPicPr>
            <a:picLocks noChangeAspect="1"/>
          </p:cNvPicPr>
          <p:nvPr/>
        </p:nvPicPr>
        <p:blipFill>
          <a:blip r:embed="rId7"/>
          <a:stretch>
            <a:fillRect/>
          </a:stretch>
        </p:blipFill>
        <p:spPr>
          <a:xfrm>
            <a:off x="0" y="50589"/>
            <a:ext cx="2695284" cy="13862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928"/>
    </mc:Choice>
    <mc:Fallback xmlns="">
      <p:transition spd="slow" advTm="209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a:extLst>
              <a:ext uri="{FF2B5EF4-FFF2-40B4-BE49-F238E27FC236}">
                <a16:creationId xmlns:a16="http://schemas.microsoft.com/office/drawing/2014/main" id="{6099BCB2-4FA6-4DC7-BBFF-0144D12EBB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913" y="1989138"/>
            <a:ext cx="6615112"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2" name="Text Box 6">
            <a:extLst>
              <a:ext uri="{FF2B5EF4-FFF2-40B4-BE49-F238E27FC236}">
                <a16:creationId xmlns:a16="http://schemas.microsoft.com/office/drawing/2014/main" id="{928ED789-1DA3-45D8-B433-F21BE8FCF529}"/>
              </a:ext>
            </a:extLst>
          </p:cNvPr>
          <p:cNvSpPr txBox="1">
            <a:spLocks noChangeArrowheads="1"/>
          </p:cNvSpPr>
          <p:nvPr/>
        </p:nvSpPr>
        <p:spPr bwMode="auto">
          <a:xfrm>
            <a:off x="395288" y="333375"/>
            <a:ext cx="21605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800">
                <a:latin typeface="Arial" panose="020B0604020202020204" pitchFamily="34" charset="0"/>
              </a:rPr>
              <a:t>Who is skipping?</a:t>
            </a:r>
            <a:r>
              <a:rPr lang="en-GB" altLang="en-US" sz="2800">
                <a:latin typeface="Times" panose="02020603050405020304" pitchFamily="18" charset="0"/>
              </a:rPr>
              <a:t> </a:t>
            </a:r>
          </a:p>
        </p:txBody>
      </p:sp>
      <p:sp>
        <p:nvSpPr>
          <p:cNvPr id="20483" name="Text Box 7">
            <a:extLst>
              <a:ext uri="{FF2B5EF4-FFF2-40B4-BE49-F238E27FC236}">
                <a16:creationId xmlns:a16="http://schemas.microsoft.com/office/drawing/2014/main" id="{8E6FA099-5A25-4AFF-99A0-A2A03BFE4B54}"/>
              </a:ext>
            </a:extLst>
          </p:cNvPr>
          <p:cNvSpPr txBox="1">
            <a:spLocks noChangeArrowheads="1"/>
          </p:cNvSpPr>
          <p:nvPr/>
        </p:nvSpPr>
        <p:spPr bwMode="auto">
          <a:xfrm>
            <a:off x="6227763" y="333375"/>
            <a:ext cx="21605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800">
                <a:latin typeface="Arial" panose="020B0604020202020204" pitchFamily="34" charset="0"/>
              </a:rPr>
              <a:t>Where is the ball?</a:t>
            </a:r>
            <a:r>
              <a:rPr lang="en-GB" altLang="en-US" sz="2800">
                <a:latin typeface="Times" panose="02020603050405020304" pitchFamily="18" charset="0"/>
              </a:rPr>
              <a:t> </a:t>
            </a:r>
          </a:p>
        </p:txBody>
      </p:sp>
      <p:sp>
        <p:nvSpPr>
          <p:cNvPr id="20484" name="Text Box 9">
            <a:extLst>
              <a:ext uri="{FF2B5EF4-FFF2-40B4-BE49-F238E27FC236}">
                <a16:creationId xmlns:a16="http://schemas.microsoft.com/office/drawing/2014/main" id="{D93A1842-14CE-440A-AA67-121B6D2674C2}"/>
              </a:ext>
            </a:extLst>
          </p:cNvPr>
          <p:cNvSpPr txBox="1">
            <a:spLocks noChangeArrowheads="1"/>
          </p:cNvSpPr>
          <p:nvPr/>
        </p:nvSpPr>
        <p:spPr bwMode="auto">
          <a:xfrm>
            <a:off x="3419475" y="692150"/>
            <a:ext cx="2160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800">
                <a:latin typeface="Arial" panose="020B0604020202020204" pitchFamily="34" charset="0"/>
              </a:rPr>
              <a:t>What is this?</a:t>
            </a:r>
            <a:r>
              <a:rPr lang="en-GB" altLang="en-US" sz="2800">
                <a:latin typeface="Times" panose="02020603050405020304" pitchFamily="18" charset="0"/>
              </a:rPr>
              <a:t> </a:t>
            </a:r>
          </a:p>
        </p:txBody>
      </p:sp>
      <p:sp>
        <p:nvSpPr>
          <p:cNvPr id="20485" name="Text Box 11">
            <a:extLst>
              <a:ext uri="{FF2B5EF4-FFF2-40B4-BE49-F238E27FC236}">
                <a16:creationId xmlns:a16="http://schemas.microsoft.com/office/drawing/2014/main" id="{044FAF0B-6033-42F1-B07C-322569E54E05}"/>
              </a:ext>
            </a:extLst>
          </p:cNvPr>
          <p:cNvSpPr txBox="1">
            <a:spLocks noChangeArrowheads="1"/>
          </p:cNvSpPr>
          <p:nvPr/>
        </p:nvSpPr>
        <p:spPr bwMode="auto">
          <a:xfrm>
            <a:off x="250825" y="1341438"/>
            <a:ext cx="23764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800">
                <a:latin typeface="Arial" panose="020B0604020202020204" pitchFamily="34" charset="0"/>
              </a:rPr>
              <a:t>Show me the slide </a:t>
            </a:r>
          </a:p>
        </p:txBody>
      </p:sp>
      <p:sp>
        <p:nvSpPr>
          <p:cNvPr id="20486" name="Text Box 12">
            <a:extLst>
              <a:ext uri="{FF2B5EF4-FFF2-40B4-BE49-F238E27FC236}">
                <a16:creationId xmlns:a16="http://schemas.microsoft.com/office/drawing/2014/main" id="{3C36FA1A-342A-4493-B1A2-75A3EF178AA3}"/>
              </a:ext>
            </a:extLst>
          </p:cNvPr>
          <p:cNvSpPr txBox="1">
            <a:spLocks noChangeArrowheads="1"/>
          </p:cNvSpPr>
          <p:nvPr/>
        </p:nvSpPr>
        <p:spPr bwMode="auto">
          <a:xfrm>
            <a:off x="4932363" y="1484313"/>
            <a:ext cx="23764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800">
                <a:latin typeface="Arial" panose="020B0604020202020204" pitchFamily="34" charset="0"/>
              </a:rPr>
              <a:t>Point to the doors </a:t>
            </a:r>
          </a:p>
        </p:txBody>
      </p:sp>
      <p:pic>
        <p:nvPicPr>
          <p:cNvPr id="2" name="Audio 1">
            <a:hlinkClick r:id="" action="ppaction://media"/>
            <a:extLst>
              <a:ext uri="{FF2B5EF4-FFF2-40B4-BE49-F238E27FC236}">
                <a16:creationId xmlns:a16="http://schemas.microsoft.com/office/drawing/2014/main" id="{34FF7F3E-FF45-4939-A91F-44E81730BA96}"/>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1424"/>
    </mc:Choice>
    <mc:Fallback xmlns="">
      <p:transition spd="slow" advTm="41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0482"/>
                                        </p:tgtEl>
                                        <p:attrNameLst>
                                          <p:attrName>style.visibility</p:attrName>
                                        </p:attrNameLst>
                                      </p:cBhvr>
                                      <p:to>
                                        <p:strVal val="visible"/>
                                      </p:to>
                                    </p:set>
                                    <p:anim calcmode="lin" valueType="num">
                                      <p:cBhvr additive="base">
                                        <p:cTn id="11" dur="500" fill="hold"/>
                                        <p:tgtEl>
                                          <p:spTgt spid="20482"/>
                                        </p:tgtEl>
                                        <p:attrNameLst>
                                          <p:attrName>ppt_x</p:attrName>
                                        </p:attrNameLst>
                                      </p:cBhvr>
                                      <p:tavLst>
                                        <p:tav tm="0">
                                          <p:val>
                                            <p:strVal val="0-#ppt_w/2"/>
                                          </p:val>
                                        </p:tav>
                                        <p:tav tm="100000">
                                          <p:val>
                                            <p:strVal val="#ppt_x"/>
                                          </p:val>
                                        </p:tav>
                                      </p:tavLst>
                                    </p:anim>
                                    <p:anim calcmode="lin" valueType="num">
                                      <p:cBhvr additive="base">
                                        <p:cTn id="12" dur="500" fill="hold"/>
                                        <p:tgtEl>
                                          <p:spTgt spid="20482"/>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0483"/>
                                        </p:tgtEl>
                                        <p:attrNameLst>
                                          <p:attrName>style.visibility</p:attrName>
                                        </p:attrNameLst>
                                      </p:cBhvr>
                                      <p:to>
                                        <p:strVal val="visible"/>
                                      </p:to>
                                    </p:set>
                                    <p:anim calcmode="lin" valueType="num">
                                      <p:cBhvr additive="base">
                                        <p:cTn id="17" dur="1000" fill="hold"/>
                                        <p:tgtEl>
                                          <p:spTgt spid="20483"/>
                                        </p:tgtEl>
                                        <p:attrNameLst>
                                          <p:attrName>ppt_x</p:attrName>
                                        </p:attrNameLst>
                                      </p:cBhvr>
                                      <p:tavLst>
                                        <p:tav tm="0">
                                          <p:val>
                                            <p:strVal val="0-#ppt_w/2"/>
                                          </p:val>
                                        </p:tav>
                                        <p:tav tm="100000">
                                          <p:val>
                                            <p:strVal val="#ppt_x"/>
                                          </p:val>
                                        </p:tav>
                                      </p:tavLst>
                                    </p:anim>
                                    <p:anim calcmode="lin" valueType="num">
                                      <p:cBhvr additive="base">
                                        <p:cTn id="18" dur="1000" fill="hold"/>
                                        <p:tgtEl>
                                          <p:spTgt spid="20483"/>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0484"/>
                                        </p:tgtEl>
                                        <p:attrNameLst>
                                          <p:attrName>style.visibility</p:attrName>
                                        </p:attrNameLst>
                                      </p:cBhvr>
                                      <p:to>
                                        <p:strVal val="visible"/>
                                      </p:to>
                                    </p:set>
                                    <p:anim calcmode="lin" valueType="num">
                                      <p:cBhvr additive="base">
                                        <p:cTn id="23" dur="500" fill="hold"/>
                                        <p:tgtEl>
                                          <p:spTgt spid="20484"/>
                                        </p:tgtEl>
                                        <p:attrNameLst>
                                          <p:attrName>ppt_x</p:attrName>
                                        </p:attrNameLst>
                                      </p:cBhvr>
                                      <p:tavLst>
                                        <p:tav tm="0">
                                          <p:val>
                                            <p:strVal val="0-#ppt_w/2"/>
                                          </p:val>
                                        </p:tav>
                                        <p:tav tm="100000">
                                          <p:val>
                                            <p:strVal val="#ppt_x"/>
                                          </p:val>
                                        </p:tav>
                                      </p:tavLst>
                                    </p:anim>
                                    <p:anim calcmode="lin" valueType="num">
                                      <p:cBhvr additive="base">
                                        <p:cTn id="24" dur="500" fill="hold"/>
                                        <p:tgtEl>
                                          <p:spTgt spid="20484"/>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20486"/>
                                        </p:tgtEl>
                                        <p:attrNameLst>
                                          <p:attrName>style.visibility</p:attrName>
                                        </p:attrNameLst>
                                      </p:cBhvr>
                                      <p:to>
                                        <p:strVal val="visible"/>
                                      </p:to>
                                    </p:set>
                                    <p:anim calcmode="lin" valueType="num">
                                      <p:cBhvr additive="base">
                                        <p:cTn id="29" dur="500" fill="hold"/>
                                        <p:tgtEl>
                                          <p:spTgt spid="20486"/>
                                        </p:tgtEl>
                                        <p:attrNameLst>
                                          <p:attrName>ppt_x</p:attrName>
                                        </p:attrNameLst>
                                      </p:cBhvr>
                                      <p:tavLst>
                                        <p:tav tm="0">
                                          <p:val>
                                            <p:strVal val="0-#ppt_w/2"/>
                                          </p:val>
                                        </p:tav>
                                        <p:tav tm="100000">
                                          <p:val>
                                            <p:strVal val="#ppt_x"/>
                                          </p:val>
                                        </p:tav>
                                      </p:tavLst>
                                    </p:anim>
                                    <p:anim calcmode="lin" valueType="num">
                                      <p:cBhvr additive="base">
                                        <p:cTn id="30" dur="500" fill="hold"/>
                                        <p:tgtEl>
                                          <p:spTgt spid="20486"/>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nodeType="clickEffect">
                                  <p:stCondLst>
                                    <p:cond delay="0"/>
                                  </p:stCondLst>
                                  <p:childTnLst>
                                    <p:set>
                                      <p:cBhvr>
                                        <p:cTn id="34" dur="1" fill="hold">
                                          <p:stCondLst>
                                            <p:cond delay="0"/>
                                          </p:stCondLst>
                                        </p:cTn>
                                        <p:tgtEl>
                                          <p:spTgt spid="20485">
                                            <p:txEl>
                                              <p:pRg st="0" end="0"/>
                                            </p:txEl>
                                          </p:spTgt>
                                        </p:tgtEl>
                                        <p:attrNameLst>
                                          <p:attrName>style.visibility</p:attrName>
                                        </p:attrNameLst>
                                      </p:cBhvr>
                                      <p:to>
                                        <p:strVal val="visible"/>
                                      </p:to>
                                    </p:set>
                                    <p:anim calcmode="lin" valueType="num">
                                      <p:cBhvr additive="base">
                                        <p:cTn id="35" dur="500" fill="hold"/>
                                        <p:tgtEl>
                                          <p:spTgt spid="20485">
                                            <p:txEl>
                                              <p:pRg st="0" end="0"/>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2048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2"/>
                </p:tgtEl>
              </p:cMediaNode>
            </p:audio>
          </p:childTnLst>
        </p:cTn>
      </p:par>
    </p:tnLst>
    <p:bldLst>
      <p:bldP spid="20482" grpId="0"/>
      <p:bldP spid="20483" grpId="0"/>
      <p:bldP spid="20484" grpId="0"/>
      <p:bldP spid="2048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a:extLst>
              <a:ext uri="{FF2B5EF4-FFF2-40B4-BE49-F238E27FC236}">
                <a16:creationId xmlns:a16="http://schemas.microsoft.com/office/drawing/2014/main" id="{E24516DE-CAC2-4C89-953A-05D6BF0B5598}"/>
              </a:ext>
            </a:extLst>
          </p:cNvPr>
          <p:cNvSpPr>
            <a:spLocks noGrp="1" noChangeArrowheads="1"/>
          </p:cNvSpPr>
          <p:nvPr>
            <p:ph idx="1"/>
          </p:nvPr>
        </p:nvSpPr>
        <p:spPr>
          <a:xfrm>
            <a:off x="395288" y="1557338"/>
            <a:ext cx="7772400" cy="5040312"/>
          </a:xfrm>
        </p:spPr>
        <p:txBody>
          <a:bodyPr rtlCol="0">
            <a:noAutofit/>
          </a:bodyPr>
          <a:lstStyle/>
          <a:p>
            <a:pPr marL="0" indent="0" eaLnBrk="1" fontAlgn="auto" hangingPunct="1">
              <a:spcAft>
                <a:spcPts val="0"/>
              </a:spcAft>
              <a:buFont typeface="Arial" panose="020B0604020202020204" pitchFamily="34" charset="0"/>
              <a:buNone/>
              <a:defRPr/>
            </a:pPr>
            <a:endParaRPr lang="en-GB" sz="2400" dirty="0"/>
          </a:p>
          <a:p>
            <a:pPr eaLnBrk="1" fontAlgn="auto" hangingPunct="1">
              <a:spcAft>
                <a:spcPts val="0"/>
              </a:spcAft>
              <a:defRPr/>
            </a:pPr>
            <a:r>
              <a:rPr lang="en-GB" sz="2000" dirty="0"/>
              <a:t>At this level the child still needs to match what is in their immediate environment but they are moving away from the whole object and focussing more on selective attributes. </a:t>
            </a:r>
          </a:p>
          <a:p>
            <a:pPr eaLnBrk="1" fontAlgn="auto" hangingPunct="1">
              <a:spcAft>
                <a:spcPts val="0"/>
              </a:spcAft>
              <a:defRPr/>
            </a:pPr>
            <a:endParaRPr lang="en-GB" sz="2000" dirty="0"/>
          </a:p>
          <a:p>
            <a:pPr eaLnBrk="1" fontAlgn="auto" hangingPunct="1">
              <a:spcAft>
                <a:spcPts val="0"/>
              </a:spcAft>
              <a:defRPr/>
            </a:pPr>
            <a:r>
              <a:rPr lang="en-GB" sz="2000" dirty="0"/>
              <a:t>At this level a child is being introduced to both concrete and abstract concepts which will enable them to describe what they see and determine how things are similar and different. It is this descriptive language that helps a child understand simple stories or describe pictures.</a:t>
            </a:r>
          </a:p>
          <a:p>
            <a:pPr eaLnBrk="1" fontAlgn="auto" hangingPunct="1">
              <a:spcAft>
                <a:spcPts val="0"/>
              </a:spcAft>
              <a:defRPr/>
            </a:pPr>
            <a:endParaRPr lang="en-GB" sz="2000" dirty="0"/>
          </a:p>
          <a:p>
            <a:pPr eaLnBrk="1" fontAlgn="auto" hangingPunct="1">
              <a:spcAft>
                <a:spcPts val="0"/>
              </a:spcAft>
              <a:defRPr/>
            </a:pPr>
            <a:r>
              <a:rPr lang="en-GB" sz="2000" dirty="0"/>
              <a:t>Understanding of these questions typically develops at around 4 years of age. A child entering Reception will be working within this level.</a:t>
            </a:r>
          </a:p>
        </p:txBody>
      </p:sp>
      <p:sp>
        <p:nvSpPr>
          <p:cNvPr id="24579" name="Rectangle 1">
            <a:extLst>
              <a:ext uri="{FF2B5EF4-FFF2-40B4-BE49-F238E27FC236}">
                <a16:creationId xmlns:a16="http://schemas.microsoft.com/office/drawing/2014/main" id="{E6594289-47DA-431E-9DA7-731744FB1A84}"/>
              </a:ext>
            </a:extLst>
          </p:cNvPr>
          <p:cNvSpPr>
            <a:spLocks noChangeArrowheads="1"/>
          </p:cNvSpPr>
          <p:nvPr/>
        </p:nvSpPr>
        <p:spPr bwMode="auto">
          <a:xfrm>
            <a:off x="1042988" y="620713"/>
            <a:ext cx="6842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a:solidFill>
                  <a:srgbClr val="006BB7"/>
                </a:solidFill>
                <a:latin typeface="Arial" panose="020B0604020202020204" pitchFamily="34" charset="0"/>
                <a:cs typeface="Arial" panose="020B0604020202020204" pitchFamily="34" charset="0"/>
              </a:rPr>
              <a:t>Level Two</a:t>
            </a:r>
          </a:p>
          <a:p>
            <a:pPr algn="ctr" eaLnBrk="1" hangingPunct="1">
              <a:spcBef>
                <a:spcPct val="0"/>
              </a:spcBef>
              <a:buFontTx/>
              <a:buNone/>
            </a:pPr>
            <a:r>
              <a:rPr lang="en-GB" altLang="en-US" sz="3600">
                <a:solidFill>
                  <a:srgbClr val="006BB7"/>
                </a:solidFill>
                <a:latin typeface="Arial" panose="020B0604020202020204" pitchFamily="34" charset="0"/>
                <a:cs typeface="Arial" panose="020B0604020202020204" pitchFamily="34" charset="0"/>
              </a:rPr>
              <a:t>(describing) </a:t>
            </a:r>
          </a:p>
        </p:txBody>
      </p:sp>
      <p:pic>
        <p:nvPicPr>
          <p:cNvPr id="2" name="Audio 1">
            <a:hlinkClick r:id="" action="ppaction://media"/>
            <a:extLst>
              <a:ext uri="{FF2B5EF4-FFF2-40B4-BE49-F238E27FC236}">
                <a16:creationId xmlns:a16="http://schemas.microsoft.com/office/drawing/2014/main" id="{A0F261B9-481A-4AAA-AF1F-68ED7C8111B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1475"/>
    </mc:Choice>
    <mc:Fallback xmlns="">
      <p:transition spd="slow" advTm="514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4">
            <a:extLst>
              <a:ext uri="{FF2B5EF4-FFF2-40B4-BE49-F238E27FC236}">
                <a16:creationId xmlns:a16="http://schemas.microsoft.com/office/drawing/2014/main" id="{405DC03B-5858-4286-8BDC-E2E0B8129726}"/>
              </a:ext>
            </a:extLst>
          </p:cNvPr>
          <p:cNvSpPr txBox="1">
            <a:spLocks noChangeArrowheads="1"/>
          </p:cNvSpPr>
          <p:nvPr/>
        </p:nvSpPr>
        <p:spPr bwMode="auto">
          <a:xfrm>
            <a:off x="179388" y="476250"/>
            <a:ext cx="2160587"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800">
                <a:latin typeface="Arial" panose="020B0604020202020204" pitchFamily="34" charset="0"/>
              </a:rPr>
              <a:t>What are the children doing?</a:t>
            </a:r>
            <a:r>
              <a:rPr lang="en-GB" altLang="en-US" sz="2800">
                <a:latin typeface="Times" panose="02020603050405020304" pitchFamily="18" charset="0"/>
              </a:rPr>
              <a:t> </a:t>
            </a:r>
          </a:p>
        </p:txBody>
      </p:sp>
      <p:pic>
        <p:nvPicPr>
          <p:cNvPr id="26627" name="Picture 5">
            <a:extLst>
              <a:ext uri="{FF2B5EF4-FFF2-40B4-BE49-F238E27FC236}">
                <a16:creationId xmlns:a16="http://schemas.microsoft.com/office/drawing/2014/main" id="{52E1A668-5824-42C1-B10F-A543D00CC9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913" y="2492375"/>
            <a:ext cx="6615112"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6">
            <a:extLst>
              <a:ext uri="{FF2B5EF4-FFF2-40B4-BE49-F238E27FC236}">
                <a16:creationId xmlns:a16="http://schemas.microsoft.com/office/drawing/2014/main" id="{157AB34B-C1FE-4BEC-87E3-896755CE6D2E}"/>
              </a:ext>
            </a:extLst>
          </p:cNvPr>
          <p:cNvSpPr txBox="1">
            <a:spLocks noChangeArrowheads="1"/>
          </p:cNvSpPr>
          <p:nvPr/>
        </p:nvSpPr>
        <p:spPr bwMode="auto">
          <a:xfrm>
            <a:off x="5364163" y="1557338"/>
            <a:ext cx="360045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800">
                <a:latin typeface="Arial" panose="020B0604020202020204" pitchFamily="34" charset="0"/>
              </a:rPr>
              <a:t>Look at the girl and boy. Where are the girl’s shoes?</a:t>
            </a:r>
            <a:r>
              <a:rPr lang="en-GB" altLang="en-US" sz="2800">
                <a:latin typeface="Times" panose="02020603050405020304" pitchFamily="18" charset="0"/>
              </a:rPr>
              <a:t> </a:t>
            </a:r>
          </a:p>
        </p:txBody>
      </p:sp>
      <p:sp>
        <p:nvSpPr>
          <p:cNvPr id="25604" name="Text Box 7">
            <a:extLst>
              <a:ext uri="{FF2B5EF4-FFF2-40B4-BE49-F238E27FC236}">
                <a16:creationId xmlns:a16="http://schemas.microsoft.com/office/drawing/2014/main" id="{EEC41336-55F5-4CDA-BF56-221EC9EDC48A}"/>
              </a:ext>
            </a:extLst>
          </p:cNvPr>
          <p:cNvSpPr txBox="1">
            <a:spLocks noChangeArrowheads="1"/>
          </p:cNvSpPr>
          <p:nvPr/>
        </p:nvSpPr>
        <p:spPr bwMode="auto">
          <a:xfrm>
            <a:off x="3276600" y="404813"/>
            <a:ext cx="57261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800">
                <a:latin typeface="Arial" panose="020B0604020202020204" pitchFamily="34" charset="0"/>
              </a:rPr>
              <a:t>Finish this sentence: “You go down the ________”</a:t>
            </a:r>
            <a:r>
              <a:rPr lang="en-GB" altLang="en-US" sz="2800">
                <a:latin typeface="Times" panose="02020603050405020304" pitchFamily="18" charset="0"/>
              </a:rPr>
              <a:t> </a:t>
            </a:r>
          </a:p>
        </p:txBody>
      </p:sp>
      <p:sp>
        <p:nvSpPr>
          <p:cNvPr id="25605" name="Text Box 8">
            <a:extLst>
              <a:ext uri="{FF2B5EF4-FFF2-40B4-BE49-F238E27FC236}">
                <a16:creationId xmlns:a16="http://schemas.microsoft.com/office/drawing/2014/main" id="{C61E03A1-9B82-427B-A334-E50FCED24DBE}"/>
              </a:ext>
            </a:extLst>
          </p:cNvPr>
          <p:cNvSpPr txBox="1">
            <a:spLocks noChangeArrowheads="1"/>
          </p:cNvSpPr>
          <p:nvPr/>
        </p:nvSpPr>
        <p:spPr bwMode="auto">
          <a:xfrm>
            <a:off x="107950" y="1844675"/>
            <a:ext cx="424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800">
                <a:latin typeface="Arial" panose="020B0604020202020204" pitchFamily="34" charset="0"/>
              </a:rPr>
              <a:t>What is happening in the picture?</a:t>
            </a:r>
          </a:p>
        </p:txBody>
      </p:sp>
      <p:pic>
        <p:nvPicPr>
          <p:cNvPr id="4" name="Audio 3">
            <a:hlinkClick r:id="" action="ppaction://media"/>
            <a:extLst>
              <a:ext uri="{FF2B5EF4-FFF2-40B4-BE49-F238E27FC236}">
                <a16:creationId xmlns:a16="http://schemas.microsoft.com/office/drawing/2014/main" id="{7B89C553-F2F3-456D-90BF-950439C6B86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6700"/>
    </mc:Choice>
    <mc:Fallback xmlns="">
      <p:transition spd="slow" advTm="26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25605"/>
                                        </p:tgtEl>
                                        <p:attrNameLst>
                                          <p:attrName>style.visibility</p:attrName>
                                        </p:attrNameLst>
                                      </p:cBhvr>
                                      <p:to>
                                        <p:strVal val="visible"/>
                                      </p:to>
                                    </p:set>
                                    <p:anim calcmode="lin" valueType="num">
                                      <p:cBhvr additive="base">
                                        <p:cTn id="11" dur="500" fill="hold"/>
                                        <p:tgtEl>
                                          <p:spTgt spid="25605"/>
                                        </p:tgtEl>
                                        <p:attrNameLst>
                                          <p:attrName>ppt_x</p:attrName>
                                        </p:attrNameLst>
                                      </p:cBhvr>
                                      <p:tavLst>
                                        <p:tav tm="0">
                                          <p:val>
                                            <p:strVal val="1+#ppt_w/2"/>
                                          </p:val>
                                        </p:tav>
                                        <p:tav tm="100000">
                                          <p:val>
                                            <p:strVal val="#ppt_x"/>
                                          </p:val>
                                        </p:tav>
                                      </p:tavLst>
                                    </p:anim>
                                    <p:anim calcmode="lin" valueType="num">
                                      <p:cBhvr additive="base">
                                        <p:cTn id="12" dur="500" fill="hold"/>
                                        <p:tgtEl>
                                          <p:spTgt spid="25605"/>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25601"/>
                                        </p:tgtEl>
                                        <p:attrNameLst>
                                          <p:attrName>style.visibility</p:attrName>
                                        </p:attrNameLst>
                                      </p:cBhvr>
                                      <p:to>
                                        <p:strVal val="visible"/>
                                      </p:to>
                                    </p:set>
                                    <p:anim calcmode="lin" valueType="num">
                                      <p:cBhvr additive="base">
                                        <p:cTn id="17" dur="500" fill="hold"/>
                                        <p:tgtEl>
                                          <p:spTgt spid="25601"/>
                                        </p:tgtEl>
                                        <p:attrNameLst>
                                          <p:attrName>ppt_x</p:attrName>
                                        </p:attrNameLst>
                                      </p:cBhvr>
                                      <p:tavLst>
                                        <p:tav tm="0">
                                          <p:val>
                                            <p:strVal val="1+#ppt_w/2"/>
                                          </p:val>
                                        </p:tav>
                                        <p:tav tm="100000">
                                          <p:val>
                                            <p:strVal val="#ppt_x"/>
                                          </p:val>
                                        </p:tav>
                                      </p:tavLst>
                                    </p:anim>
                                    <p:anim calcmode="lin" valueType="num">
                                      <p:cBhvr additive="base">
                                        <p:cTn id="18" dur="500" fill="hold"/>
                                        <p:tgtEl>
                                          <p:spTgt spid="25601"/>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25604"/>
                                        </p:tgtEl>
                                        <p:attrNameLst>
                                          <p:attrName>style.visibility</p:attrName>
                                        </p:attrNameLst>
                                      </p:cBhvr>
                                      <p:to>
                                        <p:strVal val="visible"/>
                                      </p:to>
                                    </p:set>
                                    <p:anim calcmode="lin" valueType="num">
                                      <p:cBhvr additive="base">
                                        <p:cTn id="23" dur="500" fill="hold"/>
                                        <p:tgtEl>
                                          <p:spTgt spid="25604"/>
                                        </p:tgtEl>
                                        <p:attrNameLst>
                                          <p:attrName>ppt_x</p:attrName>
                                        </p:attrNameLst>
                                      </p:cBhvr>
                                      <p:tavLst>
                                        <p:tav tm="0">
                                          <p:val>
                                            <p:strVal val="1+#ppt_w/2"/>
                                          </p:val>
                                        </p:tav>
                                        <p:tav tm="100000">
                                          <p:val>
                                            <p:strVal val="#ppt_x"/>
                                          </p:val>
                                        </p:tav>
                                      </p:tavLst>
                                    </p:anim>
                                    <p:anim calcmode="lin" valueType="num">
                                      <p:cBhvr additive="base">
                                        <p:cTn id="24" dur="500" fill="hold"/>
                                        <p:tgtEl>
                                          <p:spTgt spid="25604"/>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1+#ppt_w/2"/>
                                          </p:val>
                                        </p:tav>
                                        <p:tav tm="100000">
                                          <p:val>
                                            <p:strVal val="#ppt_x"/>
                                          </p:val>
                                        </p:tav>
                                      </p:tavLst>
                                    </p:anim>
                                    <p:anim calcmode="lin" valueType="num">
                                      <p:cBhvr additive="base">
                                        <p:cTn id="30"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4"/>
                </p:tgtEl>
              </p:cMediaNode>
            </p:audio>
          </p:childTnLst>
        </p:cTn>
      </p:par>
    </p:tnLst>
    <p:bldLst>
      <p:bldP spid="25601" grpId="0"/>
      <p:bldP spid="2" grpId="0"/>
      <p:bldP spid="25604" grpId="0"/>
      <p:bldP spid="2560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a:extLst>
              <a:ext uri="{FF2B5EF4-FFF2-40B4-BE49-F238E27FC236}">
                <a16:creationId xmlns:a16="http://schemas.microsoft.com/office/drawing/2014/main" id="{F98EF9CE-B553-46E4-8333-FE5BFDF916AD}"/>
              </a:ext>
            </a:extLst>
          </p:cNvPr>
          <p:cNvSpPr>
            <a:spLocks noChangeArrowheads="1"/>
          </p:cNvSpPr>
          <p:nvPr/>
        </p:nvSpPr>
        <p:spPr bwMode="auto">
          <a:xfrm>
            <a:off x="1042988" y="476250"/>
            <a:ext cx="68421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a:solidFill>
                  <a:srgbClr val="006BB7"/>
                </a:solidFill>
                <a:latin typeface="Arial" panose="020B0604020202020204" pitchFamily="34" charset="0"/>
                <a:cs typeface="Arial" panose="020B0604020202020204" pitchFamily="34" charset="0"/>
              </a:rPr>
              <a:t>Level Three </a:t>
            </a:r>
          </a:p>
          <a:p>
            <a:pPr algn="ctr" eaLnBrk="1" hangingPunct="1">
              <a:spcBef>
                <a:spcPct val="0"/>
              </a:spcBef>
              <a:buFontTx/>
              <a:buNone/>
            </a:pPr>
            <a:r>
              <a:rPr lang="en-GB" altLang="en-US" sz="2400">
                <a:solidFill>
                  <a:srgbClr val="006BB7"/>
                </a:solidFill>
                <a:latin typeface="Arial" panose="020B0604020202020204" pitchFamily="34" charset="0"/>
                <a:cs typeface="Arial" panose="020B0604020202020204" pitchFamily="34" charset="0"/>
              </a:rPr>
              <a:t>(retelling)</a:t>
            </a:r>
          </a:p>
        </p:txBody>
      </p:sp>
      <p:sp>
        <p:nvSpPr>
          <p:cNvPr id="28675" name="Rectangle 5">
            <a:extLst>
              <a:ext uri="{FF2B5EF4-FFF2-40B4-BE49-F238E27FC236}">
                <a16:creationId xmlns:a16="http://schemas.microsoft.com/office/drawing/2014/main" id="{198110EB-BDD3-4129-9D9A-B217735BFC80}"/>
              </a:ext>
            </a:extLst>
          </p:cNvPr>
          <p:cNvSpPr>
            <a:spLocks noGrp="1"/>
          </p:cNvSpPr>
          <p:nvPr>
            <p:ph idx="1"/>
          </p:nvPr>
        </p:nvSpPr>
        <p:spPr>
          <a:xfrm>
            <a:off x="395288" y="1557338"/>
            <a:ext cx="7772400" cy="4824412"/>
          </a:xfrm>
        </p:spPr>
        <p:txBody>
          <a:bodyPr/>
          <a:lstStyle/>
          <a:p>
            <a:pPr eaLnBrk="1" hangingPunct="1"/>
            <a:r>
              <a:rPr lang="en-GB" altLang="en-US" sz="2200">
                <a:latin typeface="Arial" panose="020B0604020202020204" pitchFamily="34" charset="0"/>
                <a:cs typeface="Arial" panose="020B0604020202020204" pitchFamily="34" charset="0"/>
              </a:rPr>
              <a:t>The child can re-tell an event or narrative, is beginning to empathise with characters, say what someone is thinking or feeling and make simple predictions. So they have a developing understanding of time and can discuss what they think words mean making semantic links between categories.</a:t>
            </a:r>
          </a:p>
          <a:p>
            <a:pPr eaLnBrk="1" hangingPunct="1"/>
            <a:endParaRPr lang="en-GB" altLang="en-US" sz="2200">
              <a:latin typeface="Arial" panose="020B0604020202020204" pitchFamily="34" charset="0"/>
              <a:cs typeface="Arial" panose="020B0604020202020204" pitchFamily="34" charset="0"/>
            </a:endParaRPr>
          </a:p>
          <a:p>
            <a:pPr eaLnBrk="1" hangingPunct="1"/>
            <a:r>
              <a:rPr lang="en-GB" altLang="en-US" sz="2200">
                <a:latin typeface="Arial" panose="020B0604020202020204" pitchFamily="34" charset="0"/>
                <a:cs typeface="Arial" panose="020B0604020202020204" pitchFamily="34" charset="0"/>
              </a:rPr>
              <a:t>Understanding of these questions typically develops between 4.5 years of age. Children in Reception should be establishing these question types.</a:t>
            </a:r>
          </a:p>
          <a:p>
            <a:pPr eaLnBrk="1" hangingPunct="1">
              <a:buFontTx/>
              <a:buNone/>
            </a:pPr>
            <a:endParaRPr lang="en-GB" altLang="en-US">
              <a:latin typeface="Arial" panose="020B0604020202020204" pitchFamily="34" charset="0"/>
            </a:endParaRPr>
          </a:p>
          <a:p>
            <a:pPr eaLnBrk="1" hangingPunct="1">
              <a:buFontTx/>
              <a:buNone/>
            </a:pPr>
            <a:endParaRPr lang="en-GB" altLang="en-US">
              <a:latin typeface="Arial" panose="020B0604020202020204" pitchFamily="34" charset="0"/>
            </a:endParaRPr>
          </a:p>
          <a:p>
            <a:pPr eaLnBrk="1" hangingPunct="1">
              <a:buFontTx/>
              <a:buNone/>
            </a:pPr>
            <a:endParaRPr lang="en-GB" altLang="en-US">
              <a:latin typeface="Arial" panose="020B0604020202020204" pitchFamily="34" charset="0"/>
            </a:endParaRPr>
          </a:p>
          <a:p>
            <a:pPr eaLnBrk="1" hangingPunct="1"/>
            <a:endParaRPr lang="en-GB" altLang="en-US">
              <a:latin typeface="Arial" panose="020B0604020202020204" pitchFamily="34" charset="0"/>
            </a:endParaRPr>
          </a:p>
          <a:p>
            <a:pPr eaLnBrk="1" hangingPunct="1">
              <a:buFontTx/>
              <a:buNone/>
            </a:pPr>
            <a:endParaRPr lang="en-GB" altLang="en-US">
              <a:latin typeface="Arial" panose="020B0604020202020204" pitchFamily="34" charset="0"/>
            </a:endParaRPr>
          </a:p>
        </p:txBody>
      </p:sp>
      <p:pic>
        <p:nvPicPr>
          <p:cNvPr id="7" name="Audio 6">
            <a:hlinkClick r:id="" action="ppaction://media"/>
            <a:extLst>
              <a:ext uri="{FF2B5EF4-FFF2-40B4-BE49-F238E27FC236}">
                <a16:creationId xmlns:a16="http://schemas.microsoft.com/office/drawing/2014/main" id="{7FAE7032-7818-41B3-9AB3-B476F87E5E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6159"/>
    </mc:Choice>
    <mc:Fallback xmlns="">
      <p:transition spd="slow" advTm="561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a:extLst>
              <a:ext uri="{FF2B5EF4-FFF2-40B4-BE49-F238E27FC236}">
                <a16:creationId xmlns:a16="http://schemas.microsoft.com/office/drawing/2014/main" id="{2912B4CE-80EA-4DB1-B175-F3628E0965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913" y="2276475"/>
            <a:ext cx="6615112"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7">
            <a:extLst>
              <a:ext uri="{FF2B5EF4-FFF2-40B4-BE49-F238E27FC236}">
                <a16:creationId xmlns:a16="http://schemas.microsoft.com/office/drawing/2014/main" id="{A0F76C57-0337-43FA-A01C-DBD81B6A5621}"/>
              </a:ext>
            </a:extLst>
          </p:cNvPr>
          <p:cNvSpPr txBox="1">
            <a:spLocks noChangeArrowheads="1"/>
          </p:cNvSpPr>
          <p:nvPr/>
        </p:nvSpPr>
        <p:spPr bwMode="auto">
          <a:xfrm>
            <a:off x="539750" y="1052513"/>
            <a:ext cx="2736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800">
                <a:latin typeface="Arial" panose="020B0604020202020204" pitchFamily="34" charset="0"/>
              </a:rPr>
              <a:t>How does the girl feel?  </a:t>
            </a:r>
          </a:p>
        </p:txBody>
      </p:sp>
      <p:sp>
        <p:nvSpPr>
          <p:cNvPr id="29699" name="Rectangle 8">
            <a:extLst>
              <a:ext uri="{FF2B5EF4-FFF2-40B4-BE49-F238E27FC236}">
                <a16:creationId xmlns:a16="http://schemas.microsoft.com/office/drawing/2014/main" id="{0ADC6214-60AE-4BED-89C6-B775678936C8}"/>
              </a:ext>
            </a:extLst>
          </p:cNvPr>
          <p:cNvSpPr>
            <a:spLocks noChangeArrowheads="1"/>
          </p:cNvSpPr>
          <p:nvPr/>
        </p:nvSpPr>
        <p:spPr bwMode="auto">
          <a:xfrm>
            <a:off x="6372225" y="549275"/>
            <a:ext cx="2457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800">
                <a:latin typeface="Arial" panose="020B0604020202020204" pitchFamily="34" charset="0"/>
              </a:rPr>
              <a:t>What could he say?  </a:t>
            </a:r>
          </a:p>
        </p:txBody>
      </p:sp>
      <p:sp>
        <p:nvSpPr>
          <p:cNvPr id="29700" name="Text Box 9">
            <a:extLst>
              <a:ext uri="{FF2B5EF4-FFF2-40B4-BE49-F238E27FC236}">
                <a16:creationId xmlns:a16="http://schemas.microsoft.com/office/drawing/2014/main" id="{1A080A2C-CE3B-45E7-8D3D-CE9EB17FCE7F}"/>
              </a:ext>
            </a:extLst>
          </p:cNvPr>
          <p:cNvSpPr txBox="1">
            <a:spLocks noChangeArrowheads="1"/>
          </p:cNvSpPr>
          <p:nvPr/>
        </p:nvSpPr>
        <p:spPr bwMode="auto">
          <a:xfrm>
            <a:off x="179388" y="1773238"/>
            <a:ext cx="30956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800">
                <a:latin typeface="Arial" panose="020B0604020202020204" pitchFamily="34" charset="0"/>
              </a:rPr>
              <a:t>What might happen next?  </a:t>
            </a:r>
          </a:p>
        </p:txBody>
      </p:sp>
      <p:sp>
        <p:nvSpPr>
          <p:cNvPr id="29701" name="Text Box 10">
            <a:extLst>
              <a:ext uri="{FF2B5EF4-FFF2-40B4-BE49-F238E27FC236}">
                <a16:creationId xmlns:a16="http://schemas.microsoft.com/office/drawing/2014/main" id="{AC8F7199-2F32-43EE-8D33-AD89DD345842}"/>
              </a:ext>
            </a:extLst>
          </p:cNvPr>
          <p:cNvSpPr txBox="1">
            <a:spLocks noChangeArrowheads="1"/>
          </p:cNvSpPr>
          <p:nvPr/>
        </p:nvSpPr>
        <p:spPr bwMode="auto">
          <a:xfrm>
            <a:off x="4067175" y="1052513"/>
            <a:ext cx="3311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800">
                <a:latin typeface="Arial" panose="020B0604020202020204" pitchFamily="34" charset="0"/>
              </a:rPr>
              <a:t>What does playtime mean?  </a:t>
            </a:r>
          </a:p>
        </p:txBody>
      </p:sp>
      <p:sp>
        <p:nvSpPr>
          <p:cNvPr id="29702" name="Text Box 11">
            <a:extLst>
              <a:ext uri="{FF2B5EF4-FFF2-40B4-BE49-F238E27FC236}">
                <a16:creationId xmlns:a16="http://schemas.microsoft.com/office/drawing/2014/main" id="{4B8DF114-7B5B-46EE-BC18-FFA5D8BFD0BD}"/>
              </a:ext>
            </a:extLst>
          </p:cNvPr>
          <p:cNvSpPr txBox="1">
            <a:spLocks noChangeArrowheads="1"/>
          </p:cNvSpPr>
          <p:nvPr/>
        </p:nvSpPr>
        <p:spPr bwMode="auto">
          <a:xfrm>
            <a:off x="4356100" y="1773238"/>
            <a:ext cx="44291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800">
                <a:latin typeface="Arial" panose="020B0604020202020204" pitchFamily="34" charset="0"/>
              </a:rPr>
              <a:t>What else can children climb on?  </a:t>
            </a:r>
          </a:p>
        </p:txBody>
      </p:sp>
      <p:sp>
        <p:nvSpPr>
          <p:cNvPr id="29703" name="Text Box 12">
            <a:extLst>
              <a:ext uri="{FF2B5EF4-FFF2-40B4-BE49-F238E27FC236}">
                <a16:creationId xmlns:a16="http://schemas.microsoft.com/office/drawing/2014/main" id="{765BE815-57E5-4981-9C73-47ADDB094ED6}"/>
              </a:ext>
            </a:extLst>
          </p:cNvPr>
          <p:cNvSpPr txBox="1">
            <a:spLocks noChangeArrowheads="1"/>
          </p:cNvSpPr>
          <p:nvPr/>
        </p:nvSpPr>
        <p:spPr bwMode="auto">
          <a:xfrm>
            <a:off x="179388" y="260350"/>
            <a:ext cx="54006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800">
                <a:latin typeface="Arial" panose="020B0604020202020204" pitchFamily="34" charset="0"/>
              </a:rPr>
              <a:t>What is the same about these two children?  </a:t>
            </a:r>
          </a:p>
        </p:txBody>
      </p:sp>
      <p:pic>
        <p:nvPicPr>
          <p:cNvPr id="3" name="Audio 2">
            <a:hlinkClick r:id="" action="ppaction://media"/>
            <a:extLst>
              <a:ext uri="{FF2B5EF4-FFF2-40B4-BE49-F238E27FC236}">
                <a16:creationId xmlns:a16="http://schemas.microsoft.com/office/drawing/2014/main" id="{588D025E-B3CD-48B0-80CB-F430D603FB0F}"/>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7592"/>
    </mc:Choice>
    <mc:Fallback xmlns="">
      <p:transition spd="slow" advTm="37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9700"/>
                                        </p:tgtEl>
                                        <p:attrNameLst>
                                          <p:attrName>style.visibility</p:attrName>
                                        </p:attrNameLst>
                                      </p:cBhvr>
                                      <p:to>
                                        <p:strVal val="visible"/>
                                      </p:to>
                                    </p:set>
                                    <p:anim calcmode="lin" valueType="num">
                                      <p:cBhvr additive="base">
                                        <p:cTn id="11" dur="500" fill="hold"/>
                                        <p:tgtEl>
                                          <p:spTgt spid="29700"/>
                                        </p:tgtEl>
                                        <p:attrNameLst>
                                          <p:attrName>ppt_x</p:attrName>
                                        </p:attrNameLst>
                                      </p:cBhvr>
                                      <p:tavLst>
                                        <p:tav tm="0">
                                          <p:val>
                                            <p:strVal val="0-#ppt_w/2"/>
                                          </p:val>
                                        </p:tav>
                                        <p:tav tm="100000">
                                          <p:val>
                                            <p:strVal val="#ppt_x"/>
                                          </p:val>
                                        </p:tav>
                                      </p:tavLst>
                                    </p:anim>
                                    <p:anim calcmode="lin" valueType="num">
                                      <p:cBhvr additive="base">
                                        <p:cTn id="12" dur="500" fill="hold"/>
                                        <p:tgtEl>
                                          <p:spTgt spid="29700"/>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9702"/>
                                        </p:tgtEl>
                                        <p:attrNameLst>
                                          <p:attrName>style.visibility</p:attrName>
                                        </p:attrNameLst>
                                      </p:cBhvr>
                                      <p:to>
                                        <p:strVal val="visible"/>
                                      </p:to>
                                    </p:set>
                                    <p:anim calcmode="lin" valueType="num">
                                      <p:cBhvr additive="base">
                                        <p:cTn id="17" dur="500" fill="hold"/>
                                        <p:tgtEl>
                                          <p:spTgt spid="29702"/>
                                        </p:tgtEl>
                                        <p:attrNameLst>
                                          <p:attrName>ppt_x</p:attrName>
                                        </p:attrNameLst>
                                      </p:cBhvr>
                                      <p:tavLst>
                                        <p:tav tm="0">
                                          <p:val>
                                            <p:strVal val="0-#ppt_w/2"/>
                                          </p:val>
                                        </p:tav>
                                        <p:tav tm="100000">
                                          <p:val>
                                            <p:strVal val="#ppt_x"/>
                                          </p:val>
                                        </p:tav>
                                      </p:tavLst>
                                    </p:anim>
                                    <p:anim calcmode="lin" valueType="num">
                                      <p:cBhvr additive="base">
                                        <p:cTn id="18" dur="500" fill="hold"/>
                                        <p:tgtEl>
                                          <p:spTgt spid="29702"/>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9701"/>
                                        </p:tgtEl>
                                        <p:attrNameLst>
                                          <p:attrName>style.visibility</p:attrName>
                                        </p:attrNameLst>
                                      </p:cBhvr>
                                      <p:to>
                                        <p:strVal val="visible"/>
                                      </p:to>
                                    </p:set>
                                    <p:anim calcmode="lin" valueType="num">
                                      <p:cBhvr additive="base">
                                        <p:cTn id="23" dur="500" fill="hold"/>
                                        <p:tgtEl>
                                          <p:spTgt spid="29701"/>
                                        </p:tgtEl>
                                        <p:attrNameLst>
                                          <p:attrName>ppt_x</p:attrName>
                                        </p:attrNameLst>
                                      </p:cBhvr>
                                      <p:tavLst>
                                        <p:tav tm="0">
                                          <p:val>
                                            <p:strVal val="0-#ppt_w/2"/>
                                          </p:val>
                                        </p:tav>
                                        <p:tav tm="100000">
                                          <p:val>
                                            <p:strVal val="#ppt_x"/>
                                          </p:val>
                                        </p:tav>
                                      </p:tavLst>
                                    </p:anim>
                                    <p:anim calcmode="lin" valueType="num">
                                      <p:cBhvr additive="base">
                                        <p:cTn id="24" dur="500" fill="hold"/>
                                        <p:tgtEl>
                                          <p:spTgt spid="29701"/>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29699"/>
                                        </p:tgtEl>
                                        <p:attrNameLst>
                                          <p:attrName>style.visibility</p:attrName>
                                        </p:attrNameLst>
                                      </p:cBhvr>
                                      <p:to>
                                        <p:strVal val="visible"/>
                                      </p:to>
                                    </p:set>
                                    <p:anim calcmode="lin" valueType="num">
                                      <p:cBhvr additive="base">
                                        <p:cTn id="29" dur="500" fill="hold"/>
                                        <p:tgtEl>
                                          <p:spTgt spid="29699"/>
                                        </p:tgtEl>
                                        <p:attrNameLst>
                                          <p:attrName>ppt_x</p:attrName>
                                        </p:attrNameLst>
                                      </p:cBhvr>
                                      <p:tavLst>
                                        <p:tav tm="0">
                                          <p:val>
                                            <p:strVal val="0-#ppt_w/2"/>
                                          </p:val>
                                        </p:tav>
                                        <p:tav tm="100000">
                                          <p:val>
                                            <p:strVal val="#ppt_x"/>
                                          </p:val>
                                        </p:tav>
                                      </p:tavLst>
                                    </p:anim>
                                    <p:anim calcmode="lin" valueType="num">
                                      <p:cBhvr additive="base">
                                        <p:cTn id="30" dur="500" fill="hold"/>
                                        <p:tgtEl>
                                          <p:spTgt spid="29699"/>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29703"/>
                                        </p:tgtEl>
                                        <p:attrNameLst>
                                          <p:attrName>style.visibility</p:attrName>
                                        </p:attrNameLst>
                                      </p:cBhvr>
                                      <p:to>
                                        <p:strVal val="visible"/>
                                      </p:to>
                                    </p:set>
                                    <p:anim calcmode="lin" valueType="num">
                                      <p:cBhvr additive="base">
                                        <p:cTn id="35" dur="500" fill="hold"/>
                                        <p:tgtEl>
                                          <p:spTgt spid="29703"/>
                                        </p:tgtEl>
                                        <p:attrNameLst>
                                          <p:attrName>ppt_x</p:attrName>
                                        </p:attrNameLst>
                                      </p:cBhvr>
                                      <p:tavLst>
                                        <p:tav tm="0">
                                          <p:val>
                                            <p:strVal val="0-#ppt_w/2"/>
                                          </p:val>
                                        </p:tav>
                                        <p:tav tm="100000">
                                          <p:val>
                                            <p:strVal val="#ppt_x"/>
                                          </p:val>
                                        </p:tav>
                                      </p:tavLst>
                                    </p:anim>
                                    <p:anim calcmode="lin" valueType="num">
                                      <p:cBhvr additive="base">
                                        <p:cTn id="36" dur="500" fill="hold"/>
                                        <p:tgtEl>
                                          <p:spTgt spid="29703"/>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0-#ppt_w/2"/>
                                          </p:val>
                                        </p:tav>
                                        <p:tav tm="100000">
                                          <p:val>
                                            <p:strVal val="#ppt_x"/>
                                          </p:val>
                                        </p:tav>
                                      </p:tavLst>
                                    </p:anim>
                                    <p:anim calcmode="lin" valueType="num">
                                      <p:cBhvr additive="base">
                                        <p:cTn id="4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3" fill="hold" display="0">
                  <p:stCondLst>
                    <p:cond delay="indefinite"/>
                  </p:stCondLst>
                  <p:endCondLst>
                    <p:cond evt="onStopAudio" delay="0">
                      <p:tgtEl>
                        <p:sldTgt/>
                      </p:tgtEl>
                    </p:cond>
                  </p:endCondLst>
                </p:cTn>
                <p:tgtEl>
                  <p:spTgt spid="3"/>
                </p:tgtEl>
              </p:cMediaNode>
            </p:audio>
          </p:childTnLst>
        </p:cTn>
      </p:par>
    </p:tnLst>
    <p:bldLst>
      <p:bldP spid="2" grpId="0"/>
      <p:bldP spid="29699" grpId="0"/>
      <p:bldP spid="29700" grpId="0"/>
      <p:bldP spid="29701" grpId="0"/>
      <p:bldP spid="29702" grpId="0"/>
      <p:bldP spid="2970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a:extLst>
              <a:ext uri="{FF2B5EF4-FFF2-40B4-BE49-F238E27FC236}">
                <a16:creationId xmlns:a16="http://schemas.microsoft.com/office/drawing/2014/main" id="{F2E4CF8E-4EDE-4DA9-AAA9-F442651B962B}"/>
              </a:ext>
            </a:extLst>
          </p:cNvPr>
          <p:cNvSpPr>
            <a:spLocks noGrp="1"/>
          </p:cNvSpPr>
          <p:nvPr>
            <p:ph idx="1"/>
          </p:nvPr>
        </p:nvSpPr>
        <p:spPr/>
        <p:txBody>
          <a:bodyPr/>
          <a:lstStyle/>
          <a:p>
            <a:pPr eaLnBrk="1" hangingPunct="1"/>
            <a:r>
              <a:rPr lang="en-GB" altLang="en-US" sz="2400"/>
              <a:t>At this level a child has to think about the relationships between objects, people, and events and give reasons as to </a:t>
            </a:r>
            <a:r>
              <a:rPr lang="en-GB" altLang="en-US" sz="2400" b="1"/>
              <a:t>why</a:t>
            </a:r>
            <a:r>
              <a:rPr lang="en-GB" altLang="en-US" sz="2400"/>
              <a:t> they are making a particular prediction. </a:t>
            </a:r>
          </a:p>
          <a:p>
            <a:pPr eaLnBrk="1" hangingPunct="1"/>
            <a:endParaRPr lang="en-GB" altLang="en-US" sz="2400"/>
          </a:p>
          <a:p>
            <a:pPr eaLnBrk="1" hangingPunct="1"/>
            <a:r>
              <a:rPr lang="en-GB" altLang="en-US" sz="2400"/>
              <a:t>Questions at this level include abstract and complex verbal problems</a:t>
            </a:r>
          </a:p>
          <a:p>
            <a:pPr eaLnBrk="1" hangingPunct="1"/>
            <a:endParaRPr lang="en-GB" altLang="en-US" sz="2400"/>
          </a:p>
          <a:p>
            <a:pPr eaLnBrk="1" hangingPunct="1"/>
            <a:r>
              <a:rPr lang="en-GB" altLang="en-US" sz="2400"/>
              <a:t>Understanding these questions typically develops between 4-6 years of age. By the end of year 1 children should be able to use this level of language.</a:t>
            </a:r>
          </a:p>
        </p:txBody>
      </p:sp>
      <p:sp>
        <p:nvSpPr>
          <p:cNvPr id="32771" name="Rectangle 1">
            <a:extLst>
              <a:ext uri="{FF2B5EF4-FFF2-40B4-BE49-F238E27FC236}">
                <a16:creationId xmlns:a16="http://schemas.microsoft.com/office/drawing/2014/main" id="{33DA17A0-EFAB-4E50-AAEE-BE811B9F3F46}"/>
              </a:ext>
            </a:extLst>
          </p:cNvPr>
          <p:cNvSpPr>
            <a:spLocks noChangeArrowheads="1"/>
          </p:cNvSpPr>
          <p:nvPr/>
        </p:nvSpPr>
        <p:spPr bwMode="auto">
          <a:xfrm>
            <a:off x="1042988" y="404813"/>
            <a:ext cx="68421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a:solidFill>
                  <a:srgbClr val="006BB7"/>
                </a:solidFill>
                <a:latin typeface="Arial" panose="020B0604020202020204" pitchFamily="34" charset="0"/>
                <a:cs typeface="Arial" panose="020B0604020202020204" pitchFamily="34" charset="0"/>
              </a:rPr>
              <a:t>Level Four </a:t>
            </a:r>
          </a:p>
          <a:p>
            <a:pPr algn="ctr" eaLnBrk="1" hangingPunct="1">
              <a:spcBef>
                <a:spcPct val="0"/>
              </a:spcBef>
              <a:buFontTx/>
              <a:buNone/>
            </a:pPr>
            <a:r>
              <a:rPr lang="en-GB" altLang="en-US" sz="2400">
                <a:solidFill>
                  <a:srgbClr val="006BB7"/>
                </a:solidFill>
                <a:latin typeface="Arial" panose="020B0604020202020204" pitchFamily="34" charset="0"/>
                <a:cs typeface="Arial" panose="020B0604020202020204" pitchFamily="34" charset="0"/>
              </a:rPr>
              <a:t>Justifying</a:t>
            </a:r>
          </a:p>
        </p:txBody>
      </p:sp>
      <p:pic>
        <p:nvPicPr>
          <p:cNvPr id="2" name="Audio 1">
            <a:hlinkClick r:id="" action="ppaction://media"/>
            <a:extLst>
              <a:ext uri="{FF2B5EF4-FFF2-40B4-BE49-F238E27FC236}">
                <a16:creationId xmlns:a16="http://schemas.microsoft.com/office/drawing/2014/main" id="{7EF24962-2162-445F-9D38-AFD02AAFAE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6335"/>
    </mc:Choice>
    <mc:Fallback xmlns="">
      <p:transition spd="slow" advTm="463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a:extLst>
              <a:ext uri="{FF2B5EF4-FFF2-40B4-BE49-F238E27FC236}">
                <a16:creationId xmlns:a16="http://schemas.microsoft.com/office/drawing/2014/main" id="{82390E9B-AB1A-47D6-8591-92DF5D31FB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988" y="1916113"/>
            <a:ext cx="7056437"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5">
            <a:extLst>
              <a:ext uri="{FF2B5EF4-FFF2-40B4-BE49-F238E27FC236}">
                <a16:creationId xmlns:a16="http://schemas.microsoft.com/office/drawing/2014/main" id="{5F4D9D6B-D670-4F14-9897-7A924E99027C}"/>
              </a:ext>
            </a:extLst>
          </p:cNvPr>
          <p:cNvSpPr txBox="1">
            <a:spLocks noChangeArrowheads="1"/>
          </p:cNvSpPr>
          <p:nvPr/>
        </p:nvSpPr>
        <p:spPr bwMode="auto">
          <a:xfrm>
            <a:off x="684213" y="404813"/>
            <a:ext cx="41767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600" b="0">
                <a:latin typeface="Arial" panose="020B0604020202020204" pitchFamily="34" charset="0"/>
              </a:rPr>
              <a:t>How do you know the boys are happy?</a:t>
            </a:r>
          </a:p>
        </p:txBody>
      </p:sp>
      <p:sp>
        <p:nvSpPr>
          <p:cNvPr id="34819" name="Text Box 7">
            <a:extLst>
              <a:ext uri="{FF2B5EF4-FFF2-40B4-BE49-F238E27FC236}">
                <a16:creationId xmlns:a16="http://schemas.microsoft.com/office/drawing/2014/main" id="{2F75025D-AA14-40DB-83E3-2FEF10AF9457}"/>
              </a:ext>
            </a:extLst>
          </p:cNvPr>
          <p:cNvSpPr txBox="1">
            <a:spLocks noChangeArrowheads="1"/>
          </p:cNvSpPr>
          <p:nvPr/>
        </p:nvSpPr>
        <p:spPr bwMode="auto">
          <a:xfrm>
            <a:off x="5364163" y="476250"/>
            <a:ext cx="33115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600" b="0">
                <a:latin typeface="Arial" panose="020B0604020202020204" pitchFamily="34" charset="0"/>
              </a:rPr>
              <a:t>Why should the boy be careful on the slide?</a:t>
            </a:r>
          </a:p>
          <a:p>
            <a:pPr eaLnBrk="1" hangingPunct="1">
              <a:spcBef>
                <a:spcPct val="50000"/>
              </a:spcBef>
              <a:buFontTx/>
              <a:buNone/>
            </a:pPr>
            <a:endParaRPr lang="en-GB" altLang="en-US" sz="1600" b="0">
              <a:latin typeface="Arial" panose="020B0604020202020204" pitchFamily="34" charset="0"/>
            </a:endParaRPr>
          </a:p>
        </p:txBody>
      </p:sp>
      <p:sp>
        <p:nvSpPr>
          <p:cNvPr id="34820" name="Text Box 8">
            <a:extLst>
              <a:ext uri="{FF2B5EF4-FFF2-40B4-BE49-F238E27FC236}">
                <a16:creationId xmlns:a16="http://schemas.microsoft.com/office/drawing/2014/main" id="{54E18072-91B6-4ABB-9197-DCB036E47D51}"/>
              </a:ext>
            </a:extLst>
          </p:cNvPr>
          <p:cNvSpPr txBox="1">
            <a:spLocks noChangeArrowheads="1"/>
          </p:cNvSpPr>
          <p:nvPr/>
        </p:nvSpPr>
        <p:spPr bwMode="auto">
          <a:xfrm>
            <a:off x="468313" y="1125538"/>
            <a:ext cx="417671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600" b="0">
                <a:latin typeface="Arial" panose="020B0604020202020204" pitchFamily="34" charset="0"/>
              </a:rPr>
              <a:t>The girl is unhappy. What could you do? What could the girl do?</a:t>
            </a:r>
          </a:p>
        </p:txBody>
      </p:sp>
      <p:sp>
        <p:nvSpPr>
          <p:cNvPr id="34821" name="Text Box 9">
            <a:extLst>
              <a:ext uri="{FF2B5EF4-FFF2-40B4-BE49-F238E27FC236}">
                <a16:creationId xmlns:a16="http://schemas.microsoft.com/office/drawing/2014/main" id="{E6AB3E66-CE2B-45E1-B3E5-B0230B187C6A}"/>
              </a:ext>
            </a:extLst>
          </p:cNvPr>
          <p:cNvSpPr txBox="1">
            <a:spLocks noChangeArrowheads="1"/>
          </p:cNvSpPr>
          <p:nvPr/>
        </p:nvSpPr>
        <p:spPr bwMode="auto">
          <a:xfrm>
            <a:off x="5364163" y="1268413"/>
            <a:ext cx="33131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600" b="0">
                <a:latin typeface="Arial" panose="020B0604020202020204" pitchFamily="34" charset="0"/>
              </a:rPr>
              <a:t>What is making the girl unhappy?</a:t>
            </a:r>
          </a:p>
        </p:txBody>
      </p:sp>
      <p:pic>
        <p:nvPicPr>
          <p:cNvPr id="3" name="Audio 2">
            <a:hlinkClick r:id="" action="ppaction://media"/>
            <a:extLst>
              <a:ext uri="{FF2B5EF4-FFF2-40B4-BE49-F238E27FC236}">
                <a16:creationId xmlns:a16="http://schemas.microsoft.com/office/drawing/2014/main" id="{8E1A64B6-97B7-423F-BFE6-C2B5F7D58D2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1161"/>
    </mc:Choice>
    <mc:Fallback xmlns="">
      <p:transition spd="slow" advTm="311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4819"/>
                                        </p:tgtEl>
                                        <p:attrNameLst>
                                          <p:attrName>style.visibility</p:attrName>
                                        </p:attrNameLst>
                                      </p:cBhvr>
                                      <p:to>
                                        <p:strVal val="visible"/>
                                      </p:to>
                                    </p:set>
                                    <p:anim calcmode="lin" valueType="num">
                                      <p:cBhvr additive="base">
                                        <p:cTn id="17" dur="500" fill="hold"/>
                                        <p:tgtEl>
                                          <p:spTgt spid="34819"/>
                                        </p:tgtEl>
                                        <p:attrNameLst>
                                          <p:attrName>ppt_x</p:attrName>
                                        </p:attrNameLst>
                                      </p:cBhvr>
                                      <p:tavLst>
                                        <p:tav tm="0">
                                          <p:val>
                                            <p:strVal val="1+#ppt_w/2"/>
                                          </p:val>
                                        </p:tav>
                                        <p:tav tm="100000">
                                          <p:val>
                                            <p:strVal val="#ppt_x"/>
                                          </p:val>
                                        </p:tav>
                                      </p:tavLst>
                                    </p:anim>
                                    <p:anim calcmode="lin" valueType="num">
                                      <p:cBhvr additive="base">
                                        <p:cTn id="18" dur="500" fill="hold"/>
                                        <p:tgtEl>
                                          <p:spTgt spid="34819"/>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34820"/>
                                        </p:tgtEl>
                                        <p:attrNameLst>
                                          <p:attrName>style.visibility</p:attrName>
                                        </p:attrNameLst>
                                      </p:cBhvr>
                                      <p:to>
                                        <p:strVal val="visible"/>
                                      </p:to>
                                    </p:set>
                                    <p:anim calcmode="lin" valueType="num">
                                      <p:cBhvr additive="base">
                                        <p:cTn id="23" dur="500" fill="hold"/>
                                        <p:tgtEl>
                                          <p:spTgt spid="34820"/>
                                        </p:tgtEl>
                                        <p:attrNameLst>
                                          <p:attrName>ppt_x</p:attrName>
                                        </p:attrNameLst>
                                      </p:cBhvr>
                                      <p:tavLst>
                                        <p:tav tm="0">
                                          <p:val>
                                            <p:strVal val="1+#ppt_w/2"/>
                                          </p:val>
                                        </p:tav>
                                        <p:tav tm="100000">
                                          <p:val>
                                            <p:strVal val="#ppt_x"/>
                                          </p:val>
                                        </p:tav>
                                      </p:tavLst>
                                    </p:anim>
                                    <p:anim calcmode="lin" valueType="num">
                                      <p:cBhvr additive="base">
                                        <p:cTn id="24" dur="500" fill="hold"/>
                                        <p:tgtEl>
                                          <p:spTgt spid="34820"/>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4821"/>
                                        </p:tgtEl>
                                        <p:attrNameLst>
                                          <p:attrName>style.visibility</p:attrName>
                                        </p:attrNameLst>
                                      </p:cBhvr>
                                      <p:to>
                                        <p:strVal val="visible"/>
                                      </p:to>
                                    </p:set>
                                    <p:anim calcmode="lin" valueType="num">
                                      <p:cBhvr additive="base">
                                        <p:cTn id="29" dur="500" fill="hold"/>
                                        <p:tgtEl>
                                          <p:spTgt spid="34821"/>
                                        </p:tgtEl>
                                        <p:attrNameLst>
                                          <p:attrName>ppt_x</p:attrName>
                                        </p:attrNameLst>
                                      </p:cBhvr>
                                      <p:tavLst>
                                        <p:tav tm="0">
                                          <p:val>
                                            <p:strVal val="1+#ppt_w/2"/>
                                          </p:val>
                                        </p:tav>
                                        <p:tav tm="100000">
                                          <p:val>
                                            <p:strVal val="#ppt_x"/>
                                          </p:val>
                                        </p:tav>
                                      </p:tavLst>
                                    </p:anim>
                                    <p:anim calcmode="lin" valueType="num">
                                      <p:cBhvr additive="base">
                                        <p:cTn id="30" dur="500" fill="hold"/>
                                        <p:tgtEl>
                                          <p:spTgt spid="348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3"/>
                </p:tgtEl>
              </p:cMediaNode>
            </p:audio>
          </p:childTnLst>
        </p:cTn>
      </p:par>
    </p:tnLst>
    <p:bldLst>
      <p:bldP spid="2" grpId="0"/>
      <p:bldP spid="34819" grpId="0"/>
      <p:bldP spid="34820" grpId="0"/>
      <p:bldP spid="348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5DBB3D85-3FDE-4B45-96E8-92719DCEF559}"/>
              </a:ext>
            </a:extLst>
          </p:cNvPr>
          <p:cNvSpPr>
            <a:spLocks noGrp="1"/>
          </p:cNvSpPr>
          <p:nvPr>
            <p:ph type="ctrTitle"/>
          </p:nvPr>
        </p:nvSpPr>
        <p:spPr>
          <a:xfrm>
            <a:off x="1116013" y="476250"/>
            <a:ext cx="6858000" cy="762000"/>
          </a:xfrm>
        </p:spPr>
        <p:txBody>
          <a:bodyPr/>
          <a:lstStyle/>
          <a:p>
            <a:pPr eaLnBrk="1" hangingPunct="1"/>
            <a:r>
              <a:rPr lang="en-GB" altLang="en-US" sz="2800">
                <a:solidFill>
                  <a:srgbClr val="1888CE"/>
                </a:solidFill>
                <a:latin typeface="Arial" panose="020B0604020202020204" pitchFamily="34" charset="0"/>
              </a:rPr>
              <a:t>Supporting children in the classroom</a:t>
            </a:r>
          </a:p>
        </p:txBody>
      </p:sp>
      <p:sp>
        <p:nvSpPr>
          <p:cNvPr id="17411" name="Text Box 4">
            <a:extLst>
              <a:ext uri="{FF2B5EF4-FFF2-40B4-BE49-F238E27FC236}">
                <a16:creationId xmlns:a16="http://schemas.microsoft.com/office/drawing/2014/main" id="{658A50BE-547D-4A28-B583-1C2B0298EFBF}"/>
              </a:ext>
            </a:extLst>
          </p:cNvPr>
          <p:cNvSpPr txBox="1">
            <a:spLocks noChangeArrowheads="1"/>
          </p:cNvSpPr>
          <p:nvPr/>
        </p:nvSpPr>
        <p:spPr bwMode="auto">
          <a:xfrm>
            <a:off x="323850" y="1700213"/>
            <a:ext cx="7991475" cy="847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defRPr/>
            </a:pPr>
            <a:r>
              <a:rPr lang="en-GB" altLang="en-US" sz="2000" u="sng" dirty="0">
                <a:latin typeface="Arial" charset="0"/>
              </a:rPr>
              <a:t>Use the activities recommended in the speech and language therapy programmes</a:t>
            </a:r>
          </a:p>
          <a:p>
            <a:pPr eaLnBrk="1" hangingPunct="1">
              <a:spcBef>
                <a:spcPct val="50000"/>
              </a:spcBef>
              <a:buFontTx/>
              <a:buNone/>
              <a:defRPr/>
            </a:pPr>
            <a:r>
              <a:rPr lang="en-GB" altLang="en-US" sz="2000" dirty="0">
                <a:solidFill>
                  <a:srgbClr val="333333"/>
                </a:solidFill>
                <a:latin typeface="Arial" charset="0"/>
              </a:rPr>
              <a:t>Other ideas:</a:t>
            </a:r>
          </a:p>
          <a:p>
            <a:pPr marL="342900" indent="-342900" eaLnBrk="1" hangingPunct="1">
              <a:spcBef>
                <a:spcPct val="50000"/>
              </a:spcBef>
              <a:defRPr/>
            </a:pPr>
            <a:r>
              <a:rPr lang="en-GB" altLang="en-US" sz="2000" b="0" dirty="0">
                <a:solidFill>
                  <a:srgbClr val="333333"/>
                </a:solidFill>
                <a:latin typeface="Arial" charset="0"/>
              </a:rPr>
              <a:t>Explicitly teach </a:t>
            </a:r>
            <a:r>
              <a:rPr lang="en-GB" altLang="en-US" sz="2000" b="0" dirty="0" err="1">
                <a:solidFill>
                  <a:srgbClr val="333333"/>
                </a:solidFill>
                <a:latin typeface="Arial" charset="0"/>
              </a:rPr>
              <a:t>wh</a:t>
            </a:r>
            <a:r>
              <a:rPr lang="en-GB" altLang="en-US" sz="2000" b="0" dirty="0">
                <a:solidFill>
                  <a:srgbClr val="333333"/>
                </a:solidFill>
                <a:latin typeface="Arial" charset="0"/>
              </a:rPr>
              <a:t>- questions. Start with “</a:t>
            </a:r>
            <a:r>
              <a:rPr lang="en-GB" altLang="en-US" sz="2000" dirty="0">
                <a:solidFill>
                  <a:srgbClr val="333333"/>
                </a:solidFill>
                <a:latin typeface="Arial" charset="0"/>
              </a:rPr>
              <a:t>what</a:t>
            </a:r>
            <a:r>
              <a:rPr lang="en-GB" altLang="en-US" sz="2000" b="0" dirty="0">
                <a:solidFill>
                  <a:srgbClr val="333333"/>
                </a:solidFill>
                <a:latin typeface="Arial" charset="0"/>
              </a:rPr>
              <a:t>” and “</a:t>
            </a:r>
            <a:r>
              <a:rPr lang="en-GB" altLang="en-US" sz="2000" dirty="0">
                <a:solidFill>
                  <a:srgbClr val="333333"/>
                </a:solidFill>
                <a:latin typeface="Arial" charset="0"/>
              </a:rPr>
              <a:t>where</a:t>
            </a:r>
            <a:r>
              <a:rPr lang="en-GB" altLang="en-US" sz="2000" b="0" dirty="0">
                <a:solidFill>
                  <a:srgbClr val="333333"/>
                </a:solidFill>
                <a:latin typeface="Arial" charset="0"/>
              </a:rPr>
              <a:t>”</a:t>
            </a:r>
          </a:p>
          <a:p>
            <a:pPr marL="342900" indent="-342900" eaLnBrk="1" hangingPunct="1">
              <a:spcBef>
                <a:spcPct val="50000"/>
              </a:spcBef>
              <a:defRPr/>
            </a:pPr>
            <a:r>
              <a:rPr lang="en-GB" altLang="en-US" sz="2000" b="0" dirty="0">
                <a:solidFill>
                  <a:srgbClr val="333333"/>
                </a:solidFill>
                <a:latin typeface="Arial" charset="0"/>
              </a:rPr>
              <a:t>When the child can answer “</a:t>
            </a:r>
            <a:r>
              <a:rPr lang="en-GB" altLang="en-US" sz="2000" dirty="0">
                <a:solidFill>
                  <a:srgbClr val="333333"/>
                </a:solidFill>
                <a:latin typeface="Arial" charset="0"/>
              </a:rPr>
              <a:t>what</a:t>
            </a:r>
            <a:r>
              <a:rPr lang="en-GB" altLang="en-US" sz="2000" b="0" dirty="0">
                <a:solidFill>
                  <a:srgbClr val="333333"/>
                </a:solidFill>
                <a:latin typeface="Arial" charset="0"/>
              </a:rPr>
              <a:t>” and “</a:t>
            </a:r>
            <a:r>
              <a:rPr lang="en-GB" altLang="en-US" sz="2000" dirty="0">
                <a:solidFill>
                  <a:srgbClr val="333333"/>
                </a:solidFill>
                <a:latin typeface="Arial" charset="0"/>
              </a:rPr>
              <a:t>where</a:t>
            </a:r>
            <a:r>
              <a:rPr lang="en-GB" altLang="en-US" sz="2000" b="0" dirty="0">
                <a:solidFill>
                  <a:srgbClr val="333333"/>
                </a:solidFill>
                <a:latin typeface="Arial" charset="0"/>
              </a:rPr>
              <a:t>” consistently, move on to “</a:t>
            </a:r>
            <a:r>
              <a:rPr lang="en-GB" altLang="en-US" sz="2000" dirty="0">
                <a:solidFill>
                  <a:srgbClr val="333333"/>
                </a:solidFill>
                <a:latin typeface="Arial" charset="0"/>
              </a:rPr>
              <a:t>who</a:t>
            </a:r>
            <a:r>
              <a:rPr lang="en-GB" altLang="en-US" sz="2000" b="0" dirty="0">
                <a:solidFill>
                  <a:srgbClr val="333333"/>
                </a:solidFill>
                <a:latin typeface="Arial" charset="0"/>
              </a:rPr>
              <a:t>” and “</a:t>
            </a:r>
            <a:r>
              <a:rPr lang="en-GB" altLang="en-US" sz="2000" dirty="0">
                <a:solidFill>
                  <a:srgbClr val="333333"/>
                </a:solidFill>
                <a:latin typeface="Arial" charset="0"/>
              </a:rPr>
              <a:t>which</a:t>
            </a:r>
            <a:r>
              <a:rPr lang="en-GB" altLang="en-US" sz="2000" b="0" dirty="0">
                <a:solidFill>
                  <a:srgbClr val="333333"/>
                </a:solidFill>
                <a:latin typeface="Arial" charset="0"/>
              </a:rPr>
              <a:t>” </a:t>
            </a:r>
          </a:p>
          <a:p>
            <a:pPr marL="342900" indent="-342900" eaLnBrk="1" hangingPunct="1">
              <a:spcBef>
                <a:spcPct val="50000"/>
              </a:spcBef>
              <a:defRPr/>
            </a:pPr>
            <a:r>
              <a:rPr lang="en-GB" altLang="en-US" sz="2000" b="0" dirty="0">
                <a:solidFill>
                  <a:srgbClr val="333333"/>
                </a:solidFill>
                <a:latin typeface="Arial" charset="0"/>
              </a:rPr>
              <a:t>“</a:t>
            </a:r>
            <a:r>
              <a:rPr lang="en-GB" altLang="en-US" sz="2000" dirty="0">
                <a:solidFill>
                  <a:srgbClr val="333333"/>
                </a:solidFill>
                <a:latin typeface="Arial" charset="0"/>
              </a:rPr>
              <a:t>when</a:t>
            </a:r>
            <a:r>
              <a:rPr lang="en-GB" altLang="en-US" sz="2000" b="0" dirty="0">
                <a:solidFill>
                  <a:srgbClr val="333333"/>
                </a:solidFill>
                <a:latin typeface="Arial" charset="0"/>
              </a:rPr>
              <a:t>” is an abstract concept and is therefore notoriously difficult </a:t>
            </a:r>
            <a:br>
              <a:rPr lang="en-GB" altLang="en-US" sz="2000" b="0" dirty="0">
                <a:solidFill>
                  <a:srgbClr val="333333"/>
                </a:solidFill>
                <a:latin typeface="Arial" charset="0"/>
              </a:rPr>
            </a:br>
            <a:r>
              <a:rPr lang="en-GB" altLang="en-US" sz="2000" b="0" dirty="0">
                <a:solidFill>
                  <a:srgbClr val="333333"/>
                </a:solidFill>
                <a:latin typeface="Arial" charset="0"/>
              </a:rPr>
              <a:t>to teach, especially for children with language difficulties. Making it </a:t>
            </a:r>
            <a:br>
              <a:rPr lang="en-GB" altLang="en-US" sz="2000" b="0" dirty="0">
                <a:solidFill>
                  <a:srgbClr val="333333"/>
                </a:solidFill>
                <a:latin typeface="Arial" charset="0"/>
              </a:rPr>
            </a:br>
            <a:r>
              <a:rPr lang="en-GB" altLang="en-US" sz="2000" b="0" dirty="0">
                <a:solidFill>
                  <a:srgbClr val="333333"/>
                </a:solidFill>
                <a:latin typeface="Arial" charset="0"/>
              </a:rPr>
              <a:t>meaningful to the child will help e.g. visual timetables including days of the week, today/tomorrow/yesterday and times of the day, linking months of the year to birthdays, Christmas, etc.   </a:t>
            </a:r>
          </a:p>
          <a:p>
            <a:pPr eaLnBrk="1" hangingPunct="1">
              <a:spcBef>
                <a:spcPct val="50000"/>
              </a:spcBef>
              <a:buFontTx/>
              <a:buNone/>
              <a:defRPr/>
            </a:pPr>
            <a:r>
              <a:rPr lang="en-GB" altLang="en-US" sz="2000" b="0" dirty="0">
                <a:solidFill>
                  <a:srgbClr val="333333"/>
                </a:solidFill>
                <a:latin typeface="Arial" charset="0"/>
              </a:rPr>
              <a:t>   </a:t>
            </a:r>
          </a:p>
          <a:p>
            <a:pPr eaLnBrk="1" hangingPunct="1">
              <a:spcBef>
                <a:spcPct val="0"/>
              </a:spcBef>
              <a:buFontTx/>
              <a:buNone/>
              <a:defRPr/>
            </a:pPr>
            <a:endParaRPr lang="en-GB" altLang="en-US" sz="1800" b="0" dirty="0">
              <a:solidFill>
                <a:srgbClr val="333333"/>
              </a:solidFill>
              <a:latin typeface="Arial" charset="0"/>
            </a:endParaRPr>
          </a:p>
          <a:p>
            <a:pPr eaLnBrk="1" hangingPunct="1">
              <a:spcBef>
                <a:spcPct val="0"/>
              </a:spcBef>
              <a:buFontTx/>
              <a:buNone/>
              <a:defRPr/>
            </a:pPr>
            <a:endParaRPr lang="en-GB" altLang="en-US" sz="2800" b="0" dirty="0">
              <a:solidFill>
                <a:srgbClr val="333333"/>
              </a:solidFill>
              <a:latin typeface="Times" pitchFamily="18" charset="0"/>
            </a:endParaRPr>
          </a:p>
          <a:p>
            <a:pPr eaLnBrk="1" hangingPunct="1">
              <a:spcBef>
                <a:spcPct val="50000"/>
              </a:spcBef>
              <a:buFontTx/>
              <a:buNone/>
              <a:defRPr/>
            </a:pPr>
            <a:endParaRPr lang="en-GB" altLang="en-US" sz="1800" dirty="0">
              <a:latin typeface="Arial" charset="0"/>
            </a:endParaRPr>
          </a:p>
          <a:p>
            <a:pPr eaLnBrk="1" hangingPunct="1">
              <a:spcBef>
                <a:spcPct val="50000"/>
              </a:spcBef>
              <a:buFontTx/>
              <a:buNone/>
              <a:defRPr/>
            </a:pPr>
            <a:endParaRPr lang="en-GB" altLang="en-US" sz="1800" dirty="0">
              <a:latin typeface="Arial" charset="0"/>
            </a:endParaRPr>
          </a:p>
          <a:p>
            <a:pPr eaLnBrk="1" hangingPunct="1">
              <a:spcBef>
                <a:spcPct val="50000"/>
              </a:spcBef>
              <a:buFontTx/>
              <a:buNone/>
              <a:defRPr/>
            </a:pPr>
            <a:endParaRPr lang="en-GB" altLang="en-US" sz="1800" dirty="0">
              <a:latin typeface="Arial" charset="0"/>
            </a:endParaRPr>
          </a:p>
          <a:p>
            <a:pPr eaLnBrk="1" hangingPunct="1">
              <a:spcBef>
                <a:spcPct val="50000"/>
              </a:spcBef>
              <a:buFontTx/>
              <a:buNone/>
              <a:defRPr/>
            </a:pPr>
            <a:endParaRPr lang="en-GB" altLang="en-US" sz="1800" dirty="0">
              <a:latin typeface="Arial" charset="0"/>
            </a:endParaRPr>
          </a:p>
          <a:p>
            <a:pPr eaLnBrk="1" hangingPunct="1">
              <a:spcBef>
                <a:spcPct val="50000"/>
              </a:spcBef>
              <a:buFontTx/>
              <a:buNone/>
              <a:defRPr/>
            </a:pPr>
            <a:endParaRPr lang="en-GB" altLang="en-US" sz="1800" dirty="0">
              <a:latin typeface="Arial" charset="0"/>
            </a:endParaRPr>
          </a:p>
          <a:p>
            <a:pPr eaLnBrk="1" hangingPunct="1">
              <a:spcBef>
                <a:spcPct val="50000"/>
              </a:spcBef>
              <a:buFontTx/>
              <a:buNone/>
              <a:defRPr/>
            </a:pPr>
            <a:endParaRPr lang="en-GB" altLang="en-US" sz="1800" dirty="0">
              <a:latin typeface="Arial" charset="0"/>
            </a:endParaRPr>
          </a:p>
          <a:p>
            <a:pPr eaLnBrk="1" hangingPunct="1">
              <a:spcBef>
                <a:spcPct val="50000"/>
              </a:spcBef>
              <a:buFontTx/>
              <a:buNone/>
              <a:defRPr/>
            </a:pPr>
            <a:endParaRPr lang="en-GB" altLang="en-US" sz="1800" dirty="0">
              <a:latin typeface="Arial" charset="0"/>
            </a:endParaRPr>
          </a:p>
        </p:txBody>
      </p:sp>
      <p:pic>
        <p:nvPicPr>
          <p:cNvPr id="2" name="Audio 1">
            <a:hlinkClick r:id="" action="ppaction://media"/>
            <a:extLst>
              <a:ext uri="{FF2B5EF4-FFF2-40B4-BE49-F238E27FC236}">
                <a16:creationId xmlns:a16="http://schemas.microsoft.com/office/drawing/2014/main" id="{AD7713E7-A98A-401B-A90D-B3C06EF732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8642"/>
    </mc:Choice>
    <mc:Fallback xmlns="">
      <p:transition spd="slow" advTm="986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01E05EB2-9066-48FF-ACCF-43B803B7FE28}"/>
              </a:ext>
            </a:extLst>
          </p:cNvPr>
          <p:cNvSpPr>
            <a:spLocks noGrp="1"/>
          </p:cNvSpPr>
          <p:nvPr>
            <p:ph type="ctrTitle"/>
          </p:nvPr>
        </p:nvSpPr>
        <p:spPr>
          <a:xfrm>
            <a:off x="107950" y="692150"/>
            <a:ext cx="8820150" cy="936625"/>
          </a:xfrm>
        </p:spPr>
        <p:txBody>
          <a:bodyPr/>
          <a:lstStyle/>
          <a:p>
            <a:pPr eaLnBrk="1" hangingPunct="1"/>
            <a:r>
              <a:rPr lang="en-GB" altLang="en-US" sz="2800">
                <a:solidFill>
                  <a:srgbClr val="1888CE"/>
                </a:solidFill>
                <a:latin typeface="Arial" panose="020B0604020202020204" pitchFamily="34" charset="0"/>
              </a:rPr>
              <a:t>Strategies to support understanding of questions  </a:t>
            </a:r>
          </a:p>
        </p:txBody>
      </p:sp>
      <p:sp>
        <p:nvSpPr>
          <p:cNvPr id="63490" name="Subtitle 2">
            <a:extLst>
              <a:ext uri="{FF2B5EF4-FFF2-40B4-BE49-F238E27FC236}">
                <a16:creationId xmlns:a16="http://schemas.microsoft.com/office/drawing/2014/main" id="{139E5004-B8C6-4B75-8971-28EB58AA0DE1}"/>
              </a:ext>
            </a:extLst>
          </p:cNvPr>
          <p:cNvSpPr>
            <a:spLocks noGrp="1"/>
          </p:cNvSpPr>
          <p:nvPr>
            <p:ph type="subTitle" idx="1"/>
          </p:nvPr>
        </p:nvSpPr>
        <p:spPr>
          <a:xfrm>
            <a:off x="395288" y="1628775"/>
            <a:ext cx="8064500" cy="4824413"/>
          </a:xfrm>
        </p:spPr>
        <p:txBody>
          <a:bodyPr rtlCol="0">
            <a:normAutofit/>
          </a:bodyPr>
          <a:lstStyle/>
          <a:p>
            <a:pPr marL="342900" indent="-342900" algn="l" eaLnBrk="1" fontAlgn="auto" hangingPunct="1">
              <a:spcAft>
                <a:spcPts val="0"/>
              </a:spcAft>
              <a:buFontTx/>
              <a:buChar char="•"/>
              <a:defRPr/>
            </a:pPr>
            <a:r>
              <a:rPr lang="en-GB" altLang="en-US" sz="2000" dirty="0">
                <a:solidFill>
                  <a:schemeClr val="tx1"/>
                </a:solidFill>
                <a:latin typeface="Arial" pitchFamily="34" charset="0"/>
              </a:rPr>
              <a:t>Point to the parts of the picture that you want the child to think about</a:t>
            </a:r>
          </a:p>
          <a:p>
            <a:pPr marL="342900" indent="-342900" algn="l" eaLnBrk="1" fontAlgn="auto" hangingPunct="1">
              <a:spcAft>
                <a:spcPts val="0"/>
              </a:spcAft>
              <a:buFontTx/>
              <a:buChar char="•"/>
              <a:defRPr/>
            </a:pPr>
            <a:r>
              <a:rPr lang="en-GB" altLang="en-US" sz="2000" dirty="0">
                <a:solidFill>
                  <a:schemeClr val="tx1"/>
                </a:solidFill>
                <a:latin typeface="Arial" pitchFamily="34" charset="0"/>
              </a:rPr>
              <a:t>Sentence completion e.g. </a:t>
            </a:r>
            <a:r>
              <a:rPr lang="en-GB" altLang="en-US" sz="2000" i="1" dirty="0">
                <a:solidFill>
                  <a:schemeClr val="tx1"/>
                </a:solidFill>
                <a:latin typeface="Arial" pitchFamily="34" charset="0"/>
              </a:rPr>
              <a:t>“The children are wearing their coats because…”</a:t>
            </a:r>
            <a:endParaRPr lang="en-GB" altLang="en-US" sz="2000" dirty="0">
              <a:solidFill>
                <a:schemeClr val="tx1"/>
              </a:solidFill>
              <a:latin typeface="Arial" pitchFamily="34" charset="0"/>
            </a:endParaRPr>
          </a:p>
          <a:p>
            <a:pPr marL="342900" indent="-342900" algn="l" eaLnBrk="1" fontAlgn="auto" hangingPunct="1">
              <a:spcAft>
                <a:spcPts val="0"/>
              </a:spcAft>
              <a:buFontTx/>
              <a:buChar char="•"/>
              <a:defRPr/>
            </a:pPr>
            <a:r>
              <a:rPr lang="en-GB" altLang="en-US" sz="2000" dirty="0">
                <a:solidFill>
                  <a:schemeClr val="tx1"/>
                </a:solidFill>
                <a:latin typeface="Arial" pitchFamily="34" charset="0"/>
              </a:rPr>
              <a:t>Give forced alternatives e.g. “Are the children in the playground or the kitchen?”     </a:t>
            </a:r>
          </a:p>
          <a:p>
            <a:pPr marL="342900" indent="-342900" algn="l" eaLnBrk="1" fontAlgn="auto" hangingPunct="1">
              <a:spcAft>
                <a:spcPts val="0"/>
              </a:spcAft>
              <a:buFontTx/>
              <a:buChar char="•"/>
              <a:defRPr/>
            </a:pPr>
            <a:r>
              <a:rPr lang="en-GB" altLang="en-US" sz="2000" dirty="0">
                <a:solidFill>
                  <a:schemeClr val="tx1"/>
                </a:solidFill>
                <a:latin typeface="Arial" pitchFamily="34" charset="0"/>
              </a:rPr>
              <a:t>Use the child’s own experience e.g. “How did you feel when…?” Then repeat the original question, “How does the girl feel?”   </a:t>
            </a:r>
          </a:p>
          <a:p>
            <a:pPr marL="342900" indent="-342900" algn="l" eaLnBrk="1" fontAlgn="auto" hangingPunct="1">
              <a:spcAft>
                <a:spcPts val="0"/>
              </a:spcAft>
              <a:buFontTx/>
              <a:buChar char="•"/>
              <a:defRPr/>
            </a:pPr>
            <a:r>
              <a:rPr lang="en-GB" altLang="en-US" sz="2000" dirty="0">
                <a:solidFill>
                  <a:schemeClr val="tx1"/>
                </a:solidFill>
                <a:latin typeface="Arial" pitchFamily="34" charset="0"/>
              </a:rPr>
              <a:t>Use visual supports e.g. sequencing cards, pictures with speech bubbles  </a:t>
            </a:r>
          </a:p>
          <a:p>
            <a:pPr marL="342900" indent="-342900" algn="l" eaLnBrk="1" fontAlgn="auto" hangingPunct="1">
              <a:spcAft>
                <a:spcPts val="0"/>
              </a:spcAft>
              <a:buFontTx/>
              <a:buChar char="•"/>
              <a:defRPr/>
            </a:pPr>
            <a:r>
              <a:rPr lang="en-GB" altLang="en-US" sz="2000" dirty="0">
                <a:solidFill>
                  <a:schemeClr val="tx1"/>
                </a:solidFill>
                <a:latin typeface="Arial" pitchFamily="34" charset="0"/>
              </a:rPr>
              <a:t>If the child does not understand repeat the question and </a:t>
            </a:r>
            <a:br>
              <a:rPr lang="en-GB" altLang="en-US" sz="2000" dirty="0">
                <a:solidFill>
                  <a:schemeClr val="tx1"/>
                </a:solidFill>
                <a:latin typeface="Arial" pitchFamily="34" charset="0"/>
              </a:rPr>
            </a:br>
            <a:r>
              <a:rPr lang="en-GB" altLang="en-US" sz="2000" dirty="0">
                <a:solidFill>
                  <a:schemeClr val="tx1"/>
                </a:solidFill>
                <a:latin typeface="Arial" pitchFamily="34" charset="0"/>
              </a:rPr>
              <a:t>model the answer e.g. “Why did you join that with the stapler? You joined it with a stapler to make it stronger.” </a:t>
            </a:r>
          </a:p>
          <a:p>
            <a:pPr marL="342900" indent="-342900" eaLnBrk="1" fontAlgn="auto" hangingPunct="1">
              <a:spcAft>
                <a:spcPts val="0"/>
              </a:spcAft>
              <a:buFontTx/>
              <a:buChar char="•"/>
              <a:defRPr/>
            </a:pPr>
            <a:endParaRPr lang="en-GB" altLang="en-US" sz="2000" dirty="0">
              <a:latin typeface="Arial" pitchFamily="34" charset="0"/>
            </a:endParaRPr>
          </a:p>
        </p:txBody>
      </p:sp>
      <p:pic>
        <p:nvPicPr>
          <p:cNvPr id="2" name="Audio 1">
            <a:hlinkClick r:id="" action="ppaction://media"/>
            <a:extLst>
              <a:ext uri="{FF2B5EF4-FFF2-40B4-BE49-F238E27FC236}">
                <a16:creationId xmlns:a16="http://schemas.microsoft.com/office/drawing/2014/main" id="{A76A1F49-B02B-4386-B575-216B5DA8C3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836"/>
    </mc:Choice>
    <mc:Fallback xmlns="">
      <p:transition spd="slow" advTm="368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D62A1683-43B0-479C-B83C-BEA0F70D6FF5}"/>
              </a:ext>
            </a:extLst>
          </p:cNvPr>
          <p:cNvSpPr>
            <a:spLocks noGrp="1"/>
          </p:cNvSpPr>
          <p:nvPr>
            <p:ph type="ctrTitle" sz="quarter"/>
          </p:nvPr>
        </p:nvSpPr>
        <p:spPr>
          <a:xfrm>
            <a:off x="360363" y="404813"/>
            <a:ext cx="8423275" cy="935037"/>
          </a:xfrm>
        </p:spPr>
        <p:txBody>
          <a:bodyPr/>
          <a:lstStyle/>
          <a:p>
            <a:r>
              <a:rPr lang="en-GB" altLang="en-US" sz="2800">
                <a:solidFill>
                  <a:srgbClr val="1888CE"/>
                </a:solidFill>
                <a:latin typeface="Arial" panose="020B0604020202020204" pitchFamily="34" charset="0"/>
              </a:rPr>
              <a:t>What kind of questions do we ask children after a behavioural incident? </a:t>
            </a:r>
            <a:endParaRPr lang="en-GB" altLang="en-US">
              <a:solidFill>
                <a:srgbClr val="FF0000"/>
              </a:solidFill>
              <a:latin typeface="Arial" panose="020B0604020202020204" pitchFamily="34" charset="0"/>
            </a:endParaRPr>
          </a:p>
        </p:txBody>
      </p:sp>
      <p:sp>
        <p:nvSpPr>
          <p:cNvPr id="40963" name="Subtitle 2">
            <a:extLst>
              <a:ext uri="{FF2B5EF4-FFF2-40B4-BE49-F238E27FC236}">
                <a16:creationId xmlns:a16="http://schemas.microsoft.com/office/drawing/2014/main" id="{5AB4B960-39EC-4FB5-8215-FA4AFB7F759C}"/>
              </a:ext>
            </a:extLst>
          </p:cNvPr>
          <p:cNvSpPr>
            <a:spLocks noGrp="1"/>
          </p:cNvSpPr>
          <p:nvPr>
            <p:ph type="subTitle" sz="quarter" idx="1"/>
          </p:nvPr>
        </p:nvSpPr>
        <p:spPr>
          <a:xfrm>
            <a:off x="0" y="5084763"/>
            <a:ext cx="9144000" cy="1296987"/>
          </a:xfrm>
        </p:spPr>
        <p:txBody>
          <a:bodyPr/>
          <a:lstStyle/>
          <a:p>
            <a:pPr marL="342900" indent="-342900" algn="l">
              <a:lnSpc>
                <a:spcPct val="80000"/>
              </a:lnSpc>
              <a:buFontTx/>
              <a:buChar char="•"/>
            </a:pPr>
            <a:r>
              <a:rPr lang="en-GB" altLang="en-US" sz="2000">
                <a:solidFill>
                  <a:schemeClr val="tx1"/>
                </a:solidFill>
                <a:latin typeface="Arial" panose="020B0604020202020204" pitchFamily="34" charset="0"/>
              </a:rPr>
              <a:t>Children with low language levels will struggle to understand these questions</a:t>
            </a:r>
          </a:p>
          <a:p>
            <a:pPr marL="342900" indent="-342900" algn="l">
              <a:lnSpc>
                <a:spcPct val="80000"/>
              </a:lnSpc>
              <a:buFontTx/>
              <a:buChar char="•"/>
            </a:pPr>
            <a:endParaRPr lang="en-GB" altLang="en-US" sz="2000">
              <a:solidFill>
                <a:schemeClr val="tx1"/>
              </a:solidFill>
              <a:latin typeface="Arial" panose="020B0604020202020204" pitchFamily="34" charset="0"/>
            </a:endParaRPr>
          </a:p>
          <a:p>
            <a:pPr marL="342900" indent="-342900" algn="l">
              <a:lnSpc>
                <a:spcPct val="80000"/>
              </a:lnSpc>
              <a:buFontTx/>
              <a:buChar char="•"/>
            </a:pPr>
            <a:r>
              <a:rPr lang="en-GB" altLang="en-US" sz="2000">
                <a:solidFill>
                  <a:schemeClr val="tx1"/>
                </a:solidFill>
                <a:latin typeface="Arial" panose="020B0604020202020204" pitchFamily="34" charset="0"/>
              </a:rPr>
              <a:t>They don’t know how to answer these questions and can get into more trouble for not responding</a:t>
            </a:r>
            <a:r>
              <a:rPr lang="en-GB" altLang="en-US">
                <a:solidFill>
                  <a:schemeClr val="tx1"/>
                </a:solidFill>
                <a:latin typeface="Arial" panose="020B0604020202020204" pitchFamily="34" charset="0"/>
              </a:rPr>
              <a:t> </a:t>
            </a:r>
          </a:p>
        </p:txBody>
      </p:sp>
      <p:sp>
        <p:nvSpPr>
          <p:cNvPr id="40964" name="Text Box 4">
            <a:extLst>
              <a:ext uri="{FF2B5EF4-FFF2-40B4-BE49-F238E27FC236}">
                <a16:creationId xmlns:a16="http://schemas.microsoft.com/office/drawing/2014/main" id="{908B383B-B500-4A7D-A886-FD90B29D48E9}"/>
              </a:ext>
            </a:extLst>
          </p:cNvPr>
          <p:cNvSpPr txBox="1">
            <a:spLocks noChangeArrowheads="1"/>
          </p:cNvSpPr>
          <p:nvPr/>
        </p:nvSpPr>
        <p:spPr bwMode="auto">
          <a:xfrm>
            <a:off x="5435600" y="2636838"/>
            <a:ext cx="33845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GB" altLang="en-US" sz="2400" b="0">
                <a:solidFill>
                  <a:srgbClr val="333333"/>
                </a:solidFill>
                <a:latin typeface="Arial" panose="020B0604020202020204" pitchFamily="34" charset="0"/>
              </a:rPr>
              <a:t>“Why did you do that?”</a:t>
            </a:r>
            <a:r>
              <a:rPr lang="en-GB" altLang="en-US" sz="2800" b="0">
                <a:solidFill>
                  <a:srgbClr val="333333"/>
                </a:solidFill>
                <a:latin typeface="Times" panose="02020603050405020304" pitchFamily="18" charset="0"/>
              </a:rPr>
              <a:t> </a:t>
            </a:r>
          </a:p>
        </p:txBody>
      </p:sp>
      <p:sp>
        <p:nvSpPr>
          <p:cNvPr id="40965" name="Text Box 5">
            <a:extLst>
              <a:ext uri="{FF2B5EF4-FFF2-40B4-BE49-F238E27FC236}">
                <a16:creationId xmlns:a16="http://schemas.microsoft.com/office/drawing/2014/main" id="{EFAAD489-CB1C-48B3-83B1-E019D4576879}"/>
              </a:ext>
            </a:extLst>
          </p:cNvPr>
          <p:cNvSpPr txBox="1">
            <a:spLocks noChangeArrowheads="1"/>
          </p:cNvSpPr>
          <p:nvPr/>
        </p:nvSpPr>
        <p:spPr bwMode="auto">
          <a:xfrm>
            <a:off x="4356100" y="1484313"/>
            <a:ext cx="4392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2400" b="0">
                <a:solidFill>
                  <a:srgbClr val="333333"/>
                </a:solidFill>
                <a:latin typeface="Arial" panose="020B0604020202020204" pitchFamily="34" charset="0"/>
              </a:rPr>
              <a:t>“What should you have done?”</a:t>
            </a:r>
          </a:p>
        </p:txBody>
      </p:sp>
      <p:sp>
        <p:nvSpPr>
          <p:cNvPr id="40966" name="Text Box 6">
            <a:extLst>
              <a:ext uri="{FF2B5EF4-FFF2-40B4-BE49-F238E27FC236}">
                <a16:creationId xmlns:a16="http://schemas.microsoft.com/office/drawing/2014/main" id="{66BA9B98-C9A5-4722-B8FA-21BE6B6869B5}"/>
              </a:ext>
            </a:extLst>
          </p:cNvPr>
          <p:cNvSpPr txBox="1">
            <a:spLocks noChangeArrowheads="1"/>
          </p:cNvSpPr>
          <p:nvPr/>
        </p:nvSpPr>
        <p:spPr bwMode="auto">
          <a:xfrm>
            <a:off x="179388" y="2133600"/>
            <a:ext cx="4392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2400" b="0">
                <a:solidFill>
                  <a:srgbClr val="333333"/>
                </a:solidFill>
                <a:latin typeface="Arial" panose="020B0604020202020204" pitchFamily="34" charset="0"/>
              </a:rPr>
              <a:t>“How do you think she feels?”</a:t>
            </a:r>
          </a:p>
        </p:txBody>
      </p:sp>
      <p:sp>
        <p:nvSpPr>
          <p:cNvPr id="40967" name="Text Box 7">
            <a:extLst>
              <a:ext uri="{FF2B5EF4-FFF2-40B4-BE49-F238E27FC236}">
                <a16:creationId xmlns:a16="http://schemas.microsoft.com/office/drawing/2014/main" id="{FD48BBEE-2263-4F50-B171-967F08E6E18B}"/>
              </a:ext>
            </a:extLst>
          </p:cNvPr>
          <p:cNvSpPr txBox="1">
            <a:spLocks noChangeArrowheads="1"/>
          </p:cNvSpPr>
          <p:nvPr/>
        </p:nvSpPr>
        <p:spPr bwMode="auto">
          <a:xfrm>
            <a:off x="2339975" y="3933825"/>
            <a:ext cx="6048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2400" b="0">
                <a:solidFill>
                  <a:srgbClr val="333333"/>
                </a:solidFill>
                <a:latin typeface="Arial" panose="020B0604020202020204" pitchFamily="34" charset="0"/>
              </a:rPr>
              <a:t>“How would you like it if I did that to you?”</a:t>
            </a:r>
          </a:p>
        </p:txBody>
      </p:sp>
      <p:sp>
        <p:nvSpPr>
          <p:cNvPr id="40968" name="Text Box 7">
            <a:extLst>
              <a:ext uri="{FF2B5EF4-FFF2-40B4-BE49-F238E27FC236}">
                <a16:creationId xmlns:a16="http://schemas.microsoft.com/office/drawing/2014/main" id="{310607BC-4420-4063-990A-22F9A5AE920B}"/>
              </a:ext>
            </a:extLst>
          </p:cNvPr>
          <p:cNvSpPr txBox="1">
            <a:spLocks noChangeArrowheads="1"/>
          </p:cNvSpPr>
          <p:nvPr/>
        </p:nvSpPr>
        <p:spPr bwMode="auto">
          <a:xfrm>
            <a:off x="539750" y="3141663"/>
            <a:ext cx="6048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2400" b="0">
                <a:solidFill>
                  <a:srgbClr val="333333"/>
                </a:solidFill>
                <a:latin typeface="Arial" panose="020B0604020202020204" pitchFamily="34" charset="0"/>
              </a:rPr>
              <a:t>“What do you need to do now?”</a:t>
            </a:r>
          </a:p>
        </p:txBody>
      </p:sp>
      <p:pic>
        <p:nvPicPr>
          <p:cNvPr id="4" name="Audio 3">
            <a:hlinkClick r:id="" action="ppaction://media"/>
            <a:extLst>
              <a:ext uri="{FF2B5EF4-FFF2-40B4-BE49-F238E27FC236}">
                <a16:creationId xmlns:a16="http://schemas.microsoft.com/office/drawing/2014/main" id="{0F4448F3-1D01-4FF9-8B8F-AAAFB2EEE2B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0045"/>
    </mc:Choice>
    <mc:Fallback xmlns="">
      <p:transition spd="slow" advTm="70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0A75A8-01E1-4A98-A9AD-65929837CF9C}"/>
              </a:ext>
            </a:extLst>
          </p:cNvPr>
          <p:cNvSpPr>
            <a:spLocks noGrp="1"/>
          </p:cNvSpPr>
          <p:nvPr>
            <p:ph type="title"/>
          </p:nvPr>
        </p:nvSpPr>
        <p:spPr/>
        <p:txBody>
          <a:bodyPr rtlCol="0">
            <a:normAutofit fontScale="90000"/>
          </a:bodyPr>
          <a:lstStyle/>
          <a:p>
            <a:pPr eaLnBrk="1" fontAlgn="auto" hangingPunct="1">
              <a:spcAft>
                <a:spcPts val="0"/>
              </a:spcAft>
              <a:defRPr/>
            </a:pPr>
            <a:r>
              <a:rPr lang="en-GB" altLang="en-US" sz="2800" dirty="0">
                <a:solidFill>
                  <a:srgbClr val="0070C0"/>
                </a:solidFill>
                <a:latin typeface="Arial" pitchFamily="34" charset="0"/>
              </a:rPr>
              <a:t>Why is it important to know about the complexity of the questions we ask in the classroom?</a:t>
            </a:r>
            <a:br>
              <a:rPr lang="en-GB" altLang="en-US" sz="2800" dirty="0">
                <a:solidFill>
                  <a:srgbClr val="0070C0"/>
                </a:solidFill>
                <a:latin typeface="Arial" pitchFamily="34" charset="0"/>
              </a:rPr>
            </a:br>
            <a:endParaRPr lang="en-GB" sz="2800" dirty="0"/>
          </a:p>
        </p:txBody>
      </p:sp>
      <p:sp>
        <p:nvSpPr>
          <p:cNvPr id="12289" name="Rectangle 3">
            <a:extLst>
              <a:ext uri="{FF2B5EF4-FFF2-40B4-BE49-F238E27FC236}">
                <a16:creationId xmlns:a16="http://schemas.microsoft.com/office/drawing/2014/main" id="{70093740-9050-4BE5-ABDB-9060A8F0D067}"/>
              </a:ext>
            </a:extLst>
          </p:cNvPr>
          <p:cNvSpPr>
            <a:spLocks noGrp="1" noChangeArrowheads="1"/>
          </p:cNvSpPr>
          <p:nvPr>
            <p:ph idx="1"/>
          </p:nvPr>
        </p:nvSpPr>
        <p:spPr>
          <a:xfrm>
            <a:off x="457200" y="1268413"/>
            <a:ext cx="8229600" cy="5400675"/>
          </a:xfrm>
        </p:spPr>
        <p:txBody>
          <a:bodyPr rtlCol="0">
            <a:normAutofit/>
          </a:bodyPr>
          <a:lstStyle/>
          <a:p>
            <a:pPr eaLnBrk="1" fontAlgn="auto" hangingPunct="1">
              <a:lnSpc>
                <a:spcPct val="80000"/>
              </a:lnSpc>
              <a:spcAft>
                <a:spcPts val="0"/>
              </a:spcAft>
              <a:defRPr/>
            </a:pPr>
            <a:endParaRPr lang="en-GB" altLang="en-US" sz="2000" dirty="0">
              <a:solidFill>
                <a:srgbClr val="0070C0"/>
              </a:solidFill>
              <a:latin typeface="Arial" pitchFamily="34" charset="0"/>
            </a:endParaRPr>
          </a:p>
          <a:p>
            <a:pPr marL="0" indent="0" eaLnBrk="1" fontAlgn="auto" hangingPunct="1">
              <a:lnSpc>
                <a:spcPct val="80000"/>
              </a:lnSpc>
              <a:spcAft>
                <a:spcPts val="0"/>
              </a:spcAft>
              <a:buFont typeface="Arial" panose="020B0604020202020204" pitchFamily="34" charset="0"/>
              <a:buNone/>
              <a:defRPr/>
            </a:pPr>
            <a:r>
              <a:rPr lang="en-GB" altLang="en-US" sz="2600" dirty="0">
                <a:latin typeface="Arial" pitchFamily="34" charset="0"/>
              </a:rPr>
              <a:t>Asked in the right way, questions are a good way of:</a:t>
            </a:r>
          </a:p>
          <a:p>
            <a:pPr marL="0" indent="0" eaLnBrk="1" fontAlgn="auto" hangingPunct="1">
              <a:lnSpc>
                <a:spcPct val="80000"/>
              </a:lnSpc>
              <a:spcAft>
                <a:spcPts val="0"/>
              </a:spcAft>
              <a:buFont typeface="Arial" panose="020B0604020202020204" pitchFamily="34" charset="0"/>
              <a:buNone/>
              <a:defRPr/>
            </a:pPr>
            <a:endParaRPr lang="en-GB" altLang="en-US" sz="2600" dirty="0">
              <a:latin typeface="Arial" pitchFamily="34" charset="0"/>
            </a:endParaRPr>
          </a:p>
          <a:p>
            <a:pPr eaLnBrk="1" fontAlgn="auto" hangingPunct="1">
              <a:lnSpc>
                <a:spcPct val="80000"/>
              </a:lnSpc>
              <a:spcAft>
                <a:spcPts val="0"/>
              </a:spcAft>
              <a:buFontTx/>
              <a:buChar char="•"/>
              <a:defRPr/>
            </a:pPr>
            <a:r>
              <a:rPr lang="en-GB" altLang="en-US" sz="2600" dirty="0">
                <a:latin typeface="Arial" pitchFamily="34" charset="0"/>
              </a:rPr>
              <a:t>Assessing how much the child has understood</a:t>
            </a:r>
          </a:p>
          <a:p>
            <a:pPr eaLnBrk="1" fontAlgn="auto" hangingPunct="1">
              <a:lnSpc>
                <a:spcPct val="80000"/>
              </a:lnSpc>
              <a:spcAft>
                <a:spcPts val="0"/>
              </a:spcAft>
              <a:buFontTx/>
              <a:buChar char="•"/>
              <a:defRPr/>
            </a:pPr>
            <a:r>
              <a:rPr lang="en-GB" altLang="en-US" sz="2600" dirty="0">
                <a:latin typeface="Arial" pitchFamily="34" charset="0"/>
              </a:rPr>
              <a:t>Encouraging the child to explore their thoughts and expand their responses </a:t>
            </a:r>
          </a:p>
          <a:p>
            <a:pPr eaLnBrk="1" fontAlgn="auto" hangingPunct="1">
              <a:lnSpc>
                <a:spcPct val="80000"/>
              </a:lnSpc>
              <a:spcAft>
                <a:spcPts val="0"/>
              </a:spcAft>
              <a:buFontTx/>
              <a:buChar char="•"/>
              <a:defRPr/>
            </a:pPr>
            <a:r>
              <a:rPr lang="en-GB" altLang="en-US" sz="2600" dirty="0">
                <a:latin typeface="Arial" pitchFamily="34" charset="0"/>
              </a:rPr>
              <a:t>Structuring a child’s responses</a:t>
            </a:r>
          </a:p>
          <a:p>
            <a:pPr eaLnBrk="1" fontAlgn="auto" hangingPunct="1">
              <a:lnSpc>
                <a:spcPct val="80000"/>
              </a:lnSpc>
              <a:spcAft>
                <a:spcPts val="0"/>
              </a:spcAft>
              <a:buFontTx/>
              <a:buChar char="•"/>
              <a:defRPr/>
            </a:pPr>
            <a:r>
              <a:rPr lang="en-GB" altLang="en-US" sz="2600" dirty="0">
                <a:latin typeface="Arial" pitchFamily="34" charset="0"/>
              </a:rPr>
              <a:t>Answering a question verbally supports formulating a written response  </a:t>
            </a:r>
          </a:p>
          <a:p>
            <a:pPr eaLnBrk="1" fontAlgn="auto" hangingPunct="1">
              <a:lnSpc>
                <a:spcPct val="80000"/>
              </a:lnSpc>
              <a:spcAft>
                <a:spcPts val="0"/>
              </a:spcAft>
              <a:defRPr/>
            </a:pPr>
            <a:endParaRPr lang="en-GB" altLang="en-US" sz="2600" dirty="0">
              <a:latin typeface="Arial" pitchFamily="34" charset="0"/>
            </a:endParaRPr>
          </a:p>
          <a:p>
            <a:pPr eaLnBrk="1" fontAlgn="auto" hangingPunct="1">
              <a:lnSpc>
                <a:spcPct val="80000"/>
              </a:lnSpc>
              <a:spcAft>
                <a:spcPts val="0"/>
              </a:spcAft>
              <a:defRPr/>
            </a:pPr>
            <a:r>
              <a:rPr lang="en-GB" altLang="en-US" sz="2600" u="sng" dirty="0">
                <a:latin typeface="Arial" pitchFamily="34" charset="0"/>
              </a:rPr>
              <a:t>However</a:t>
            </a:r>
            <a:r>
              <a:rPr lang="en-GB" altLang="en-US" sz="2600" dirty="0">
                <a:latin typeface="Arial" pitchFamily="34" charset="0"/>
              </a:rPr>
              <a:t>, not all children may understand what they are being asked. This may lead to misunderstandings and frustration in the classroom and at home. </a:t>
            </a:r>
          </a:p>
          <a:p>
            <a:pPr eaLnBrk="1" fontAlgn="auto" hangingPunct="1">
              <a:lnSpc>
                <a:spcPct val="80000"/>
              </a:lnSpc>
              <a:spcAft>
                <a:spcPts val="0"/>
              </a:spcAft>
              <a:defRPr/>
            </a:pPr>
            <a:endParaRPr lang="en-GB" altLang="en-US" sz="1700" dirty="0">
              <a:latin typeface="Arial" pitchFamily="34" charset="0"/>
            </a:endParaRPr>
          </a:p>
          <a:p>
            <a:pPr eaLnBrk="1" fontAlgn="auto" hangingPunct="1">
              <a:lnSpc>
                <a:spcPct val="80000"/>
              </a:lnSpc>
              <a:spcAft>
                <a:spcPts val="0"/>
              </a:spcAft>
              <a:defRPr/>
            </a:pPr>
            <a:endParaRPr lang="en-GB" altLang="en-US" dirty="0">
              <a:solidFill>
                <a:srgbClr val="0070C0"/>
              </a:solidFill>
              <a:latin typeface="Arial" pitchFamily="34" charset="0"/>
            </a:endParaRPr>
          </a:p>
        </p:txBody>
      </p:sp>
      <p:pic>
        <p:nvPicPr>
          <p:cNvPr id="5" name="Audio 4">
            <a:hlinkClick r:id="" action="ppaction://media"/>
            <a:extLst>
              <a:ext uri="{FF2B5EF4-FFF2-40B4-BE49-F238E27FC236}">
                <a16:creationId xmlns:a16="http://schemas.microsoft.com/office/drawing/2014/main" id="{4BD552A6-C344-4669-9102-30C1097B47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7383"/>
    </mc:Choice>
    <mc:Fallback xmlns="">
      <p:transition spd="slow" advTm="373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DBA98C93-B317-4DFE-B33B-4F748CC50EDB}"/>
              </a:ext>
            </a:extLst>
          </p:cNvPr>
          <p:cNvSpPr>
            <a:spLocks noGrp="1"/>
          </p:cNvSpPr>
          <p:nvPr>
            <p:ph type="ctrTitle" sz="quarter"/>
          </p:nvPr>
        </p:nvSpPr>
        <p:spPr>
          <a:xfrm>
            <a:off x="250825" y="333375"/>
            <a:ext cx="7772400" cy="647700"/>
          </a:xfrm>
        </p:spPr>
        <p:txBody>
          <a:bodyPr/>
          <a:lstStyle/>
          <a:p>
            <a:r>
              <a:rPr lang="en-GB" altLang="en-US" sz="3200">
                <a:solidFill>
                  <a:schemeClr val="bg1"/>
                </a:solidFill>
                <a:latin typeface="Arial" panose="020B0604020202020204" pitchFamily="34" charset="0"/>
              </a:rPr>
              <a:t>Behaviour management</a:t>
            </a:r>
          </a:p>
        </p:txBody>
      </p:sp>
      <p:sp>
        <p:nvSpPr>
          <p:cNvPr id="69634" name="Subtitle 2">
            <a:extLst>
              <a:ext uri="{FF2B5EF4-FFF2-40B4-BE49-F238E27FC236}">
                <a16:creationId xmlns:a16="http://schemas.microsoft.com/office/drawing/2014/main" id="{2E26DAEA-ADCE-4811-8828-932F986A244E}"/>
              </a:ext>
            </a:extLst>
          </p:cNvPr>
          <p:cNvSpPr>
            <a:spLocks noGrp="1"/>
          </p:cNvSpPr>
          <p:nvPr>
            <p:ph type="subTitle" sz="quarter" idx="1"/>
          </p:nvPr>
        </p:nvSpPr>
        <p:spPr>
          <a:xfrm>
            <a:off x="179388" y="260350"/>
            <a:ext cx="8569325" cy="3600450"/>
          </a:xfrm>
        </p:spPr>
        <p:txBody>
          <a:bodyPr/>
          <a:lstStyle/>
          <a:p>
            <a:pPr>
              <a:lnSpc>
                <a:spcPct val="80000"/>
              </a:lnSpc>
              <a:buFont typeface="Arial" charset="0"/>
              <a:buNone/>
              <a:defRPr/>
            </a:pPr>
            <a:r>
              <a:rPr lang="en-GB" altLang="en-US" sz="2800" dirty="0">
                <a:solidFill>
                  <a:srgbClr val="1888CE"/>
                </a:solidFill>
                <a:latin typeface="Arial" charset="0"/>
                <a:ea typeface="+mj-ea"/>
                <a:cs typeface="+mj-cs"/>
              </a:rPr>
              <a:t>Level Two </a:t>
            </a:r>
          </a:p>
          <a:p>
            <a:pPr>
              <a:lnSpc>
                <a:spcPct val="80000"/>
              </a:lnSpc>
              <a:buFont typeface="Arial" charset="0"/>
              <a:buNone/>
              <a:defRPr/>
            </a:pPr>
            <a:endParaRPr lang="en-GB" altLang="en-US" sz="1800" dirty="0">
              <a:solidFill>
                <a:schemeClr val="tx1"/>
              </a:solidFill>
              <a:latin typeface="Arial" pitchFamily="34" charset="0"/>
            </a:endParaRPr>
          </a:p>
          <a:p>
            <a:pPr>
              <a:lnSpc>
                <a:spcPct val="80000"/>
              </a:lnSpc>
              <a:buFontTx/>
              <a:buChar char="•"/>
              <a:defRPr/>
            </a:pPr>
            <a:r>
              <a:rPr lang="en-GB" altLang="en-US" dirty="0">
                <a:solidFill>
                  <a:schemeClr val="tx1"/>
                </a:solidFill>
                <a:latin typeface="Arial" pitchFamily="34" charset="0"/>
              </a:rPr>
              <a:t> Tell the child directly and clearly what happened and how their behaviour has affected others</a:t>
            </a:r>
          </a:p>
          <a:p>
            <a:pPr>
              <a:lnSpc>
                <a:spcPct val="80000"/>
              </a:lnSpc>
              <a:buFontTx/>
              <a:buChar char="•"/>
              <a:defRPr/>
            </a:pPr>
            <a:endParaRPr lang="en-GB" altLang="en-US" dirty="0">
              <a:solidFill>
                <a:schemeClr val="tx1"/>
              </a:solidFill>
              <a:latin typeface="Arial" pitchFamily="34" charset="0"/>
            </a:endParaRPr>
          </a:p>
          <a:p>
            <a:pPr>
              <a:lnSpc>
                <a:spcPct val="80000"/>
              </a:lnSpc>
              <a:buFontTx/>
              <a:buChar char="•"/>
              <a:defRPr/>
            </a:pPr>
            <a:r>
              <a:rPr lang="en-GB" altLang="en-US" dirty="0">
                <a:solidFill>
                  <a:schemeClr val="tx1"/>
                </a:solidFill>
                <a:latin typeface="Arial" pitchFamily="34" charset="0"/>
              </a:rPr>
              <a:t> Describe appropriate behaviours using short, simple sentences</a:t>
            </a:r>
          </a:p>
          <a:p>
            <a:pPr>
              <a:lnSpc>
                <a:spcPct val="80000"/>
              </a:lnSpc>
              <a:buFont typeface="Arial" charset="0"/>
              <a:buNone/>
              <a:defRPr/>
            </a:pPr>
            <a:r>
              <a:rPr lang="en-GB" altLang="en-US" dirty="0">
                <a:solidFill>
                  <a:schemeClr val="tx1"/>
                </a:solidFill>
                <a:latin typeface="Arial" pitchFamily="34" charset="0"/>
              </a:rPr>
              <a:t>  </a:t>
            </a:r>
          </a:p>
          <a:p>
            <a:pPr>
              <a:lnSpc>
                <a:spcPct val="80000"/>
              </a:lnSpc>
              <a:buFontTx/>
              <a:buChar char="•"/>
              <a:defRPr/>
            </a:pPr>
            <a:r>
              <a:rPr lang="en-GB" altLang="en-US" dirty="0">
                <a:solidFill>
                  <a:schemeClr val="tx1"/>
                </a:solidFill>
                <a:latin typeface="Arial" pitchFamily="34" charset="0"/>
              </a:rPr>
              <a:t> Avoid asking questions about why they behaved as they did </a:t>
            </a:r>
          </a:p>
          <a:p>
            <a:pPr>
              <a:lnSpc>
                <a:spcPct val="80000"/>
              </a:lnSpc>
              <a:buFontTx/>
              <a:buChar char="•"/>
              <a:defRPr/>
            </a:pPr>
            <a:endParaRPr lang="en-GB" altLang="en-US" dirty="0">
              <a:solidFill>
                <a:schemeClr val="tx1"/>
              </a:solidFill>
              <a:latin typeface="Arial" pitchFamily="34" charset="0"/>
            </a:endParaRPr>
          </a:p>
          <a:p>
            <a:pPr>
              <a:lnSpc>
                <a:spcPct val="80000"/>
              </a:lnSpc>
              <a:buFontTx/>
              <a:buChar char="•"/>
              <a:defRPr/>
            </a:pPr>
            <a:r>
              <a:rPr lang="en-GB" altLang="en-US" dirty="0">
                <a:solidFill>
                  <a:schemeClr val="tx1"/>
                </a:solidFill>
                <a:latin typeface="Arial" pitchFamily="34" charset="0"/>
              </a:rPr>
              <a:t> Avoid negative statements, e.g. “don’t run” try “walk please” instead</a:t>
            </a:r>
          </a:p>
          <a:p>
            <a:pPr>
              <a:lnSpc>
                <a:spcPct val="80000"/>
              </a:lnSpc>
              <a:buFont typeface="Arial" charset="0"/>
              <a:buNone/>
              <a:defRPr/>
            </a:pPr>
            <a:endParaRPr lang="en-GB" altLang="en-US" dirty="0">
              <a:latin typeface="Arial" pitchFamily="34" charset="0"/>
            </a:endParaRPr>
          </a:p>
          <a:p>
            <a:pPr>
              <a:lnSpc>
                <a:spcPct val="80000"/>
              </a:lnSpc>
              <a:buFont typeface="Arial" charset="0"/>
              <a:buNone/>
              <a:defRPr/>
            </a:pPr>
            <a:endParaRPr lang="en-GB" altLang="en-US" sz="1000" dirty="0">
              <a:latin typeface="Arial" pitchFamily="34" charset="0"/>
            </a:endParaRPr>
          </a:p>
          <a:p>
            <a:pPr>
              <a:lnSpc>
                <a:spcPct val="80000"/>
              </a:lnSpc>
              <a:buFont typeface="Arial" charset="0"/>
              <a:buNone/>
              <a:defRPr/>
            </a:pPr>
            <a:endParaRPr lang="en-GB" altLang="en-US" sz="1200" dirty="0">
              <a:latin typeface="Arial" pitchFamily="34" charset="0"/>
            </a:endParaRPr>
          </a:p>
          <a:p>
            <a:pPr>
              <a:lnSpc>
                <a:spcPct val="80000"/>
              </a:lnSpc>
              <a:buFont typeface="Arial" charset="0"/>
              <a:buNone/>
              <a:defRPr/>
            </a:pPr>
            <a:endParaRPr lang="en-GB" altLang="en-US" sz="1200" dirty="0">
              <a:latin typeface="Arial" pitchFamily="34" charset="0"/>
            </a:endParaRPr>
          </a:p>
        </p:txBody>
      </p:sp>
      <p:pic>
        <p:nvPicPr>
          <p:cNvPr id="5" name="Audio 4">
            <a:hlinkClick r:id="" action="ppaction://media"/>
            <a:extLst>
              <a:ext uri="{FF2B5EF4-FFF2-40B4-BE49-F238E27FC236}">
                <a16:creationId xmlns:a16="http://schemas.microsoft.com/office/drawing/2014/main" id="{5CF6800D-04AD-435D-A0E0-D03520CCE8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2824"/>
    </mc:Choice>
    <mc:Fallback xmlns="">
      <p:transition spd="slow" advTm="1028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ubtitle 2">
            <a:extLst>
              <a:ext uri="{FF2B5EF4-FFF2-40B4-BE49-F238E27FC236}">
                <a16:creationId xmlns:a16="http://schemas.microsoft.com/office/drawing/2014/main" id="{39ED0851-74CB-42C4-AA06-50703A2F15E1}"/>
              </a:ext>
            </a:extLst>
          </p:cNvPr>
          <p:cNvSpPr>
            <a:spLocks/>
          </p:cNvSpPr>
          <p:nvPr/>
        </p:nvSpPr>
        <p:spPr bwMode="white">
          <a:xfrm>
            <a:off x="395288" y="260350"/>
            <a:ext cx="8567737"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Times" pitchFamily="18" charset="0"/>
                <a:ea typeface="MS PGothic" pitchFamily="34" charset="-128"/>
              </a:defRPr>
            </a:lvl1pPr>
            <a:lvl2pPr marL="742950" indent="-285750">
              <a:defRPr sz="2800" b="1">
                <a:solidFill>
                  <a:schemeClr val="tx1"/>
                </a:solidFill>
                <a:latin typeface="Times" pitchFamily="18" charset="0"/>
                <a:ea typeface="MS PGothic" pitchFamily="34" charset="-128"/>
              </a:defRPr>
            </a:lvl2pPr>
            <a:lvl3pPr marL="1143000" indent="-228600">
              <a:defRPr sz="2800" b="1">
                <a:solidFill>
                  <a:schemeClr val="tx1"/>
                </a:solidFill>
                <a:latin typeface="Times" pitchFamily="18" charset="0"/>
                <a:ea typeface="MS PGothic" pitchFamily="34" charset="-128"/>
              </a:defRPr>
            </a:lvl3pPr>
            <a:lvl4pPr marL="1600200" indent="-228600">
              <a:defRPr sz="2800" b="1">
                <a:solidFill>
                  <a:schemeClr val="tx1"/>
                </a:solidFill>
                <a:latin typeface="Times" pitchFamily="18" charset="0"/>
                <a:ea typeface="MS PGothic" pitchFamily="34" charset="-128"/>
              </a:defRPr>
            </a:lvl4pPr>
            <a:lvl5pPr marL="2057400" indent="-228600">
              <a:defRPr sz="2800" b="1">
                <a:solidFill>
                  <a:schemeClr val="tx1"/>
                </a:solidFill>
                <a:latin typeface="Times" pitchFamily="18" charset="0"/>
                <a:ea typeface="MS PGothic" pitchFamily="34" charset="-128"/>
              </a:defRPr>
            </a:lvl5pPr>
            <a:lvl6pPr marL="2514600" indent="-228600" fontAlgn="base">
              <a:spcBef>
                <a:spcPct val="0"/>
              </a:spcBef>
              <a:spcAft>
                <a:spcPct val="0"/>
              </a:spcAft>
              <a:defRPr sz="2800" b="1">
                <a:solidFill>
                  <a:schemeClr val="tx1"/>
                </a:solidFill>
                <a:latin typeface="Times" pitchFamily="18" charset="0"/>
                <a:ea typeface="MS PGothic" pitchFamily="34" charset="-128"/>
              </a:defRPr>
            </a:lvl6pPr>
            <a:lvl7pPr marL="2971800" indent="-228600" fontAlgn="base">
              <a:spcBef>
                <a:spcPct val="0"/>
              </a:spcBef>
              <a:spcAft>
                <a:spcPct val="0"/>
              </a:spcAft>
              <a:defRPr sz="2800" b="1">
                <a:solidFill>
                  <a:schemeClr val="tx1"/>
                </a:solidFill>
                <a:latin typeface="Times" pitchFamily="18" charset="0"/>
                <a:ea typeface="MS PGothic" pitchFamily="34" charset="-128"/>
              </a:defRPr>
            </a:lvl7pPr>
            <a:lvl8pPr marL="3429000" indent="-228600" fontAlgn="base">
              <a:spcBef>
                <a:spcPct val="0"/>
              </a:spcBef>
              <a:spcAft>
                <a:spcPct val="0"/>
              </a:spcAft>
              <a:defRPr sz="2800" b="1">
                <a:solidFill>
                  <a:schemeClr val="tx1"/>
                </a:solidFill>
                <a:latin typeface="Times" pitchFamily="18" charset="0"/>
                <a:ea typeface="MS PGothic" pitchFamily="34" charset="-128"/>
              </a:defRPr>
            </a:lvl8pPr>
            <a:lvl9pPr marL="3886200" indent="-228600" fontAlgn="base">
              <a:spcBef>
                <a:spcPct val="0"/>
              </a:spcBef>
              <a:spcAft>
                <a:spcPct val="0"/>
              </a:spcAft>
              <a:defRPr sz="2800" b="1">
                <a:solidFill>
                  <a:schemeClr val="tx1"/>
                </a:solidFill>
                <a:latin typeface="Times" pitchFamily="18" charset="0"/>
                <a:ea typeface="MS PGothic" pitchFamily="34" charset="-128"/>
              </a:defRPr>
            </a:lvl9pPr>
          </a:lstStyle>
          <a:p>
            <a:pPr algn="ctr">
              <a:lnSpc>
                <a:spcPct val="90000"/>
              </a:lnSpc>
              <a:spcBef>
                <a:spcPct val="20000"/>
              </a:spcBef>
              <a:defRPr/>
            </a:pPr>
            <a:r>
              <a:rPr lang="en-GB" altLang="en-US" dirty="0">
                <a:solidFill>
                  <a:srgbClr val="1888CE"/>
                </a:solidFill>
                <a:latin typeface="Arial" charset="0"/>
                <a:ea typeface="+mj-ea"/>
                <a:cs typeface="+mj-cs"/>
              </a:rPr>
              <a:t>Level Three  </a:t>
            </a:r>
          </a:p>
          <a:p>
            <a:pPr>
              <a:lnSpc>
                <a:spcPct val="90000"/>
              </a:lnSpc>
              <a:spcBef>
                <a:spcPct val="20000"/>
              </a:spcBef>
              <a:buFontTx/>
              <a:buChar char="•"/>
              <a:defRPr/>
            </a:pPr>
            <a:r>
              <a:rPr lang="en-GB" altLang="en-US" sz="2400" b="0" dirty="0">
                <a:solidFill>
                  <a:srgbClr val="333333"/>
                </a:solidFill>
                <a:latin typeface="Arial" pitchFamily="34" charset="0"/>
              </a:rPr>
              <a:t> </a:t>
            </a:r>
            <a:r>
              <a:rPr lang="en-GB" altLang="en-US" sz="2400" b="0" dirty="0">
                <a:latin typeface="Arial" pitchFamily="34" charset="0"/>
              </a:rPr>
              <a:t>Ask the child to describe what happened, what people said and how others felt </a:t>
            </a:r>
          </a:p>
          <a:p>
            <a:pPr>
              <a:lnSpc>
                <a:spcPct val="90000"/>
              </a:lnSpc>
              <a:spcBef>
                <a:spcPct val="20000"/>
              </a:spcBef>
              <a:buFontTx/>
              <a:buChar char="•"/>
              <a:defRPr/>
            </a:pPr>
            <a:endParaRPr lang="en-GB" altLang="en-US" sz="2400" b="0" dirty="0">
              <a:latin typeface="Arial" pitchFamily="34" charset="0"/>
            </a:endParaRPr>
          </a:p>
          <a:p>
            <a:pPr>
              <a:lnSpc>
                <a:spcPct val="90000"/>
              </a:lnSpc>
              <a:spcBef>
                <a:spcPct val="20000"/>
              </a:spcBef>
              <a:buFontTx/>
              <a:buChar char="•"/>
              <a:defRPr/>
            </a:pPr>
            <a:r>
              <a:rPr lang="en-GB" altLang="en-US" sz="2400" b="0" dirty="0">
                <a:latin typeface="Arial" pitchFamily="34" charset="0"/>
              </a:rPr>
              <a:t> Using role play or comic strip conversations might help this </a:t>
            </a:r>
          </a:p>
          <a:p>
            <a:pPr>
              <a:lnSpc>
                <a:spcPct val="90000"/>
              </a:lnSpc>
              <a:spcBef>
                <a:spcPct val="20000"/>
              </a:spcBef>
              <a:buFontTx/>
              <a:buChar char="•"/>
              <a:defRPr/>
            </a:pPr>
            <a:endParaRPr lang="en-GB" altLang="en-US" sz="2400" b="0" dirty="0">
              <a:latin typeface="Arial" pitchFamily="34" charset="0"/>
            </a:endParaRPr>
          </a:p>
          <a:p>
            <a:pPr>
              <a:lnSpc>
                <a:spcPct val="90000"/>
              </a:lnSpc>
              <a:spcBef>
                <a:spcPct val="20000"/>
              </a:spcBef>
              <a:defRPr/>
            </a:pPr>
            <a:endParaRPr lang="en-GB" altLang="en-US" sz="2400" b="0" dirty="0">
              <a:latin typeface="Arial" pitchFamily="34" charset="0"/>
            </a:endParaRPr>
          </a:p>
          <a:p>
            <a:pPr>
              <a:lnSpc>
                <a:spcPct val="90000"/>
              </a:lnSpc>
              <a:spcBef>
                <a:spcPct val="20000"/>
              </a:spcBef>
              <a:defRPr/>
            </a:pPr>
            <a:endParaRPr lang="en-GB" altLang="en-US" sz="2400" b="0" dirty="0">
              <a:latin typeface="Arial" pitchFamily="34" charset="0"/>
            </a:endParaRPr>
          </a:p>
          <a:p>
            <a:pPr>
              <a:lnSpc>
                <a:spcPct val="90000"/>
              </a:lnSpc>
              <a:spcBef>
                <a:spcPct val="20000"/>
              </a:spcBef>
              <a:defRPr/>
            </a:pPr>
            <a:endParaRPr lang="en-GB" altLang="en-US" sz="2400" b="0" dirty="0">
              <a:latin typeface="Arial" pitchFamily="34" charset="0"/>
            </a:endParaRPr>
          </a:p>
          <a:p>
            <a:pPr>
              <a:lnSpc>
                <a:spcPct val="90000"/>
              </a:lnSpc>
              <a:spcBef>
                <a:spcPct val="20000"/>
              </a:spcBef>
              <a:defRPr/>
            </a:pPr>
            <a:endParaRPr lang="en-GB" altLang="en-US" sz="2400" b="0" dirty="0">
              <a:latin typeface="Arial" pitchFamily="34" charset="0"/>
            </a:endParaRPr>
          </a:p>
          <a:p>
            <a:pPr>
              <a:lnSpc>
                <a:spcPct val="90000"/>
              </a:lnSpc>
              <a:spcBef>
                <a:spcPct val="20000"/>
              </a:spcBef>
              <a:buFontTx/>
              <a:buChar char="•"/>
              <a:defRPr/>
            </a:pPr>
            <a:r>
              <a:rPr lang="en-GB" altLang="en-US" sz="2400" b="0" dirty="0">
                <a:latin typeface="Arial" pitchFamily="34" charset="0"/>
              </a:rPr>
              <a:t> Avoid asking them to justify their behaviour </a:t>
            </a:r>
          </a:p>
          <a:p>
            <a:pPr>
              <a:lnSpc>
                <a:spcPct val="90000"/>
              </a:lnSpc>
              <a:spcBef>
                <a:spcPct val="20000"/>
              </a:spcBef>
              <a:buFontTx/>
              <a:buChar char="•"/>
              <a:defRPr/>
            </a:pPr>
            <a:endParaRPr lang="en-GB" altLang="en-US" sz="2400" b="0" dirty="0">
              <a:latin typeface="Arial" pitchFamily="34" charset="0"/>
            </a:endParaRPr>
          </a:p>
          <a:p>
            <a:pPr>
              <a:lnSpc>
                <a:spcPct val="90000"/>
              </a:lnSpc>
              <a:spcBef>
                <a:spcPct val="20000"/>
              </a:spcBef>
              <a:buFontTx/>
              <a:buChar char="•"/>
              <a:defRPr/>
            </a:pPr>
            <a:r>
              <a:rPr lang="en-GB" altLang="en-US" sz="2400" b="0" dirty="0">
                <a:latin typeface="Arial" pitchFamily="34" charset="0"/>
              </a:rPr>
              <a:t> State the justification i.e. say why they should not have </a:t>
            </a:r>
            <a:br>
              <a:rPr lang="en-GB" altLang="en-US" sz="2400" b="0" dirty="0">
                <a:latin typeface="Arial" pitchFamily="34" charset="0"/>
              </a:rPr>
            </a:br>
            <a:r>
              <a:rPr lang="en-GB" altLang="en-US" sz="2400" b="0" dirty="0">
                <a:latin typeface="Arial" pitchFamily="34" charset="0"/>
              </a:rPr>
              <a:t>done something </a:t>
            </a:r>
            <a:endParaRPr lang="en-GB" altLang="en-US" sz="2000" b="0" dirty="0">
              <a:latin typeface="Arial" pitchFamily="34" charset="0"/>
            </a:endParaRPr>
          </a:p>
          <a:p>
            <a:pPr>
              <a:lnSpc>
                <a:spcPct val="90000"/>
              </a:lnSpc>
              <a:spcBef>
                <a:spcPct val="20000"/>
              </a:spcBef>
              <a:defRPr/>
            </a:pPr>
            <a:endParaRPr lang="en-GB" altLang="en-US" sz="2000" b="0" dirty="0">
              <a:solidFill>
                <a:srgbClr val="333333"/>
              </a:solidFill>
              <a:latin typeface="Arial" pitchFamily="34" charset="0"/>
            </a:endParaRPr>
          </a:p>
          <a:p>
            <a:pPr>
              <a:lnSpc>
                <a:spcPct val="90000"/>
              </a:lnSpc>
              <a:spcBef>
                <a:spcPct val="20000"/>
              </a:spcBef>
              <a:defRPr/>
            </a:pPr>
            <a:endParaRPr lang="en-GB" altLang="en-US" sz="2400" dirty="0">
              <a:solidFill>
                <a:srgbClr val="333333"/>
              </a:solidFill>
              <a:latin typeface="Arial" pitchFamily="34" charset="0"/>
            </a:endParaRPr>
          </a:p>
          <a:p>
            <a:pPr>
              <a:lnSpc>
                <a:spcPct val="90000"/>
              </a:lnSpc>
              <a:spcBef>
                <a:spcPct val="20000"/>
              </a:spcBef>
              <a:defRPr/>
            </a:pPr>
            <a:endParaRPr lang="en-GB" altLang="en-US" sz="2400" dirty="0">
              <a:solidFill>
                <a:srgbClr val="333333"/>
              </a:solidFill>
              <a:latin typeface="Arial" pitchFamily="34" charset="0"/>
            </a:endParaRPr>
          </a:p>
        </p:txBody>
      </p:sp>
      <p:pic>
        <p:nvPicPr>
          <p:cNvPr id="45059" name="Picture 4">
            <a:extLst>
              <a:ext uri="{FF2B5EF4-FFF2-40B4-BE49-F238E27FC236}">
                <a16:creationId xmlns:a16="http://schemas.microsoft.com/office/drawing/2014/main" id="{B553E5AB-396B-4E13-9BBC-8F98A3F2EF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575" y="2565400"/>
            <a:ext cx="2362200"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5ECCAFBB-0E12-4FAE-845B-6B7EAD60E0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9201"/>
    </mc:Choice>
    <mc:Fallback xmlns="">
      <p:transition spd="slow" advTm="392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ubtitle 2">
            <a:extLst>
              <a:ext uri="{FF2B5EF4-FFF2-40B4-BE49-F238E27FC236}">
                <a16:creationId xmlns:a16="http://schemas.microsoft.com/office/drawing/2014/main" id="{81758BDE-8791-4D3A-BF5C-52E9B00A7CAE}"/>
              </a:ext>
            </a:extLst>
          </p:cNvPr>
          <p:cNvSpPr>
            <a:spLocks/>
          </p:cNvSpPr>
          <p:nvPr/>
        </p:nvSpPr>
        <p:spPr bwMode="white">
          <a:xfrm>
            <a:off x="250825" y="476250"/>
            <a:ext cx="8569325"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Times" pitchFamily="18" charset="0"/>
                <a:ea typeface="MS PGothic" pitchFamily="34" charset="-128"/>
              </a:defRPr>
            </a:lvl1pPr>
            <a:lvl2pPr marL="742950" indent="-285750">
              <a:defRPr sz="2800" b="1">
                <a:solidFill>
                  <a:schemeClr val="tx1"/>
                </a:solidFill>
                <a:latin typeface="Times" pitchFamily="18" charset="0"/>
                <a:ea typeface="MS PGothic" pitchFamily="34" charset="-128"/>
              </a:defRPr>
            </a:lvl2pPr>
            <a:lvl3pPr marL="1143000" indent="-228600">
              <a:defRPr sz="2800" b="1">
                <a:solidFill>
                  <a:schemeClr val="tx1"/>
                </a:solidFill>
                <a:latin typeface="Times" pitchFamily="18" charset="0"/>
                <a:ea typeface="MS PGothic" pitchFamily="34" charset="-128"/>
              </a:defRPr>
            </a:lvl3pPr>
            <a:lvl4pPr marL="1600200" indent="-228600">
              <a:defRPr sz="2800" b="1">
                <a:solidFill>
                  <a:schemeClr val="tx1"/>
                </a:solidFill>
                <a:latin typeface="Times" pitchFamily="18" charset="0"/>
                <a:ea typeface="MS PGothic" pitchFamily="34" charset="-128"/>
              </a:defRPr>
            </a:lvl4pPr>
            <a:lvl5pPr marL="2057400" indent="-228600">
              <a:defRPr sz="2800" b="1">
                <a:solidFill>
                  <a:schemeClr val="tx1"/>
                </a:solidFill>
                <a:latin typeface="Times" pitchFamily="18" charset="0"/>
                <a:ea typeface="MS PGothic" pitchFamily="34" charset="-128"/>
              </a:defRPr>
            </a:lvl5pPr>
            <a:lvl6pPr marL="2514600" indent="-228600" fontAlgn="base">
              <a:spcBef>
                <a:spcPct val="0"/>
              </a:spcBef>
              <a:spcAft>
                <a:spcPct val="0"/>
              </a:spcAft>
              <a:defRPr sz="2800" b="1">
                <a:solidFill>
                  <a:schemeClr val="tx1"/>
                </a:solidFill>
                <a:latin typeface="Times" pitchFamily="18" charset="0"/>
                <a:ea typeface="MS PGothic" pitchFamily="34" charset="-128"/>
              </a:defRPr>
            </a:lvl6pPr>
            <a:lvl7pPr marL="2971800" indent="-228600" fontAlgn="base">
              <a:spcBef>
                <a:spcPct val="0"/>
              </a:spcBef>
              <a:spcAft>
                <a:spcPct val="0"/>
              </a:spcAft>
              <a:defRPr sz="2800" b="1">
                <a:solidFill>
                  <a:schemeClr val="tx1"/>
                </a:solidFill>
                <a:latin typeface="Times" pitchFamily="18" charset="0"/>
                <a:ea typeface="MS PGothic" pitchFamily="34" charset="-128"/>
              </a:defRPr>
            </a:lvl7pPr>
            <a:lvl8pPr marL="3429000" indent="-228600" fontAlgn="base">
              <a:spcBef>
                <a:spcPct val="0"/>
              </a:spcBef>
              <a:spcAft>
                <a:spcPct val="0"/>
              </a:spcAft>
              <a:defRPr sz="2800" b="1">
                <a:solidFill>
                  <a:schemeClr val="tx1"/>
                </a:solidFill>
                <a:latin typeface="Times" pitchFamily="18" charset="0"/>
                <a:ea typeface="MS PGothic" pitchFamily="34" charset="-128"/>
              </a:defRPr>
            </a:lvl8pPr>
            <a:lvl9pPr marL="3886200" indent="-228600" fontAlgn="base">
              <a:spcBef>
                <a:spcPct val="0"/>
              </a:spcBef>
              <a:spcAft>
                <a:spcPct val="0"/>
              </a:spcAft>
              <a:defRPr sz="2800" b="1">
                <a:solidFill>
                  <a:schemeClr val="tx1"/>
                </a:solidFill>
                <a:latin typeface="Times" pitchFamily="18" charset="0"/>
                <a:ea typeface="MS PGothic" pitchFamily="34" charset="-128"/>
              </a:defRPr>
            </a:lvl9pPr>
          </a:lstStyle>
          <a:p>
            <a:pPr algn="ctr">
              <a:lnSpc>
                <a:spcPct val="80000"/>
              </a:lnSpc>
              <a:spcBef>
                <a:spcPct val="20000"/>
              </a:spcBef>
              <a:defRPr/>
            </a:pPr>
            <a:r>
              <a:rPr lang="en-GB" altLang="en-US" dirty="0">
                <a:solidFill>
                  <a:srgbClr val="1888CE"/>
                </a:solidFill>
                <a:latin typeface="Arial" charset="0"/>
                <a:ea typeface="+mj-ea"/>
                <a:cs typeface="+mj-cs"/>
              </a:rPr>
              <a:t>Level Four  </a:t>
            </a:r>
          </a:p>
          <a:p>
            <a:pPr>
              <a:lnSpc>
                <a:spcPct val="80000"/>
              </a:lnSpc>
              <a:spcBef>
                <a:spcPct val="20000"/>
              </a:spcBef>
              <a:defRPr/>
            </a:pPr>
            <a:endParaRPr lang="en-GB" altLang="en-US" sz="1800" dirty="0">
              <a:latin typeface="Arial" pitchFamily="34" charset="0"/>
            </a:endParaRPr>
          </a:p>
          <a:p>
            <a:pPr>
              <a:lnSpc>
                <a:spcPct val="80000"/>
              </a:lnSpc>
              <a:spcBef>
                <a:spcPct val="20000"/>
              </a:spcBef>
              <a:buFontTx/>
              <a:buChar char="•"/>
              <a:defRPr/>
            </a:pPr>
            <a:r>
              <a:rPr lang="en-GB" altLang="en-US" sz="2400" b="0" dirty="0">
                <a:solidFill>
                  <a:srgbClr val="333333"/>
                </a:solidFill>
                <a:latin typeface="Arial" pitchFamily="34" charset="0"/>
              </a:rPr>
              <a:t> </a:t>
            </a:r>
            <a:r>
              <a:rPr lang="en-GB" altLang="en-US" sz="2400" b="0" dirty="0">
                <a:latin typeface="Arial" pitchFamily="34" charset="0"/>
              </a:rPr>
              <a:t>Ask level four questions but if the child does not understand </a:t>
            </a:r>
            <a:r>
              <a:rPr lang="en-GB" altLang="en-US" sz="2400" dirty="0">
                <a:latin typeface="Arial" pitchFamily="34" charset="0"/>
              </a:rPr>
              <a:t>repeat the question and model the answer</a:t>
            </a:r>
          </a:p>
          <a:p>
            <a:pPr>
              <a:lnSpc>
                <a:spcPct val="80000"/>
              </a:lnSpc>
              <a:spcBef>
                <a:spcPct val="20000"/>
              </a:spcBef>
              <a:defRPr/>
            </a:pPr>
            <a:endParaRPr lang="en-GB" altLang="en-US" sz="2400" dirty="0">
              <a:latin typeface="Arial" pitchFamily="34" charset="0"/>
            </a:endParaRPr>
          </a:p>
          <a:p>
            <a:pPr>
              <a:lnSpc>
                <a:spcPct val="80000"/>
              </a:lnSpc>
              <a:spcBef>
                <a:spcPct val="20000"/>
              </a:spcBef>
              <a:defRPr/>
            </a:pPr>
            <a:r>
              <a:rPr lang="en-GB" altLang="en-US" sz="2400" dirty="0">
                <a:latin typeface="Arial" pitchFamily="34" charset="0"/>
              </a:rPr>
              <a:t>Remember: </a:t>
            </a:r>
          </a:p>
          <a:p>
            <a:pPr>
              <a:lnSpc>
                <a:spcPct val="80000"/>
              </a:lnSpc>
              <a:spcBef>
                <a:spcPct val="20000"/>
              </a:spcBef>
              <a:buFontTx/>
              <a:buChar char="•"/>
              <a:defRPr/>
            </a:pPr>
            <a:r>
              <a:rPr lang="en-GB" altLang="en-US" sz="2400" dirty="0">
                <a:latin typeface="Arial" pitchFamily="34" charset="0"/>
              </a:rPr>
              <a:t> </a:t>
            </a:r>
            <a:r>
              <a:rPr lang="en-GB" altLang="en-US" sz="2400" b="0" dirty="0">
                <a:latin typeface="Arial" pitchFamily="34" charset="0"/>
              </a:rPr>
              <a:t>If a child gets upset or angry, they may not understand</a:t>
            </a:r>
            <a:r>
              <a:rPr lang="en-GB" altLang="en-US" sz="2400" dirty="0">
                <a:latin typeface="Arial" pitchFamily="34" charset="0"/>
              </a:rPr>
              <a:t> </a:t>
            </a:r>
            <a:r>
              <a:rPr lang="en-GB" altLang="en-US" sz="2400" b="0" dirty="0">
                <a:latin typeface="Arial" pitchFamily="34" charset="0"/>
              </a:rPr>
              <a:t>as well as they could in calmer circumstances</a:t>
            </a:r>
          </a:p>
          <a:p>
            <a:pPr>
              <a:lnSpc>
                <a:spcPct val="80000"/>
              </a:lnSpc>
              <a:spcBef>
                <a:spcPct val="20000"/>
              </a:spcBef>
              <a:buFontTx/>
              <a:buChar char="•"/>
              <a:defRPr/>
            </a:pPr>
            <a:endParaRPr lang="en-GB" altLang="en-US" sz="2400" b="0" dirty="0">
              <a:latin typeface="Arial" pitchFamily="34" charset="0"/>
            </a:endParaRPr>
          </a:p>
          <a:p>
            <a:pPr>
              <a:lnSpc>
                <a:spcPct val="80000"/>
              </a:lnSpc>
              <a:spcBef>
                <a:spcPct val="20000"/>
              </a:spcBef>
              <a:buFontTx/>
              <a:buChar char="•"/>
              <a:defRPr/>
            </a:pPr>
            <a:r>
              <a:rPr lang="en-GB" altLang="en-US" sz="2400" b="0" dirty="0">
                <a:latin typeface="Arial" pitchFamily="34" charset="0"/>
              </a:rPr>
              <a:t> Give extra processing time </a:t>
            </a:r>
          </a:p>
          <a:p>
            <a:pPr>
              <a:lnSpc>
                <a:spcPct val="80000"/>
              </a:lnSpc>
              <a:spcBef>
                <a:spcPct val="20000"/>
              </a:spcBef>
              <a:defRPr/>
            </a:pPr>
            <a:endParaRPr lang="en-GB" altLang="en-US" sz="2400" b="0" dirty="0">
              <a:latin typeface="Arial" pitchFamily="34" charset="0"/>
            </a:endParaRPr>
          </a:p>
          <a:p>
            <a:pPr>
              <a:lnSpc>
                <a:spcPct val="80000"/>
              </a:lnSpc>
              <a:spcBef>
                <a:spcPct val="20000"/>
              </a:spcBef>
              <a:buFontTx/>
              <a:buChar char="•"/>
              <a:defRPr/>
            </a:pPr>
            <a:r>
              <a:rPr lang="en-GB" altLang="en-US" sz="2400" b="0" dirty="0">
                <a:latin typeface="Arial" pitchFamily="34" charset="0"/>
              </a:rPr>
              <a:t> If the language is too difficult, the child will not learn from the situation! </a:t>
            </a:r>
          </a:p>
          <a:p>
            <a:pPr>
              <a:lnSpc>
                <a:spcPct val="80000"/>
              </a:lnSpc>
              <a:spcBef>
                <a:spcPct val="20000"/>
              </a:spcBef>
              <a:defRPr/>
            </a:pPr>
            <a:r>
              <a:rPr lang="en-GB" altLang="en-US" sz="2400" dirty="0">
                <a:latin typeface="Arial" pitchFamily="34" charset="0"/>
              </a:rPr>
              <a:t> </a:t>
            </a:r>
          </a:p>
          <a:p>
            <a:pPr>
              <a:lnSpc>
                <a:spcPct val="80000"/>
              </a:lnSpc>
              <a:spcBef>
                <a:spcPct val="20000"/>
              </a:spcBef>
              <a:defRPr/>
            </a:pPr>
            <a:endParaRPr lang="en-GB" altLang="en-US" sz="2400" b="0" dirty="0">
              <a:solidFill>
                <a:srgbClr val="333333"/>
              </a:solidFill>
              <a:latin typeface="Arial" pitchFamily="34" charset="0"/>
            </a:endParaRPr>
          </a:p>
          <a:p>
            <a:pPr>
              <a:lnSpc>
                <a:spcPct val="80000"/>
              </a:lnSpc>
              <a:spcBef>
                <a:spcPct val="20000"/>
              </a:spcBef>
              <a:defRPr/>
            </a:pPr>
            <a:endParaRPr lang="en-GB" altLang="en-US" sz="2400" b="0" dirty="0">
              <a:solidFill>
                <a:srgbClr val="333333"/>
              </a:solidFill>
              <a:latin typeface="Arial" pitchFamily="34" charset="0"/>
            </a:endParaRPr>
          </a:p>
          <a:p>
            <a:pPr>
              <a:lnSpc>
                <a:spcPct val="80000"/>
              </a:lnSpc>
              <a:spcBef>
                <a:spcPct val="20000"/>
              </a:spcBef>
              <a:defRPr/>
            </a:pPr>
            <a:endParaRPr lang="en-GB" altLang="en-US" sz="1000" b="0" dirty="0">
              <a:solidFill>
                <a:srgbClr val="333333"/>
              </a:solidFill>
              <a:latin typeface="Arial" pitchFamily="34" charset="0"/>
            </a:endParaRPr>
          </a:p>
          <a:p>
            <a:pPr>
              <a:lnSpc>
                <a:spcPct val="80000"/>
              </a:lnSpc>
              <a:spcBef>
                <a:spcPct val="20000"/>
              </a:spcBef>
              <a:defRPr/>
            </a:pPr>
            <a:endParaRPr lang="en-GB" altLang="en-US" sz="1200" dirty="0">
              <a:solidFill>
                <a:srgbClr val="333333"/>
              </a:solidFill>
              <a:latin typeface="Arial" pitchFamily="34" charset="0"/>
            </a:endParaRPr>
          </a:p>
          <a:p>
            <a:pPr>
              <a:lnSpc>
                <a:spcPct val="80000"/>
              </a:lnSpc>
              <a:spcBef>
                <a:spcPct val="20000"/>
              </a:spcBef>
              <a:defRPr/>
            </a:pPr>
            <a:endParaRPr lang="en-GB" altLang="en-US" sz="1200" dirty="0">
              <a:solidFill>
                <a:srgbClr val="333333"/>
              </a:solidFill>
              <a:latin typeface="Arial" pitchFamily="34" charset="0"/>
            </a:endParaRPr>
          </a:p>
        </p:txBody>
      </p:sp>
      <p:sp>
        <p:nvSpPr>
          <p:cNvPr id="47107" name="Title 1">
            <a:extLst>
              <a:ext uri="{FF2B5EF4-FFF2-40B4-BE49-F238E27FC236}">
                <a16:creationId xmlns:a16="http://schemas.microsoft.com/office/drawing/2014/main" id="{CEDCFA43-4A37-4B3F-91AF-C77DFEBCAFEC}"/>
              </a:ext>
            </a:extLst>
          </p:cNvPr>
          <p:cNvSpPr>
            <a:spLocks/>
          </p:cNvSpPr>
          <p:nvPr/>
        </p:nvSpPr>
        <p:spPr bwMode="white">
          <a:xfrm>
            <a:off x="179388" y="260350"/>
            <a:ext cx="77724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GB" altLang="en-US" sz="2800">
              <a:solidFill>
                <a:schemeClr val="bg1"/>
              </a:solidFill>
              <a:latin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CD083403-D884-464C-9D68-5E6C1CD5CA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3331"/>
    </mc:Choice>
    <mc:Fallback xmlns="">
      <p:transition spd="slow" advTm="833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ubtitle 2">
            <a:extLst>
              <a:ext uri="{FF2B5EF4-FFF2-40B4-BE49-F238E27FC236}">
                <a16:creationId xmlns:a16="http://schemas.microsoft.com/office/drawing/2014/main" id="{22516398-3658-499A-BA76-73EA5CC83CCF}"/>
              </a:ext>
            </a:extLst>
          </p:cNvPr>
          <p:cNvSpPr>
            <a:spLocks noGrp="1"/>
          </p:cNvSpPr>
          <p:nvPr>
            <p:ph type="subTitle" idx="1"/>
          </p:nvPr>
        </p:nvSpPr>
        <p:spPr>
          <a:xfrm>
            <a:off x="395288" y="1989138"/>
            <a:ext cx="7848600" cy="4319587"/>
          </a:xfrm>
        </p:spPr>
        <p:txBody>
          <a:bodyPr rtlCol="0">
            <a:normAutofit/>
          </a:bodyPr>
          <a:lstStyle/>
          <a:p>
            <a:pPr eaLnBrk="1" fontAlgn="auto" hangingPunct="1">
              <a:spcAft>
                <a:spcPts val="0"/>
              </a:spcAft>
              <a:defRPr/>
            </a:pPr>
            <a:endParaRPr lang="en-GB" altLang="en-US" dirty="0">
              <a:latin typeface="Arial" pitchFamily="34" charset="0"/>
            </a:endParaRPr>
          </a:p>
          <a:p>
            <a:pPr eaLnBrk="1" fontAlgn="auto" hangingPunct="1">
              <a:spcAft>
                <a:spcPts val="0"/>
              </a:spcAft>
              <a:defRPr/>
            </a:pPr>
            <a:endParaRPr lang="en-GB" altLang="en-US" dirty="0">
              <a:latin typeface="Arial" pitchFamily="34" charset="0"/>
            </a:endParaRPr>
          </a:p>
          <a:p>
            <a:pPr eaLnBrk="1" fontAlgn="auto" hangingPunct="1">
              <a:spcAft>
                <a:spcPts val="0"/>
              </a:spcAft>
              <a:defRPr/>
            </a:pPr>
            <a:r>
              <a:rPr lang="en-GB" altLang="en-US" sz="2800" dirty="0">
                <a:solidFill>
                  <a:schemeClr val="tx1"/>
                </a:solidFill>
                <a:latin typeface="Arial" pitchFamily="34" charset="0"/>
              </a:rPr>
              <a:t>Thank you!</a:t>
            </a:r>
          </a:p>
          <a:p>
            <a:pPr eaLnBrk="1" fontAlgn="auto" hangingPunct="1">
              <a:spcAft>
                <a:spcPts val="0"/>
              </a:spcAft>
              <a:defRPr/>
            </a:pPr>
            <a:endParaRPr lang="en-GB" altLang="en-US" sz="2800" dirty="0">
              <a:solidFill>
                <a:schemeClr val="tx1"/>
              </a:solidFill>
              <a:latin typeface="Arial" pitchFamily="34" charset="0"/>
            </a:endParaRPr>
          </a:p>
          <a:p>
            <a:pPr eaLnBrk="1" fontAlgn="auto" hangingPunct="1">
              <a:spcAft>
                <a:spcPts val="0"/>
              </a:spcAft>
              <a:defRPr/>
            </a:pPr>
            <a:endParaRPr lang="en-GB" altLang="en-US" sz="2800" dirty="0">
              <a:solidFill>
                <a:schemeClr val="tx1"/>
              </a:solidFill>
              <a:latin typeface="Arial" pitchFamily="34" charset="0"/>
            </a:endParaRPr>
          </a:p>
          <a:p>
            <a:pPr eaLnBrk="1" fontAlgn="auto" hangingPunct="1">
              <a:spcAft>
                <a:spcPts val="0"/>
              </a:spcAft>
              <a:defRPr/>
            </a:pPr>
            <a:endParaRPr lang="en-GB" altLang="en-US" sz="4000" dirty="0">
              <a:solidFill>
                <a:schemeClr val="tx1"/>
              </a:solidFill>
              <a:latin typeface="Arial" pitchFamily="34" charset="0"/>
            </a:endParaRPr>
          </a:p>
          <a:p>
            <a:pPr eaLnBrk="1" fontAlgn="auto" hangingPunct="1">
              <a:spcAft>
                <a:spcPts val="0"/>
              </a:spcAft>
              <a:buFont typeface="Arial" charset="0"/>
              <a:buNone/>
              <a:defRPr/>
            </a:pPr>
            <a:r>
              <a:rPr lang="en-GB" altLang="en-US" sz="1800" dirty="0">
                <a:solidFill>
                  <a:schemeClr val="tx1"/>
                </a:solidFill>
                <a:latin typeface="Arial" pitchFamily="34" charset="0"/>
              </a:rPr>
              <a:t>Further information can be found here: </a:t>
            </a:r>
            <a:r>
              <a:rPr lang="en-GB" altLang="en-US" sz="1800" dirty="0">
                <a:solidFill>
                  <a:schemeClr val="tx1"/>
                </a:solidFill>
                <a:latin typeface="Arial" pitchFamily="34" charset="0"/>
                <a:hlinkClick r:id="rId5"/>
              </a:rPr>
              <a:t>https://elklantraining.worldsecuresystems.com/5-11s/language-builders</a:t>
            </a:r>
            <a:r>
              <a:rPr lang="en-GB" altLang="en-US" sz="1800" dirty="0">
                <a:solidFill>
                  <a:schemeClr val="tx1"/>
                </a:solidFill>
                <a:latin typeface="Arial" pitchFamily="34" charset="0"/>
              </a:rPr>
              <a:t> </a:t>
            </a:r>
          </a:p>
        </p:txBody>
      </p:sp>
      <p:pic>
        <p:nvPicPr>
          <p:cNvPr id="49155" name="Picture 5">
            <a:extLst>
              <a:ext uri="{FF2B5EF4-FFF2-40B4-BE49-F238E27FC236}">
                <a16:creationId xmlns:a16="http://schemas.microsoft.com/office/drawing/2014/main" id="{7C09051E-85B6-44BA-850D-55D79F7EF5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37500" y="250825"/>
            <a:ext cx="10287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Picture 6">
            <a:extLst>
              <a:ext uri="{FF2B5EF4-FFF2-40B4-BE49-F238E27FC236}">
                <a16:creationId xmlns:a16="http://schemas.microsoft.com/office/drawing/2014/main" id="{94491A3E-5EC7-483D-922E-6D6CFB8DEF8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8974" t="5850" r="8034" b="8910"/>
          <a:stretch>
            <a:fillRect/>
          </a:stretch>
        </p:blipFill>
        <p:spPr bwMode="auto">
          <a:xfrm>
            <a:off x="6804025" y="106363"/>
            <a:ext cx="96202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83BF38C4-53CB-4401-A0C8-4503C180322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446"/>
    </mc:Choice>
    <mc:Fallback xmlns="">
      <p:transition spd="slow" advTm="204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3" name="Rectangle 3">
            <a:extLst>
              <a:ext uri="{FF2B5EF4-FFF2-40B4-BE49-F238E27FC236}">
                <a16:creationId xmlns:a16="http://schemas.microsoft.com/office/drawing/2014/main" id="{5FF217AF-C073-45E1-836E-43EEE87C3D51}"/>
              </a:ext>
            </a:extLst>
          </p:cNvPr>
          <p:cNvSpPr>
            <a:spLocks noGrp="1" noChangeArrowheads="1"/>
          </p:cNvSpPr>
          <p:nvPr>
            <p:ph type="subTitle" idx="1"/>
          </p:nvPr>
        </p:nvSpPr>
        <p:spPr>
          <a:xfrm>
            <a:off x="323850" y="981075"/>
            <a:ext cx="8496300" cy="5616575"/>
          </a:xfrm>
        </p:spPr>
        <p:txBody>
          <a:bodyPr rtlCol="0">
            <a:normAutofit lnSpcReduction="10000"/>
          </a:bodyPr>
          <a:lstStyle/>
          <a:p>
            <a:pPr marL="0" lvl="1" eaLnBrk="1" fontAlgn="auto" hangingPunct="1">
              <a:spcAft>
                <a:spcPts val="0"/>
              </a:spcAft>
              <a:buFontTx/>
              <a:buNone/>
              <a:defRPr/>
            </a:pPr>
            <a:endParaRPr lang="en-GB" altLang="en-US" sz="1200" b="1" dirty="0">
              <a:solidFill>
                <a:srgbClr val="0070C0"/>
              </a:solidFill>
              <a:latin typeface="Arial" pitchFamily="34" charset="0"/>
            </a:endParaRPr>
          </a:p>
          <a:p>
            <a:pPr marL="0" lvl="1" algn="l" eaLnBrk="1" fontAlgn="auto" hangingPunct="1">
              <a:spcAft>
                <a:spcPts val="0"/>
              </a:spcAft>
              <a:buFontTx/>
              <a:buChar char="•"/>
              <a:defRPr/>
            </a:pPr>
            <a:r>
              <a:rPr lang="en-GB" altLang="en-US" sz="2200" dirty="0">
                <a:solidFill>
                  <a:schemeClr val="tx1"/>
                </a:solidFill>
                <a:latin typeface="Arial" pitchFamily="34" charset="0"/>
              </a:rPr>
              <a:t> This is a language model based on the work of Blank, Rose and Berlin (1978). It was developed from studies that looked at the interactions between children and teachers. They found a range of various question types that could be organised into four levels according to complexity.</a:t>
            </a:r>
          </a:p>
          <a:p>
            <a:pPr marL="0" lvl="1" algn="l" eaLnBrk="1" fontAlgn="auto" hangingPunct="1">
              <a:spcAft>
                <a:spcPts val="0"/>
              </a:spcAft>
              <a:defRPr/>
            </a:pPr>
            <a:endParaRPr lang="en-GB" altLang="en-US" sz="2200" dirty="0">
              <a:solidFill>
                <a:schemeClr val="tx1"/>
              </a:solidFill>
              <a:latin typeface="Arial" pitchFamily="34" charset="0"/>
            </a:endParaRPr>
          </a:p>
          <a:p>
            <a:pPr marL="0" lvl="1" algn="l" eaLnBrk="1" fontAlgn="auto" hangingPunct="1">
              <a:spcAft>
                <a:spcPts val="0"/>
              </a:spcAft>
              <a:buFontTx/>
              <a:buChar char="•"/>
              <a:defRPr/>
            </a:pPr>
            <a:r>
              <a:rPr lang="en-GB" altLang="en-US" sz="2200" dirty="0">
                <a:solidFill>
                  <a:schemeClr val="tx1"/>
                </a:solidFill>
                <a:latin typeface="Arial" pitchFamily="34" charset="0"/>
              </a:rPr>
              <a:t>They identified that children's understanding of question words follows a developmental pattern.</a:t>
            </a:r>
          </a:p>
          <a:p>
            <a:pPr marL="0" lvl="1" algn="l" eaLnBrk="1" fontAlgn="auto" hangingPunct="1">
              <a:spcAft>
                <a:spcPts val="0"/>
              </a:spcAft>
              <a:buFontTx/>
              <a:buNone/>
              <a:defRPr/>
            </a:pPr>
            <a:endParaRPr lang="en-GB" altLang="en-US" sz="2200" dirty="0">
              <a:solidFill>
                <a:schemeClr val="tx1"/>
              </a:solidFill>
              <a:latin typeface="Arial" pitchFamily="34" charset="0"/>
            </a:endParaRPr>
          </a:p>
          <a:p>
            <a:pPr marL="0" lvl="1" algn="l" eaLnBrk="1" fontAlgn="auto" hangingPunct="1">
              <a:spcAft>
                <a:spcPts val="0"/>
              </a:spcAft>
              <a:buFontTx/>
              <a:buChar char="•"/>
              <a:defRPr/>
            </a:pPr>
            <a:r>
              <a:rPr lang="en-GB" altLang="en-US" sz="2200" dirty="0">
                <a:solidFill>
                  <a:schemeClr val="tx1"/>
                </a:solidFill>
                <a:latin typeface="Arial" pitchFamily="34" charset="0"/>
              </a:rPr>
              <a:t> As a child’s understanding develops they are able to move from concrete questions about the “here and now” to more abstract questions such as, “how?” and “why..?”</a:t>
            </a:r>
          </a:p>
          <a:p>
            <a:pPr marL="0" lvl="1" algn="l" eaLnBrk="1" fontAlgn="auto" hangingPunct="1">
              <a:spcAft>
                <a:spcPts val="0"/>
              </a:spcAft>
              <a:buFontTx/>
              <a:buNone/>
              <a:defRPr/>
            </a:pPr>
            <a:endParaRPr lang="en-GB" altLang="en-US" sz="2200" dirty="0">
              <a:solidFill>
                <a:schemeClr val="tx1"/>
              </a:solidFill>
              <a:latin typeface="Arial" pitchFamily="34" charset="0"/>
            </a:endParaRPr>
          </a:p>
          <a:p>
            <a:pPr marL="0" lvl="1" algn="l" eaLnBrk="1" fontAlgn="auto" hangingPunct="1">
              <a:spcAft>
                <a:spcPts val="0"/>
              </a:spcAft>
              <a:buFontTx/>
              <a:buChar char="•"/>
              <a:defRPr/>
            </a:pPr>
            <a:r>
              <a:rPr lang="en-GB" altLang="en-US" sz="2200" dirty="0">
                <a:solidFill>
                  <a:schemeClr val="tx1"/>
                </a:solidFill>
                <a:latin typeface="Arial" pitchFamily="34" charset="0"/>
              </a:rPr>
              <a:t> This model can be used to think about the verbal reasoning skills of all children but especially those with delays in their understanding of language.</a:t>
            </a:r>
          </a:p>
        </p:txBody>
      </p:sp>
      <p:sp>
        <p:nvSpPr>
          <p:cNvPr id="18434" name="Rectangle 3">
            <a:extLst>
              <a:ext uri="{FF2B5EF4-FFF2-40B4-BE49-F238E27FC236}">
                <a16:creationId xmlns:a16="http://schemas.microsoft.com/office/drawing/2014/main" id="{839A514A-57DA-4264-94C6-81648D3D2756}"/>
              </a:ext>
            </a:extLst>
          </p:cNvPr>
          <p:cNvSpPr>
            <a:spLocks noChangeArrowheads="1"/>
          </p:cNvSpPr>
          <p:nvPr/>
        </p:nvSpPr>
        <p:spPr bwMode="auto">
          <a:xfrm>
            <a:off x="179388" y="333375"/>
            <a:ext cx="52562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800" b="1">
                <a:solidFill>
                  <a:schemeClr val="tx1"/>
                </a:solidFill>
                <a:latin typeface="Times" pitchFamily="18" charset="0"/>
                <a:ea typeface="MS PGothic" pitchFamily="34" charset="-128"/>
              </a:defRPr>
            </a:lvl1pPr>
            <a:lvl2pPr>
              <a:defRPr sz="2800" b="1">
                <a:solidFill>
                  <a:schemeClr val="tx1"/>
                </a:solidFill>
                <a:latin typeface="Times" pitchFamily="18" charset="0"/>
                <a:ea typeface="MS PGothic" pitchFamily="34" charset="-128"/>
              </a:defRPr>
            </a:lvl2pPr>
            <a:lvl3pPr marL="1143000" indent="-228600">
              <a:defRPr sz="2800" b="1">
                <a:solidFill>
                  <a:schemeClr val="tx1"/>
                </a:solidFill>
                <a:latin typeface="Times" pitchFamily="18" charset="0"/>
                <a:ea typeface="MS PGothic" pitchFamily="34" charset="-128"/>
              </a:defRPr>
            </a:lvl3pPr>
            <a:lvl4pPr marL="1600200" indent="-228600">
              <a:defRPr sz="2800" b="1">
                <a:solidFill>
                  <a:schemeClr val="tx1"/>
                </a:solidFill>
                <a:latin typeface="Times" pitchFamily="18" charset="0"/>
                <a:ea typeface="MS PGothic" pitchFamily="34" charset="-128"/>
              </a:defRPr>
            </a:lvl4pPr>
            <a:lvl5pPr marL="2057400" indent="-228600">
              <a:defRPr sz="2800" b="1">
                <a:solidFill>
                  <a:schemeClr val="tx1"/>
                </a:solidFill>
                <a:latin typeface="Times" pitchFamily="18" charset="0"/>
                <a:ea typeface="MS PGothic" pitchFamily="34" charset="-128"/>
              </a:defRPr>
            </a:lvl5pPr>
            <a:lvl6pPr marL="2514600" indent="-228600" fontAlgn="base">
              <a:spcBef>
                <a:spcPct val="0"/>
              </a:spcBef>
              <a:spcAft>
                <a:spcPct val="0"/>
              </a:spcAft>
              <a:defRPr sz="2800" b="1">
                <a:solidFill>
                  <a:schemeClr val="tx1"/>
                </a:solidFill>
                <a:latin typeface="Times" pitchFamily="18" charset="0"/>
                <a:ea typeface="MS PGothic" pitchFamily="34" charset="-128"/>
              </a:defRPr>
            </a:lvl6pPr>
            <a:lvl7pPr marL="2971800" indent="-228600" fontAlgn="base">
              <a:spcBef>
                <a:spcPct val="0"/>
              </a:spcBef>
              <a:spcAft>
                <a:spcPct val="0"/>
              </a:spcAft>
              <a:defRPr sz="2800" b="1">
                <a:solidFill>
                  <a:schemeClr val="tx1"/>
                </a:solidFill>
                <a:latin typeface="Times" pitchFamily="18" charset="0"/>
                <a:ea typeface="MS PGothic" pitchFamily="34" charset="-128"/>
              </a:defRPr>
            </a:lvl7pPr>
            <a:lvl8pPr marL="3429000" indent="-228600" fontAlgn="base">
              <a:spcBef>
                <a:spcPct val="0"/>
              </a:spcBef>
              <a:spcAft>
                <a:spcPct val="0"/>
              </a:spcAft>
              <a:defRPr sz="2800" b="1">
                <a:solidFill>
                  <a:schemeClr val="tx1"/>
                </a:solidFill>
                <a:latin typeface="Times" pitchFamily="18" charset="0"/>
                <a:ea typeface="MS PGothic" pitchFamily="34" charset="-128"/>
              </a:defRPr>
            </a:lvl8pPr>
            <a:lvl9pPr marL="3886200" indent="-228600" fontAlgn="base">
              <a:spcBef>
                <a:spcPct val="0"/>
              </a:spcBef>
              <a:spcAft>
                <a:spcPct val="0"/>
              </a:spcAft>
              <a:defRPr sz="2800" b="1">
                <a:solidFill>
                  <a:schemeClr val="tx1"/>
                </a:solidFill>
                <a:latin typeface="Times" pitchFamily="18" charset="0"/>
                <a:ea typeface="MS PGothic" pitchFamily="34" charset="-128"/>
              </a:defRPr>
            </a:lvl9pPr>
          </a:lstStyle>
          <a:p>
            <a:pPr lvl="1">
              <a:spcBef>
                <a:spcPct val="20000"/>
              </a:spcBef>
              <a:defRPr/>
            </a:pPr>
            <a:r>
              <a:rPr lang="en-GB" altLang="en-US" dirty="0">
                <a:solidFill>
                  <a:srgbClr val="0070C0"/>
                </a:solidFill>
                <a:latin typeface="Arial" pitchFamily="34" charset="0"/>
                <a:ea typeface="+mj-ea"/>
                <a:cs typeface="+mj-cs"/>
              </a:rPr>
              <a:t>What are Blanks Levels?</a:t>
            </a:r>
          </a:p>
        </p:txBody>
      </p:sp>
      <p:pic>
        <p:nvPicPr>
          <p:cNvPr id="8" name="Audio 7">
            <a:hlinkClick r:id="" action="ppaction://media"/>
            <a:extLst>
              <a:ext uri="{FF2B5EF4-FFF2-40B4-BE49-F238E27FC236}">
                <a16:creationId xmlns:a16="http://schemas.microsoft.com/office/drawing/2014/main" id="{046671A7-921E-4A5C-91F8-E08990D1A4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5575"/>
    </mc:Choice>
    <mc:Fallback xmlns="">
      <p:transition spd="slow" advTm="65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3788D39-3C66-4A41-9691-3FAFFD4F16F3}"/>
              </a:ext>
            </a:extLst>
          </p:cNvPr>
          <p:cNvSpPr txBox="1">
            <a:spLocks/>
          </p:cNvSpPr>
          <p:nvPr/>
        </p:nvSpPr>
        <p:spPr>
          <a:xfrm>
            <a:off x="704850" y="1196975"/>
            <a:ext cx="7772400" cy="5257800"/>
          </a:xfrm>
          <a:prstGeom prst="rect">
            <a:avLst/>
          </a:prstGeom>
        </p:spPr>
        <p:txBody>
          <a:bodyPr anchor="ctr">
            <a:normAutofit fontScale="4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buFont typeface="Arial" panose="020B0604020202020204" pitchFamily="34" charset="0"/>
              <a:buChar char="•"/>
              <a:defRPr/>
            </a:pPr>
            <a:r>
              <a:rPr lang="en-GB" altLang="en-US" sz="7200" b="0" dirty="0">
                <a:latin typeface="Arial" panose="020B0604020202020204" pitchFamily="34" charset="0"/>
                <a:cs typeface="Arial" panose="020B0604020202020204" pitchFamily="34" charset="0"/>
              </a:rPr>
              <a:t>Test of Abstract Language Comprehension (TALC). T</a:t>
            </a:r>
            <a:r>
              <a:rPr lang="en-GB" sz="7200" b="0" dirty="0">
                <a:latin typeface="Arial" panose="020B0604020202020204" pitchFamily="34" charset="0"/>
                <a:cs typeface="Arial" panose="020B0604020202020204" pitchFamily="34" charset="0"/>
              </a:rPr>
              <a:t>he scores are plotted to give the Blank Level the child understands best at. </a:t>
            </a:r>
          </a:p>
          <a:p>
            <a:pPr marL="457200" indent="-457200" algn="l">
              <a:buFont typeface="Arial" panose="020B0604020202020204" pitchFamily="34" charset="0"/>
              <a:buChar char="•"/>
              <a:defRPr/>
            </a:pPr>
            <a:endParaRPr lang="en-GB" sz="7200" b="0" dirty="0">
              <a:latin typeface="Arial" panose="020B0604020202020204" pitchFamily="34" charset="0"/>
              <a:cs typeface="Arial" panose="020B0604020202020204" pitchFamily="34" charset="0"/>
            </a:endParaRPr>
          </a:p>
          <a:p>
            <a:pPr marL="457200" indent="-457200" algn="l">
              <a:buFont typeface="Arial" panose="020B0604020202020204" pitchFamily="34" charset="0"/>
              <a:buChar char="•"/>
              <a:defRPr/>
            </a:pPr>
            <a:r>
              <a:rPr lang="en-GB" sz="7200" b="0" dirty="0">
                <a:latin typeface="Arial" panose="020B0604020202020204" pitchFamily="34" charset="0"/>
                <a:cs typeface="Arial" panose="020B0604020202020204" pitchFamily="34" charset="0"/>
              </a:rPr>
              <a:t>The child is then given a programme at the level they are secure at with questions to help support them to move on to the next level. A score of 80% is required to pass each level.</a:t>
            </a:r>
          </a:p>
          <a:p>
            <a:pPr marL="457200" indent="-457200" algn="l">
              <a:buFont typeface="Arial" panose="020B0604020202020204" pitchFamily="34" charset="0"/>
              <a:buChar char="•"/>
              <a:defRPr/>
            </a:pPr>
            <a:endParaRPr lang="en-GB" sz="7200" b="0" dirty="0">
              <a:latin typeface="Arial" panose="020B0604020202020204" pitchFamily="34" charset="0"/>
              <a:cs typeface="Arial" panose="020B0604020202020204" pitchFamily="34" charset="0"/>
            </a:endParaRPr>
          </a:p>
          <a:p>
            <a:pPr marL="457200" indent="-457200" algn="l">
              <a:buFont typeface="Arial" panose="020B0604020202020204" pitchFamily="34" charset="0"/>
              <a:buChar char="•"/>
              <a:defRPr/>
            </a:pPr>
            <a:r>
              <a:rPr lang="en-GB" altLang="en-US" sz="7200" b="0" dirty="0">
                <a:latin typeface="Arial" panose="020B0604020202020204" pitchFamily="34" charset="0"/>
                <a:cs typeface="Arial" panose="020B0604020202020204" pitchFamily="34" charset="0"/>
              </a:rPr>
              <a:t>Once children can answer Blank Level 4 questions consistently their language levels are not functionally impacting their ability to access the curriculum.</a:t>
            </a:r>
            <a:endParaRPr lang="en-GB" sz="7200" b="0" dirty="0">
              <a:latin typeface="Arial" panose="020B0604020202020204" pitchFamily="34" charset="0"/>
              <a:cs typeface="Arial" panose="020B0604020202020204" pitchFamily="34" charset="0"/>
            </a:endParaRPr>
          </a:p>
          <a:p>
            <a:pPr>
              <a:defRPr/>
            </a:pPr>
            <a:endParaRPr lang="en-GB" altLang="en-US" sz="2200" b="0" dirty="0">
              <a:latin typeface="Arial" panose="020B0604020202020204" pitchFamily="34" charset="0"/>
              <a:cs typeface="Arial" panose="020B0604020202020204" pitchFamily="34" charset="0"/>
            </a:endParaRPr>
          </a:p>
          <a:p>
            <a:pPr fontAlgn="auto">
              <a:spcAft>
                <a:spcPts val="0"/>
              </a:spcAft>
              <a:defRPr/>
            </a:pPr>
            <a:endParaRPr lang="en-GB" sz="2800" b="0" dirty="0">
              <a:solidFill>
                <a:srgbClr val="0070C0"/>
              </a:solidFill>
              <a:latin typeface="Arial" pitchFamily="34" charset="0"/>
            </a:endParaRPr>
          </a:p>
        </p:txBody>
      </p:sp>
      <p:sp>
        <p:nvSpPr>
          <p:cNvPr id="12291" name="Rectangle 12">
            <a:extLst>
              <a:ext uri="{FF2B5EF4-FFF2-40B4-BE49-F238E27FC236}">
                <a16:creationId xmlns:a16="http://schemas.microsoft.com/office/drawing/2014/main" id="{3F7BD6AF-0D89-429D-A307-05F8ACD5B06E}"/>
              </a:ext>
            </a:extLst>
          </p:cNvPr>
          <p:cNvSpPr>
            <a:spLocks noChangeArrowheads="1"/>
          </p:cNvSpPr>
          <p:nvPr/>
        </p:nvSpPr>
        <p:spPr bwMode="auto">
          <a:xfrm>
            <a:off x="1619250" y="477838"/>
            <a:ext cx="59769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800" b="0">
                <a:solidFill>
                  <a:srgbClr val="0070C0"/>
                </a:solidFill>
                <a:latin typeface="Arial" panose="020B0604020202020204" pitchFamily="34" charset="0"/>
                <a:cs typeface="Arial" panose="020B0604020202020204" pitchFamily="34" charset="0"/>
              </a:rPr>
              <a:t>How do we assess Blanks Levels?</a:t>
            </a:r>
            <a:endParaRPr lang="en-GB" altLang="en-US" sz="2800">
              <a:latin typeface="Times" panose="02020603050405020304" pitchFamily="18" charset="0"/>
              <a:cs typeface="Arial" panose="020B0604020202020204" pitchFamily="34" charset="0"/>
            </a:endParaRPr>
          </a:p>
        </p:txBody>
      </p:sp>
      <p:pic>
        <p:nvPicPr>
          <p:cNvPr id="6" name="Audio 5">
            <a:hlinkClick r:id="" action="ppaction://media"/>
            <a:extLst>
              <a:ext uri="{FF2B5EF4-FFF2-40B4-BE49-F238E27FC236}">
                <a16:creationId xmlns:a16="http://schemas.microsoft.com/office/drawing/2014/main" id="{A785BD1D-1A20-4C14-90BC-698F298B1FF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0091"/>
    </mc:Choice>
    <mc:Fallback xmlns="">
      <p:transition spd="slow" advTm="900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86C3613-E88B-4D60-ACAA-A0337EAFEC07}"/>
              </a:ext>
            </a:extLst>
          </p:cNvPr>
          <p:cNvSpPr txBox="1">
            <a:spLocks/>
          </p:cNvSpPr>
          <p:nvPr/>
        </p:nvSpPr>
        <p:spPr>
          <a:xfrm>
            <a:off x="684213" y="620713"/>
            <a:ext cx="7772400" cy="5976937"/>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GB" altLang="en-US" sz="2800" b="0" dirty="0">
                <a:solidFill>
                  <a:srgbClr val="0070C0"/>
                </a:solidFill>
                <a:latin typeface="Arial" pitchFamily="34" charset="0"/>
                <a:cs typeface="Arial" panose="020B0604020202020204" pitchFamily="34" charset="0"/>
              </a:rPr>
              <a:t>Why are we using these programmes?</a:t>
            </a:r>
            <a:endParaRPr lang="en-GB" sz="1400" b="0" dirty="0">
              <a:solidFill>
                <a:srgbClr val="0070C0"/>
              </a:solidFill>
              <a:latin typeface="Arial" pitchFamily="34" charset="0"/>
              <a:cs typeface="Arial" panose="020B0604020202020204" pitchFamily="34" charset="0"/>
            </a:endParaRPr>
          </a:p>
          <a:p>
            <a:pPr marL="457200" indent="-457200" algn="l">
              <a:buFont typeface="Arial" panose="020B0604020202020204" pitchFamily="34" charset="0"/>
              <a:buChar char="•"/>
              <a:defRPr/>
            </a:pPr>
            <a:r>
              <a:rPr lang="en-GB" sz="1900" b="0" dirty="0">
                <a:latin typeface="Arial" panose="020B0604020202020204" pitchFamily="34" charset="0"/>
                <a:cs typeface="Arial" panose="020B0604020202020204" pitchFamily="34" charset="0"/>
              </a:rPr>
              <a:t>They allow children to remain in class where they are able to see what their peers are doing and be part of the class. These children find generalising information difficult so if they see and hear information and can directly relate it to what they are doing they should be more successful.</a:t>
            </a:r>
          </a:p>
          <a:p>
            <a:pPr marL="457200" indent="-457200" algn="l">
              <a:buFont typeface="Arial" panose="020B0604020202020204" pitchFamily="34" charset="0"/>
              <a:buChar char="•"/>
              <a:defRPr/>
            </a:pPr>
            <a:endParaRPr lang="en-GB" sz="1900" b="0" dirty="0">
              <a:latin typeface="Arial" panose="020B0604020202020204" pitchFamily="34" charset="0"/>
              <a:cs typeface="Arial" panose="020B0604020202020204" pitchFamily="34" charset="0"/>
            </a:endParaRPr>
          </a:p>
          <a:p>
            <a:pPr marL="457200" indent="-457200" algn="l">
              <a:buFont typeface="Arial" panose="020B0604020202020204" pitchFamily="34" charset="0"/>
              <a:buChar char="•"/>
              <a:defRPr/>
            </a:pPr>
            <a:r>
              <a:rPr lang="en-GB" sz="1900" b="0" dirty="0">
                <a:latin typeface="Arial" panose="020B0604020202020204" pitchFamily="34" charset="0"/>
                <a:cs typeface="Arial" panose="020B0604020202020204" pitchFamily="34" charset="0"/>
              </a:rPr>
              <a:t>Ideas and language that are developed within everyday situations are easier for a child to generalise than non-functional tasks outside of everyday life. For example, learning how to make a cup of tea is much better than ordering pictures that show the same task. Hence the programmes provide functional tasks to complete in the classroom alongside peers and related to the curriculum.</a:t>
            </a:r>
          </a:p>
          <a:p>
            <a:pPr algn="l">
              <a:defRPr/>
            </a:pPr>
            <a:endParaRPr lang="en-GB" sz="1900" b="0" dirty="0">
              <a:latin typeface="Arial" panose="020B0604020202020204" pitchFamily="34" charset="0"/>
              <a:cs typeface="Arial" panose="020B0604020202020204" pitchFamily="34" charset="0"/>
            </a:endParaRPr>
          </a:p>
          <a:p>
            <a:pPr marL="457200" indent="-457200" algn="l">
              <a:buFont typeface="Arial" panose="020B0604020202020204" pitchFamily="34" charset="0"/>
              <a:buChar char="•"/>
              <a:defRPr/>
            </a:pPr>
            <a:r>
              <a:rPr lang="en-GB" sz="1900" b="0" dirty="0">
                <a:latin typeface="Arial" panose="020B0604020202020204" pitchFamily="34" charset="0"/>
                <a:cs typeface="Arial" panose="020B0604020202020204" pitchFamily="34" charset="0"/>
              </a:rPr>
              <a:t>However, you can carry out these programmes in small group or even individually when sharing a book, by using the Blank Level that the child can understand.</a:t>
            </a:r>
          </a:p>
          <a:p>
            <a:pPr fontAlgn="auto">
              <a:spcAft>
                <a:spcPts val="0"/>
              </a:spcAft>
              <a:defRPr/>
            </a:pPr>
            <a:endParaRPr lang="en-GB" sz="2800" b="0" dirty="0">
              <a:solidFill>
                <a:srgbClr val="0070C0"/>
              </a:solidFill>
              <a:latin typeface="Arial" pitchFamily="34" charset="0"/>
            </a:endParaRPr>
          </a:p>
        </p:txBody>
      </p:sp>
      <p:pic>
        <p:nvPicPr>
          <p:cNvPr id="7" name="Audio 6">
            <a:hlinkClick r:id="" action="ppaction://media"/>
            <a:extLst>
              <a:ext uri="{FF2B5EF4-FFF2-40B4-BE49-F238E27FC236}">
                <a16:creationId xmlns:a16="http://schemas.microsoft.com/office/drawing/2014/main" id="{C15F22F0-2D98-41FF-A0FD-58B86375715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51077"/>
    </mc:Choice>
    <mc:Fallback xmlns="">
      <p:transition spd="slow" advTm="1510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7"/>
                </p:tgtEl>
              </p:cMediaNode>
            </p:audio>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4E62EA5E-37DA-4175-925D-FD85FDC9B3DC}"/>
              </a:ext>
            </a:extLst>
          </p:cNvPr>
          <p:cNvSpPr>
            <a:spLocks noGrp="1"/>
          </p:cNvSpPr>
          <p:nvPr>
            <p:ph type="ctrTitle"/>
          </p:nvPr>
        </p:nvSpPr>
        <p:spPr>
          <a:xfrm>
            <a:off x="755650" y="0"/>
            <a:ext cx="7772400" cy="1470025"/>
          </a:xfrm>
        </p:spPr>
        <p:txBody>
          <a:bodyPr/>
          <a:lstStyle/>
          <a:p>
            <a:pPr eaLnBrk="1" hangingPunct="1"/>
            <a:r>
              <a:rPr lang="en-GB" altLang="en-US" sz="3600">
                <a:solidFill>
                  <a:srgbClr val="0070C0"/>
                </a:solidFill>
                <a:latin typeface="Arial" panose="020B0604020202020204" pitchFamily="34" charset="0"/>
              </a:rPr>
              <a:t>ACTIVITY</a:t>
            </a:r>
          </a:p>
        </p:txBody>
      </p:sp>
      <p:sp>
        <p:nvSpPr>
          <p:cNvPr id="16387" name="Rectangle 3">
            <a:extLst>
              <a:ext uri="{FF2B5EF4-FFF2-40B4-BE49-F238E27FC236}">
                <a16:creationId xmlns:a16="http://schemas.microsoft.com/office/drawing/2014/main" id="{F84BBEB9-F79C-4E45-9324-1E6AA4D3CFB2}"/>
              </a:ext>
            </a:extLst>
          </p:cNvPr>
          <p:cNvSpPr>
            <a:spLocks noGrp="1"/>
          </p:cNvSpPr>
          <p:nvPr>
            <p:ph type="subTitle" idx="1"/>
          </p:nvPr>
        </p:nvSpPr>
        <p:spPr>
          <a:xfrm>
            <a:off x="620713" y="908050"/>
            <a:ext cx="8497887" cy="5329238"/>
          </a:xfrm>
        </p:spPr>
        <p:txBody>
          <a:bodyPr/>
          <a:lstStyle/>
          <a:p>
            <a:pPr eaLnBrk="1" hangingPunct="1"/>
            <a:r>
              <a:rPr lang="en-GB" altLang="en-US" sz="2800">
                <a:solidFill>
                  <a:schemeClr val="tx1"/>
                </a:solidFill>
                <a:latin typeface="Arial" panose="020B0604020202020204" pitchFamily="34" charset="0"/>
              </a:rPr>
              <a:t>Look at the four questions.</a:t>
            </a:r>
          </a:p>
          <a:p>
            <a:pPr eaLnBrk="1" hangingPunct="1"/>
            <a:r>
              <a:rPr lang="en-GB" altLang="en-US" sz="2800">
                <a:solidFill>
                  <a:schemeClr val="tx1"/>
                </a:solidFill>
                <a:latin typeface="Arial" panose="020B0604020202020204" pitchFamily="34" charset="0"/>
              </a:rPr>
              <a:t>Can you rank these in complexity from 1-4? </a:t>
            </a:r>
          </a:p>
          <a:p>
            <a:pPr eaLnBrk="1" hangingPunct="1"/>
            <a:r>
              <a:rPr lang="en-GB" altLang="en-US" sz="2800">
                <a:solidFill>
                  <a:schemeClr val="tx1"/>
                </a:solidFill>
                <a:latin typeface="Arial" panose="020B0604020202020204" pitchFamily="34" charset="0"/>
              </a:rPr>
              <a:t>(1 being the easiest, 4 being the most complex)</a:t>
            </a:r>
          </a:p>
          <a:p>
            <a:pPr eaLnBrk="1" hangingPunct="1"/>
            <a:endParaRPr lang="en-GB" altLang="en-US" sz="2800">
              <a:solidFill>
                <a:schemeClr val="tx1"/>
              </a:solidFill>
              <a:latin typeface="Arial" panose="020B0604020202020204" pitchFamily="34" charset="0"/>
            </a:endParaRPr>
          </a:p>
          <a:p>
            <a:pPr eaLnBrk="1" hangingPunct="1"/>
            <a:endParaRPr lang="en-GB" altLang="en-US" sz="2800">
              <a:solidFill>
                <a:schemeClr val="tx1"/>
              </a:solidFill>
              <a:latin typeface="Arial" panose="020B0604020202020204" pitchFamily="34" charset="0"/>
            </a:endParaRPr>
          </a:p>
        </p:txBody>
      </p:sp>
      <p:pic>
        <p:nvPicPr>
          <p:cNvPr id="2" name="Audio 1">
            <a:hlinkClick r:id="" action="ppaction://media"/>
            <a:extLst>
              <a:ext uri="{FF2B5EF4-FFF2-40B4-BE49-F238E27FC236}">
                <a16:creationId xmlns:a16="http://schemas.microsoft.com/office/drawing/2014/main" id="{5312C345-9849-44E8-94BE-75C4F909094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5034"/>
    </mc:Choice>
    <mc:Fallback xmlns="">
      <p:transition spd="slow" advTm="250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68A4564C-D78A-4F66-B827-394E2E6ECDC8}"/>
              </a:ext>
            </a:extLst>
          </p:cNvPr>
          <p:cNvSpPr>
            <a:spLocks noGrp="1"/>
          </p:cNvSpPr>
          <p:nvPr>
            <p:ph type="title"/>
          </p:nvPr>
        </p:nvSpPr>
        <p:spPr/>
        <p:txBody>
          <a:bodyPr/>
          <a:lstStyle/>
          <a:p>
            <a:endParaRPr lang="en-GB" altLang="en-US"/>
          </a:p>
        </p:txBody>
      </p:sp>
      <p:sp>
        <p:nvSpPr>
          <p:cNvPr id="18435" name="Content Placeholder 2">
            <a:extLst>
              <a:ext uri="{FF2B5EF4-FFF2-40B4-BE49-F238E27FC236}">
                <a16:creationId xmlns:a16="http://schemas.microsoft.com/office/drawing/2014/main" id="{6C83112F-F9BA-40CE-847D-AAA703AA7F17}"/>
              </a:ext>
            </a:extLst>
          </p:cNvPr>
          <p:cNvSpPr>
            <a:spLocks noGrp="1"/>
          </p:cNvSpPr>
          <p:nvPr>
            <p:ph idx="1"/>
          </p:nvPr>
        </p:nvSpPr>
        <p:spPr>
          <a:xfrm>
            <a:off x="544513" y="4221163"/>
            <a:ext cx="8137525" cy="2355850"/>
          </a:xfrm>
        </p:spPr>
        <p:txBody>
          <a:bodyPr/>
          <a:lstStyle/>
          <a:p>
            <a:pPr marL="0" indent="0">
              <a:buFont typeface="Arial" panose="020B0604020202020204" pitchFamily="34" charset="0"/>
              <a:buNone/>
            </a:pPr>
            <a:r>
              <a:rPr lang="en-GB" altLang="en-US" sz="2400">
                <a:ea typeface="Times New Roman" panose="02020603050405020304" pitchFamily="18" charset="0"/>
                <a:cs typeface="Arial" panose="020B0604020202020204" pitchFamily="34" charset="0"/>
              </a:rPr>
              <a:t>Why does the caterpillar need to shed its skin? </a:t>
            </a:r>
            <a:endParaRPr lang="en-GB" altLang="en-US" sz="2400">
              <a:ea typeface="MS PGothic" panose="020B0600070205080204" pitchFamily="34" charset="-128"/>
              <a:cs typeface="Arial" panose="020B0604020202020204" pitchFamily="34" charset="0"/>
            </a:endParaRPr>
          </a:p>
          <a:p>
            <a:pPr marL="0" indent="0">
              <a:buFont typeface="Arial" panose="020B0604020202020204" pitchFamily="34" charset="0"/>
              <a:buNone/>
            </a:pPr>
            <a:r>
              <a:rPr lang="en-GB" altLang="en-US" sz="2400">
                <a:ea typeface="MS PGothic" panose="020B0600070205080204" pitchFamily="34" charset="-128"/>
                <a:cs typeface="Arial" panose="020B0604020202020204" pitchFamily="34" charset="0"/>
              </a:rPr>
              <a:t>Tell me the name of another insect…</a:t>
            </a:r>
          </a:p>
          <a:p>
            <a:pPr marL="0" indent="0">
              <a:buFont typeface="Arial" panose="020B0604020202020204" pitchFamily="34" charset="0"/>
              <a:buNone/>
            </a:pPr>
            <a:r>
              <a:rPr lang="en-GB" altLang="en-US" sz="2400">
                <a:ea typeface="MS PGothic" panose="020B0600070205080204" pitchFamily="34" charset="-128"/>
                <a:cs typeface="Arial" panose="020B0604020202020204" pitchFamily="34" charset="0"/>
              </a:rPr>
              <a:t>Where’s the butterfly?</a:t>
            </a:r>
          </a:p>
          <a:p>
            <a:pPr marL="0" indent="0">
              <a:buFont typeface="Arial" panose="020B0604020202020204" pitchFamily="34" charset="0"/>
              <a:buNone/>
            </a:pPr>
            <a:r>
              <a:rPr lang="en-GB" altLang="en-US" sz="2400">
                <a:ea typeface="MS PGothic" panose="020B0600070205080204" pitchFamily="34" charset="-128"/>
                <a:cs typeface="Arial" panose="020B0604020202020204" pitchFamily="34" charset="0"/>
              </a:rPr>
              <a:t>What happens after the caterpillar comes out of the egg?</a:t>
            </a:r>
          </a:p>
          <a:p>
            <a:pPr marL="0" indent="0">
              <a:buFont typeface="Arial" panose="020B0604020202020204" pitchFamily="34" charset="0"/>
              <a:buNone/>
            </a:pPr>
            <a:endParaRPr lang="en-GB" altLang="en-US" sz="2400">
              <a:ea typeface="MS PGothic" panose="020B0600070205080204" pitchFamily="34" charset="-128"/>
              <a:cs typeface="Arial" panose="020B0604020202020204" pitchFamily="34" charset="0"/>
            </a:endParaRPr>
          </a:p>
        </p:txBody>
      </p:sp>
      <p:pic>
        <p:nvPicPr>
          <p:cNvPr id="18436" name="Picture 4">
            <a:extLst>
              <a:ext uri="{FF2B5EF4-FFF2-40B4-BE49-F238E27FC236}">
                <a16:creationId xmlns:a16="http://schemas.microsoft.com/office/drawing/2014/main" id="{0045C879-9D51-425A-90CF-CA6F042EBC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115888"/>
            <a:ext cx="6708775" cy="3600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a:extLst>
              <a:ext uri="{FF2B5EF4-FFF2-40B4-BE49-F238E27FC236}">
                <a16:creationId xmlns:a16="http://schemas.microsoft.com/office/drawing/2014/main" id="{3D137B3C-7669-4A59-BD0E-CA03DE7A44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085"/>
    </mc:Choice>
    <mc:Fallback xmlns="">
      <p:transition spd="slow" advTm="70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08C8D12A-9C54-481C-890C-4C651CD8F509}"/>
              </a:ext>
            </a:extLst>
          </p:cNvPr>
          <p:cNvSpPr>
            <a:spLocks noGrp="1"/>
          </p:cNvSpPr>
          <p:nvPr>
            <p:ph type="title"/>
          </p:nvPr>
        </p:nvSpPr>
        <p:spPr/>
        <p:txBody>
          <a:bodyPr/>
          <a:lstStyle/>
          <a:p>
            <a:endParaRPr lang="en-GB" altLang="en-US"/>
          </a:p>
        </p:txBody>
      </p:sp>
      <p:sp>
        <p:nvSpPr>
          <p:cNvPr id="18435" name="Content Placeholder 2">
            <a:extLst>
              <a:ext uri="{FF2B5EF4-FFF2-40B4-BE49-F238E27FC236}">
                <a16:creationId xmlns:a16="http://schemas.microsoft.com/office/drawing/2014/main" id="{74FFBA63-FFE5-4E5C-BCC5-9431128D40D1}"/>
              </a:ext>
            </a:extLst>
          </p:cNvPr>
          <p:cNvSpPr>
            <a:spLocks noGrp="1"/>
          </p:cNvSpPr>
          <p:nvPr>
            <p:ph idx="1"/>
          </p:nvPr>
        </p:nvSpPr>
        <p:spPr>
          <a:xfrm>
            <a:off x="544513" y="4221163"/>
            <a:ext cx="8137525" cy="2355850"/>
          </a:xfrm>
        </p:spPr>
        <p:txBody>
          <a:bodyPr/>
          <a:lstStyle/>
          <a:p>
            <a:pPr marL="0" indent="0">
              <a:buFont typeface="Arial" panose="020B0604020202020204" pitchFamily="34" charset="0"/>
              <a:buNone/>
            </a:pPr>
            <a:r>
              <a:rPr lang="en-GB" altLang="en-US" sz="2400">
                <a:ea typeface="Times New Roman" panose="02020603050405020304" pitchFamily="18" charset="0"/>
                <a:cs typeface="Arial" panose="020B0604020202020204" pitchFamily="34" charset="0"/>
              </a:rPr>
              <a:t>4. Why does the caterpillar need to shed its skin? </a:t>
            </a:r>
            <a:endParaRPr lang="en-GB" altLang="en-US" sz="2400">
              <a:ea typeface="MS PGothic" panose="020B0600070205080204" pitchFamily="34" charset="-128"/>
              <a:cs typeface="Arial" panose="020B0604020202020204" pitchFamily="34" charset="0"/>
            </a:endParaRPr>
          </a:p>
          <a:p>
            <a:pPr marL="0" indent="0">
              <a:buFont typeface="Arial" panose="020B0604020202020204" pitchFamily="34" charset="0"/>
              <a:buNone/>
            </a:pPr>
            <a:r>
              <a:rPr lang="en-GB" altLang="en-US" sz="2400">
                <a:ea typeface="MS PGothic" panose="020B0600070205080204" pitchFamily="34" charset="-128"/>
                <a:cs typeface="Arial" panose="020B0604020202020204" pitchFamily="34" charset="0"/>
              </a:rPr>
              <a:t>2. Tell me the name of another insect…</a:t>
            </a:r>
          </a:p>
          <a:p>
            <a:pPr marL="0" indent="0">
              <a:buFont typeface="Arial" panose="020B0604020202020204" pitchFamily="34" charset="0"/>
              <a:buNone/>
            </a:pPr>
            <a:r>
              <a:rPr lang="en-GB" altLang="en-US" sz="2400">
                <a:ea typeface="MS PGothic" panose="020B0600070205080204" pitchFamily="34" charset="-128"/>
                <a:cs typeface="Arial" panose="020B0604020202020204" pitchFamily="34" charset="0"/>
              </a:rPr>
              <a:t>1. Where’s the butterfly?</a:t>
            </a:r>
          </a:p>
          <a:p>
            <a:pPr marL="0" indent="0">
              <a:buFont typeface="Arial" panose="020B0604020202020204" pitchFamily="34" charset="0"/>
              <a:buNone/>
            </a:pPr>
            <a:r>
              <a:rPr lang="en-GB" altLang="en-US" sz="2400">
                <a:ea typeface="MS PGothic" panose="020B0600070205080204" pitchFamily="34" charset="-128"/>
                <a:cs typeface="Arial" panose="020B0604020202020204" pitchFamily="34" charset="0"/>
              </a:rPr>
              <a:t>3. What happens after the caterpillar comes out of the egg?</a:t>
            </a:r>
          </a:p>
          <a:p>
            <a:pPr marL="0" indent="0">
              <a:buFont typeface="Arial" panose="020B0604020202020204" pitchFamily="34" charset="0"/>
              <a:buNone/>
            </a:pPr>
            <a:endParaRPr lang="en-GB" altLang="en-US" sz="2400">
              <a:ea typeface="MS PGothic" panose="020B0600070205080204" pitchFamily="34" charset="-128"/>
              <a:cs typeface="Arial" panose="020B0604020202020204" pitchFamily="34" charset="0"/>
            </a:endParaRPr>
          </a:p>
        </p:txBody>
      </p:sp>
      <p:pic>
        <p:nvPicPr>
          <p:cNvPr id="19460" name="Picture 4">
            <a:extLst>
              <a:ext uri="{FF2B5EF4-FFF2-40B4-BE49-F238E27FC236}">
                <a16:creationId xmlns:a16="http://schemas.microsoft.com/office/drawing/2014/main" id="{F00F3985-EA2D-4431-ACBD-104701A1B5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8888" y="115888"/>
            <a:ext cx="6708775" cy="3600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a:extLst>
              <a:ext uri="{FF2B5EF4-FFF2-40B4-BE49-F238E27FC236}">
                <a16:creationId xmlns:a16="http://schemas.microsoft.com/office/drawing/2014/main" id="{2969E994-7083-4C61-A9B5-7B62EFA15E87}"/>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5040"/>
    </mc:Choice>
    <mc:Fallback xmlns="">
      <p:transition spd="slow" advTm="35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3">
            <a:extLst>
              <a:ext uri="{FF2B5EF4-FFF2-40B4-BE49-F238E27FC236}">
                <a16:creationId xmlns:a16="http://schemas.microsoft.com/office/drawing/2014/main" id="{853F40C1-3E78-4812-A74F-FB2B60831E56}"/>
              </a:ext>
            </a:extLst>
          </p:cNvPr>
          <p:cNvSpPr>
            <a:spLocks noGrp="1" noChangeArrowheads="1"/>
          </p:cNvSpPr>
          <p:nvPr>
            <p:ph idx="1"/>
          </p:nvPr>
        </p:nvSpPr>
        <p:spPr>
          <a:xfrm>
            <a:off x="395288" y="2060575"/>
            <a:ext cx="7772400" cy="2016125"/>
          </a:xfrm>
        </p:spPr>
        <p:txBody>
          <a:bodyPr rtlCol="0">
            <a:normAutofit fontScale="25000" lnSpcReduction="20000"/>
          </a:bodyPr>
          <a:lstStyle/>
          <a:p>
            <a:pPr eaLnBrk="1" fontAlgn="auto" hangingPunct="1">
              <a:spcAft>
                <a:spcPts val="0"/>
              </a:spcAft>
              <a:defRPr/>
            </a:pPr>
            <a:r>
              <a:rPr lang="en-GB" sz="8000" dirty="0">
                <a:latin typeface="Arial" pitchFamily="34" charset="0"/>
              </a:rPr>
              <a:t>The language used at this level allows the child to directly match what they hear to what they see. </a:t>
            </a:r>
          </a:p>
          <a:p>
            <a:pPr eaLnBrk="1" fontAlgn="auto" hangingPunct="1">
              <a:spcAft>
                <a:spcPts val="0"/>
              </a:spcAft>
              <a:defRPr/>
            </a:pPr>
            <a:endParaRPr lang="en-GB" sz="8000" dirty="0">
              <a:latin typeface="Arial" pitchFamily="34" charset="0"/>
            </a:endParaRPr>
          </a:p>
          <a:p>
            <a:pPr eaLnBrk="1" fontAlgn="auto" hangingPunct="1">
              <a:spcAft>
                <a:spcPts val="0"/>
              </a:spcAft>
              <a:defRPr/>
            </a:pPr>
            <a:r>
              <a:rPr lang="en-GB" sz="8000" dirty="0">
                <a:latin typeface="Arial" pitchFamily="34" charset="0"/>
              </a:rPr>
              <a:t>The child is able to respond to simple commands involving matching and is beginning to be able to name something they have seen or done in the immediate past.</a:t>
            </a:r>
          </a:p>
          <a:p>
            <a:pPr eaLnBrk="1" fontAlgn="auto" hangingPunct="1">
              <a:spcAft>
                <a:spcPts val="0"/>
              </a:spcAft>
              <a:defRPr/>
            </a:pPr>
            <a:endParaRPr lang="en-GB" sz="8000" dirty="0">
              <a:latin typeface="Arial" pitchFamily="34" charset="0"/>
            </a:endParaRPr>
          </a:p>
          <a:p>
            <a:pPr eaLnBrk="1" fontAlgn="auto" hangingPunct="1">
              <a:spcAft>
                <a:spcPts val="0"/>
              </a:spcAft>
              <a:defRPr/>
            </a:pPr>
            <a:r>
              <a:rPr lang="en-GB" sz="8000" dirty="0">
                <a:latin typeface="Arial" pitchFamily="34" charset="0"/>
              </a:rPr>
              <a:t>Understanding of these questions typically develops at around 3 years of age.</a:t>
            </a:r>
          </a:p>
          <a:p>
            <a:pPr eaLnBrk="1" fontAlgn="auto" hangingPunct="1">
              <a:spcAft>
                <a:spcPts val="0"/>
              </a:spcAft>
              <a:defRPr/>
            </a:pPr>
            <a:endParaRPr lang="en-GB" sz="2000" dirty="0"/>
          </a:p>
          <a:p>
            <a:pPr eaLnBrk="1" fontAlgn="auto" hangingPunct="1">
              <a:lnSpc>
                <a:spcPct val="90000"/>
              </a:lnSpc>
              <a:spcAft>
                <a:spcPts val="0"/>
              </a:spcAft>
              <a:defRPr/>
            </a:pPr>
            <a:endParaRPr lang="en-GB" altLang="en-US" sz="2000" dirty="0">
              <a:latin typeface="Arial" pitchFamily="34" charset="0"/>
            </a:endParaRPr>
          </a:p>
          <a:p>
            <a:pPr eaLnBrk="1" fontAlgn="auto" hangingPunct="1">
              <a:lnSpc>
                <a:spcPct val="90000"/>
              </a:lnSpc>
              <a:spcAft>
                <a:spcPts val="0"/>
              </a:spcAft>
              <a:buFontTx/>
              <a:buNone/>
              <a:defRPr/>
            </a:pPr>
            <a:endParaRPr lang="en-GB" altLang="en-US" sz="2800" dirty="0">
              <a:latin typeface="Arial" pitchFamily="34" charset="0"/>
            </a:endParaRPr>
          </a:p>
          <a:p>
            <a:pPr eaLnBrk="1" fontAlgn="auto" hangingPunct="1">
              <a:lnSpc>
                <a:spcPct val="90000"/>
              </a:lnSpc>
              <a:spcAft>
                <a:spcPts val="0"/>
              </a:spcAft>
              <a:buFontTx/>
              <a:buNone/>
              <a:defRPr/>
            </a:pPr>
            <a:endParaRPr lang="en-GB" altLang="en-US" sz="2800" dirty="0">
              <a:latin typeface="Arial" pitchFamily="34" charset="0"/>
            </a:endParaRPr>
          </a:p>
          <a:p>
            <a:pPr eaLnBrk="1" fontAlgn="auto" hangingPunct="1">
              <a:lnSpc>
                <a:spcPct val="90000"/>
              </a:lnSpc>
              <a:spcAft>
                <a:spcPts val="0"/>
              </a:spcAft>
              <a:buFontTx/>
              <a:buNone/>
              <a:defRPr/>
            </a:pPr>
            <a:endParaRPr lang="en-GB" altLang="en-US" sz="2800" dirty="0">
              <a:latin typeface="Arial" pitchFamily="34" charset="0"/>
            </a:endParaRPr>
          </a:p>
          <a:p>
            <a:pPr eaLnBrk="1" fontAlgn="auto" hangingPunct="1">
              <a:lnSpc>
                <a:spcPct val="90000"/>
              </a:lnSpc>
              <a:spcAft>
                <a:spcPts val="0"/>
              </a:spcAft>
              <a:buFontTx/>
              <a:buNone/>
              <a:defRPr/>
            </a:pPr>
            <a:endParaRPr lang="en-GB" altLang="en-US" sz="2800" dirty="0">
              <a:latin typeface="Arial" pitchFamily="34" charset="0"/>
            </a:endParaRPr>
          </a:p>
          <a:p>
            <a:pPr eaLnBrk="1" fontAlgn="auto" hangingPunct="1">
              <a:lnSpc>
                <a:spcPct val="90000"/>
              </a:lnSpc>
              <a:spcAft>
                <a:spcPts val="0"/>
              </a:spcAft>
              <a:buFontTx/>
              <a:buNone/>
              <a:defRPr/>
            </a:pPr>
            <a:endParaRPr lang="en-GB" altLang="en-US" sz="2800" dirty="0">
              <a:latin typeface="Arial" pitchFamily="34" charset="0"/>
            </a:endParaRPr>
          </a:p>
          <a:p>
            <a:pPr eaLnBrk="1" fontAlgn="auto" hangingPunct="1">
              <a:lnSpc>
                <a:spcPct val="90000"/>
              </a:lnSpc>
              <a:spcAft>
                <a:spcPts val="0"/>
              </a:spcAft>
              <a:buFontTx/>
              <a:buNone/>
              <a:defRPr/>
            </a:pPr>
            <a:endParaRPr lang="en-GB" altLang="en-US" sz="2800" u="sng" dirty="0">
              <a:latin typeface="Arial" pitchFamily="34" charset="0"/>
            </a:endParaRPr>
          </a:p>
          <a:p>
            <a:pPr eaLnBrk="1" fontAlgn="auto" hangingPunct="1">
              <a:lnSpc>
                <a:spcPct val="90000"/>
              </a:lnSpc>
              <a:spcAft>
                <a:spcPts val="0"/>
              </a:spcAft>
              <a:buFontTx/>
              <a:buNone/>
              <a:defRPr/>
            </a:pPr>
            <a:r>
              <a:rPr lang="en-GB" altLang="en-US" sz="2800" dirty="0">
                <a:latin typeface="Arial" pitchFamily="34" charset="0"/>
              </a:rPr>
              <a:t> </a:t>
            </a:r>
          </a:p>
        </p:txBody>
      </p:sp>
      <p:sp>
        <p:nvSpPr>
          <p:cNvPr id="20483" name="Rectangle 1">
            <a:extLst>
              <a:ext uri="{FF2B5EF4-FFF2-40B4-BE49-F238E27FC236}">
                <a16:creationId xmlns:a16="http://schemas.microsoft.com/office/drawing/2014/main" id="{D873551D-FFDB-4263-ACF5-78E0991D3290}"/>
              </a:ext>
            </a:extLst>
          </p:cNvPr>
          <p:cNvSpPr>
            <a:spLocks noChangeArrowheads="1"/>
          </p:cNvSpPr>
          <p:nvPr/>
        </p:nvSpPr>
        <p:spPr bwMode="auto">
          <a:xfrm>
            <a:off x="1042988" y="620713"/>
            <a:ext cx="6842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a:solidFill>
                  <a:srgbClr val="006BB7"/>
                </a:solidFill>
                <a:latin typeface="Arial" panose="020B0604020202020204" pitchFamily="34" charset="0"/>
                <a:cs typeface="Arial" panose="020B0604020202020204" pitchFamily="34" charset="0"/>
              </a:rPr>
              <a:t>Level One </a:t>
            </a:r>
          </a:p>
          <a:p>
            <a:pPr algn="ctr" eaLnBrk="1" hangingPunct="1">
              <a:spcBef>
                <a:spcPct val="0"/>
              </a:spcBef>
              <a:buFontTx/>
              <a:buNone/>
            </a:pPr>
            <a:r>
              <a:rPr lang="en-GB" altLang="en-US" sz="3600">
                <a:solidFill>
                  <a:srgbClr val="006BB7"/>
                </a:solidFill>
                <a:latin typeface="Arial" panose="020B0604020202020204" pitchFamily="34" charset="0"/>
                <a:cs typeface="Arial" panose="020B0604020202020204" pitchFamily="34" charset="0"/>
              </a:rPr>
              <a:t>(naming) </a:t>
            </a:r>
          </a:p>
        </p:txBody>
      </p:sp>
      <p:pic>
        <p:nvPicPr>
          <p:cNvPr id="5" name="Audio 4">
            <a:hlinkClick r:id="" action="ppaction://media"/>
            <a:extLst>
              <a:ext uri="{FF2B5EF4-FFF2-40B4-BE49-F238E27FC236}">
                <a16:creationId xmlns:a16="http://schemas.microsoft.com/office/drawing/2014/main" id="{91F7455E-35DA-4E24-A091-6A8B8D56E1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9660"/>
    </mc:Choice>
    <mc:Fallback xmlns="">
      <p:transition spd="slow" advTm="596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
</p:tagLst>
</file>

<file path=ppt/tags/tag2.xml><?xml version="1.0" encoding="utf-8"?>
<p:tagLst xmlns:a="http://schemas.openxmlformats.org/drawingml/2006/main" xmlns:r="http://schemas.openxmlformats.org/officeDocument/2006/relationships" xmlns:p="http://schemas.openxmlformats.org/presentationml/2006/main">
  <p:tag name="TIMING" val="|4|4.5|4|7.4"/>
</p:tagLst>
</file>

<file path=ppt/tags/tag3.xml><?xml version="1.0" encoding="utf-8"?>
<p:tagLst xmlns:a="http://schemas.openxmlformats.org/drawingml/2006/main" xmlns:r="http://schemas.openxmlformats.org/officeDocument/2006/relationships" xmlns:p="http://schemas.openxmlformats.org/presentationml/2006/main">
  <p:tag name="TIMING" val="|29.3|2.2|2.3|1.9|1.7"/>
</p:tagLst>
</file>

<file path=ppt/tags/tag4.xml><?xml version="1.0" encoding="utf-8"?>
<p:tagLst xmlns:a="http://schemas.openxmlformats.org/drawingml/2006/main" xmlns:r="http://schemas.openxmlformats.org/officeDocument/2006/relationships" xmlns:p="http://schemas.openxmlformats.org/presentationml/2006/main">
  <p:tag name="TIMING" val="|19.5|1.8|1.9|1.7"/>
</p:tagLst>
</file>

<file path=ppt/tags/tag5.xml><?xml version="1.0" encoding="utf-8"?>
<p:tagLst xmlns:a="http://schemas.openxmlformats.org/drawingml/2006/main" xmlns:r="http://schemas.openxmlformats.org/officeDocument/2006/relationships" xmlns:p="http://schemas.openxmlformats.org/presentationml/2006/main">
  <p:tag name="TIMING" val="|24.4|2.3|2.4|1.9|2.3|1.5"/>
</p:tagLst>
</file>

<file path=ppt/tags/tag6.xml><?xml version="1.0" encoding="utf-8"?>
<p:tagLst xmlns:a="http://schemas.openxmlformats.org/drawingml/2006/main" xmlns:r="http://schemas.openxmlformats.org/officeDocument/2006/relationships" xmlns:p="http://schemas.openxmlformats.org/presentationml/2006/main">
  <p:tag name="TIMING" val="|20.7|2.5|2.4|1.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0f0ff279-bcb3-4ead-b831-d1b44568b73e">
      <Terms xmlns="http://schemas.microsoft.com/office/infopath/2007/PartnerControls"/>
    </lcf76f155ced4ddcb4097134ff3c332f>
    <TaxCatchAll xmlns="81d9294b-aed3-48ba-92c8-1061e0404b5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96A381987AF204BBA54DB042A6A1B38" ma:contentTypeVersion="21" ma:contentTypeDescription="Create a new document." ma:contentTypeScope="" ma:versionID="b0cb1fa74a467e990486e853a022ee6b">
  <xsd:schema xmlns:xsd="http://www.w3.org/2001/XMLSchema" xmlns:xs="http://www.w3.org/2001/XMLSchema" xmlns:p="http://schemas.microsoft.com/office/2006/metadata/properties" xmlns:ns1="http://schemas.microsoft.com/sharepoint/v3" xmlns:ns2="0f0ff279-bcb3-4ead-b831-d1b44568b73e" xmlns:ns3="81d9294b-aed3-48ba-92c8-1061e0404b56" targetNamespace="http://schemas.microsoft.com/office/2006/metadata/properties" ma:root="true" ma:fieldsID="a93a2c953ff977ce43ff3cbba2b595d5" ns1:_="" ns2:_="" ns3:_="">
    <xsd:import namespace="http://schemas.microsoft.com/sharepoint/v3"/>
    <xsd:import namespace="0f0ff279-bcb3-4ead-b831-d1b44568b73e"/>
    <xsd:import namespace="81d9294b-aed3-48ba-92c8-1061e0404b5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1:_ip_UnifiedCompliancePolicyProperties" minOccurs="0"/>
                <xsd:element ref="ns1:_ip_UnifiedCompliancePolicyUIAction"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0ff279-bcb3-4ead-b831-d1b44568b7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element name="MediaServiceLocation" ma:index="2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d9294b-aed3-48ba-92c8-1061e0404b5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d6dde93b-2b87-409f-9188-690015c60122}" ma:internalName="TaxCatchAll" ma:showField="CatchAllData" ma:web="81d9294b-aed3-48ba-92c8-1061e0404b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DCC6DFB-6C0E-4D6E-A097-6ED7F5F385CC}">
  <ds:schemaRefs>
    <ds:schemaRef ds:uri="http://schemas.microsoft.com/office/2006/metadata/properties"/>
    <ds:schemaRef ds:uri="http://schemas.microsoft.com/office/infopath/2007/PartnerControls"/>
    <ds:schemaRef ds:uri="http://schemas.microsoft.com/sharepoint/v3"/>
    <ds:schemaRef ds:uri="0f0ff279-bcb3-4ead-b831-d1b44568b73e"/>
    <ds:schemaRef ds:uri="81d9294b-aed3-48ba-92c8-1061e0404b56"/>
  </ds:schemaRefs>
</ds:datastoreItem>
</file>

<file path=customXml/itemProps2.xml><?xml version="1.0" encoding="utf-8"?>
<ds:datastoreItem xmlns:ds="http://schemas.openxmlformats.org/officeDocument/2006/customXml" ds:itemID="{8F613838-B1EB-48A8-BB4C-88048444F9AD}">
  <ds:schemaRefs>
    <ds:schemaRef ds:uri="http://schemas.microsoft.com/sharepoint/v3/contenttype/forms"/>
  </ds:schemaRefs>
</ds:datastoreItem>
</file>

<file path=customXml/itemProps3.xml><?xml version="1.0" encoding="utf-8"?>
<ds:datastoreItem xmlns:ds="http://schemas.openxmlformats.org/officeDocument/2006/customXml" ds:itemID="{6DF59FC0-900A-4FA4-9B3C-8EC3C40FF9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f0ff279-bcb3-4ead-b831-d1b44568b73e"/>
    <ds:schemaRef ds:uri="81d9294b-aed3-48ba-92c8-1061e0404b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4446</TotalTime>
  <Words>3278</Words>
  <Application>Microsoft Office PowerPoint</Application>
  <PresentationFormat>On-screen Show (4:3)</PresentationFormat>
  <Paragraphs>247</Paragraphs>
  <Slides>23</Slides>
  <Notes>23</Notes>
  <HiddenSlides>0</HiddenSlides>
  <MMClips>23</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BLANK’S SCHOOL AGE LANGUAGE PROGRAMMES   TRAINING FOR SCHOOLS</vt:lpstr>
      <vt:lpstr>Why is it important to know about the complexity of the questions we ask in the classroom? </vt:lpstr>
      <vt:lpstr>PowerPoint Presentation</vt:lpstr>
      <vt:lpstr>PowerPoint Presentation</vt:lpstr>
      <vt:lpstr>PowerPoint Presentation</vt:lpstr>
      <vt:lpstr>ACTIVITY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Supporting children in the classroom</vt:lpstr>
      <vt:lpstr>Strategies to support understanding of questions  </vt:lpstr>
      <vt:lpstr>What kind of questions do we ask children after a behavioural incident? </vt:lpstr>
      <vt:lpstr>Behaviour management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Martin Kuper</dc:creator>
  <cp:lastModifiedBy>VAUGHAN-GOODCHILD, Charlotte (CHILDREN &amp; FAMILY HEALTH DEVON)</cp:lastModifiedBy>
  <cp:revision>323</cp:revision>
  <cp:lastPrinted>2018-06-04T14:20:02Z</cp:lastPrinted>
  <dcterms:created xsi:type="dcterms:W3CDTF">2013-09-17T16:14:36Z</dcterms:created>
  <dcterms:modified xsi:type="dcterms:W3CDTF">2026-08-27T09:03:53Z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nDIP File ID">
    <vt:lpwstr>195f53fd-29e5-4b90-a36b-a480c38ad0e0</vt:lpwstr>
  </property>
  <property fmtid="{D5CDD505-2E9C-101B-9397-08002B2CF9AE}" pid="3" name="ContentTypeId">
    <vt:lpwstr>0x010100696A381987AF204BBA54DB042A6A1B38</vt:lpwstr>
  </property>
  <property fmtid="{D5CDD505-2E9C-101B-9397-08002B2CF9AE}" pid="4" name="MediaServiceImageTags">
    <vt:lpwstr/>
  </property>
</Properties>
</file>