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5" r:id="rId3"/>
    <p:sldId id="278" r:id="rId4"/>
    <p:sldId id="280" r:id="rId5"/>
    <p:sldId id="286" r:id="rId6"/>
    <p:sldId id="282" r:id="rId7"/>
    <p:sldId id="284" r:id="rId8"/>
    <p:sldId id="257" r:id="rId9"/>
    <p:sldId id="259" r:id="rId10"/>
    <p:sldId id="258" r:id="rId11"/>
    <p:sldId id="260" r:id="rId12"/>
    <p:sldId id="261" r:id="rId13"/>
    <p:sldId id="262" r:id="rId14"/>
    <p:sldId id="283" r:id="rId15"/>
    <p:sldId id="28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51177" autoAdjust="0"/>
  </p:normalViewPr>
  <p:slideViewPr>
    <p:cSldViewPr snapToGrid="0">
      <p:cViewPr varScale="1">
        <p:scale>
          <a:sx n="54" d="100"/>
          <a:sy n="54"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3A2D86-04EE-4B3E-83F7-0F30367B5CF4}" type="datetimeFigureOut">
              <a:rPr lang="en-GB" smtClean="0"/>
              <a:t>20/03/2026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8110CC-859B-4BF7-948A-54362C4EDD72}" type="slidenum">
              <a:rPr lang="en-GB" smtClean="0"/>
              <a:t>‹#›</a:t>
            </a:fld>
            <a:endParaRPr lang="en-GB"/>
          </a:p>
        </p:txBody>
      </p:sp>
    </p:spTree>
    <p:extLst>
      <p:ext uri="{BB962C8B-B14F-4D97-AF65-F5344CB8AC3E}">
        <p14:creationId xmlns:p14="http://schemas.microsoft.com/office/powerpoint/2010/main" val="1794259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en-GB" sz="1400" b="1" i="0" dirty="0">
                <a:latin typeface="Calibri" panose="020F0502020204030204" pitchFamily="34" charset="0"/>
                <a:ea typeface="Calibri" panose="020F0502020204030204" pitchFamily="34" charset="0"/>
                <a:cs typeface="Times New Roman" panose="02020603050405020304" pitchFamily="18" charset="0"/>
              </a:rPr>
              <a:t>Children learn by watching and listening to what happens around them</a:t>
            </a:r>
          </a:p>
          <a:p>
            <a:pPr>
              <a:lnSpc>
                <a:spcPct val="107000"/>
              </a:lnSpc>
              <a:spcAft>
                <a:spcPts val="0"/>
              </a:spcAft>
            </a:pPr>
            <a:r>
              <a:rPr lang="en-GB" sz="1400" b="0" i="0" dirty="0">
                <a:latin typeface="Calibri" panose="020F0502020204030204" pitchFamily="34" charset="0"/>
                <a:ea typeface="Calibri" panose="020F0502020204030204" pitchFamily="34" charset="0"/>
                <a:cs typeface="Times New Roman" panose="02020603050405020304" pitchFamily="18" charset="0"/>
              </a:rPr>
              <a:t>If they don’t have good attention and listening skills, or if the environment they are in doesn’t give them the opportunities to make listening easy , it can be very hard for them to learn these skills</a:t>
            </a:r>
          </a:p>
          <a:p>
            <a:pPr>
              <a:lnSpc>
                <a:spcPct val="107000"/>
              </a:lnSpc>
              <a:spcAft>
                <a:spcPts val="0"/>
              </a:spcAft>
            </a:pPr>
            <a:endParaRPr lang="en-GB" sz="1400" b="0" i="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400" b="1" i="1" dirty="0">
                <a:highlight>
                  <a:srgbClr val="FFFF00"/>
                </a:highlight>
                <a:latin typeface="Arial" panose="020B0604020202020204" pitchFamily="34" charset="0"/>
                <a:ea typeface="Calibri" panose="020F0502020204030204" pitchFamily="34" charset="0"/>
                <a:cs typeface="Times New Roman" panose="02020603050405020304" pitchFamily="18" charset="0"/>
              </a:rPr>
              <a:t>Children have to learn to focus their attention on to </a:t>
            </a:r>
            <a:r>
              <a:rPr lang="en-GB" sz="1400" b="1" i="1" kern="1200" dirty="0">
                <a:solidFill>
                  <a:schemeClr val="tx1"/>
                </a:solidFill>
                <a:highlight>
                  <a:srgbClr val="FFFF00"/>
                </a:highlight>
                <a:latin typeface="Times" pitchFamily="18" charset="0"/>
                <a:ea typeface="Calibri" panose="020F0502020204030204" pitchFamily="34" charset="0"/>
                <a:cs typeface="Times New Roman" panose="02020603050405020304" pitchFamily="18" charset="0"/>
              </a:rPr>
              <a:t>different</a:t>
            </a:r>
            <a:r>
              <a:rPr lang="en-GB" sz="1400" b="1" i="1" dirty="0">
                <a:highlight>
                  <a:srgbClr val="FFFF00"/>
                </a:highlight>
                <a:latin typeface="Arial" panose="020B0604020202020204" pitchFamily="34" charset="0"/>
                <a:ea typeface="Calibri" panose="020F0502020204030204" pitchFamily="34" charset="0"/>
                <a:cs typeface="Times New Roman" panose="02020603050405020304" pitchFamily="18" charset="0"/>
              </a:rPr>
              <a:t> things. </a:t>
            </a:r>
          </a:p>
          <a:p>
            <a:pPr>
              <a:lnSpc>
                <a:spcPct val="107000"/>
              </a:lnSpc>
              <a:spcAft>
                <a:spcPts val="0"/>
              </a:spcAft>
            </a:pPr>
            <a:r>
              <a:rPr lang="en-GB" sz="1400" b="0" i="1" dirty="0">
                <a:highlight>
                  <a:srgbClr val="FFFF00"/>
                </a:highlight>
                <a:latin typeface="Arial" panose="020B0604020202020204" pitchFamily="34" charset="0"/>
                <a:ea typeface="Calibri" panose="020F0502020204030204" pitchFamily="34" charset="0"/>
                <a:cs typeface="Times New Roman" panose="02020603050405020304" pitchFamily="18" charset="0"/>
              </a:rPr>
              <a:t>This usually starts with</a:t>
            </a:r>
            <a:r>
              <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GB" sz="1400" b="0" i="1" dirty="0">
                <a:highlight>
                  <a:srgbClr val="FFFF00"/>
                </a:highlight>
                <a:latin typeface="Arial" panose="020B0604020202020204" pitchFamily="34" charset="0"/>
                <a:ea typeface="Calibri" panose="020F0502020204030204" pitchFamily="34" charset="0"/>
                <a:cs typeface="Times New Roman" panose="02020603050405020304" pitchFamily="18" charset="0"/>
              </a:rPr>
              <a:t>attending to people, then to objects, then being able to share their attention between people and</a:t>
            </a:r>
            <a:r>
              <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GB" sz="1400" b="0" i="1" dirty="0">
                <a:highlight>
                  <a:srgbClr val="FFFF00"/>
                </a:highlight>
                <a:latin typeface="Arial" panose="020B0604020202020204" pitchFamily="34" charset="0"/>
                <a:ea typeface="Calibri" panose="020F0502020204030204" pitchFamily="34" charset="0"/>
                <a:cs typeface="Times New Roman" panose="02020603050405020304" pitchFamily="18" charset="0"/>
              </a:rPr>
              <a:t>objects.</a:t>
            </a:r>
          </a:p>
          <a:p>
            <a:pPr>
              <a:lnSpc>
                <a:spcPct val="107000"/>
              </a:lnSpc>
              <a:spcAft>
                <a:spcPts val="0"/>
              </a:spcAft>
            </a:pPr>
            <a:endPar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Children can listen to and recognise their mother’s voice whilst they are in the womb</a:t>
            </a:r>
          </a:p>
          <a:p>
            <a:pPr>
              <a:lnSpc>
                <a:spcPct val="107000"/>
              </a:lnSpc>
              <a:spcAft>
                <a:spcPts val="0"/>
              </a:spcAft>
            </a:pPr>
            <a:r>
              <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Listening while learning language involves being receptive to tone of voice, patterns in talking (familiar words/phrases), children begin to associate particular patterns of sounds and groups of sounds with specific objects = words = names for items, people and actions</a:t>
            </a:r>
          </a:p>
          <a:p>
            <a:pPr>
              <a:lnSpc>
                <a:spcPct val="107000"/>
              </a:lnSpc>
              <a:spcAft>
                <a:spcPts val="0"/>
              </a:spcAft>
            </a:pPr>
            <a:r>
              <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Leads to the child understanding familiar words and phrases.</a:t>
            </a:r>
          </a:p>
          <a:p>
            <a:pPr marL="0" marR="0" lvl="0" indent="0" algn="l" defTabSz="914400" rtl="0" eaLnBrk="0" fontAlgn="base" latinLnBrk="0" hangingPunct="0">
              <a:lnSpc>
                <a:spcPct val="107000"/>
              </a:lnSpc>
              <a:spcBef>
                <a:spcPct val="30000"/>
              </a:spcBef>
              <a:spcAft>
                <a:spcPts val="0"/>
              </a:spcAft>
              <a:buClrTx/>
              <a:buSzTx/>
              <a:buFontTx/>
              <a:buNone/>
              <a:tabLst/>
              <a:defRPr/>
            </a:pPr>
            <a:endPar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30000"/>
              </a:spcBef>
              <a:spcAft>
                <a:spcPts val="0"/>
              </a:spcAft>
              <a:buClrTx/>
              <a:buSzTx/>
              <a:buFontTx/>
              <a:buNone/>
              <a:tabLst/>
              <a:defRPr/>
            </a:pPr>
            <a:r>
              <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The more and diverse language a child hears, the more language they will understand, and the more language they will be able to use</a:t>
            </a:r>
          </a:p>
          <a:p>
            <a:pPr>
              <a:lnSpc>
                <a:spcPct val="107000"/>
              </a:lnSpc>
              <a:spcAft>
                <a:spcPts val="0"/>
              </a:spcAft>
            </a:pPr>
            <a:endPar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Being given opportunities to listen to others around them will support them to develop listening and attention  skills  which in turn will help them understand  words and the meaning of sentences</a:t>
            </a:r>
          </a:p>
          <a:p>
            <a:pPr>
              <a:lnSpc>
                <a:spcPct val="107000"/>
              </a:lnSpc>
              <a:spcAft>
                <a:spcPts val="0"/>
              </a:spcAft>
            </a:pPr>
            <a:r>
              <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It is important that they can focus and listen to the whole of what has been said in order to follow instructions and understand what is happening in the environment around them</a:t>
            </a:r>
          </a:p>
          <a:p>
            <a:pPr>
              <a:lnSpc>
                <a:spcPct val="107000"/>
              </a:lnSpc>
              <a:spcAft>
                <a:spcPts val="0"/>
              </a:spcAft>
            </a:pPr>
            <a:r>
              <a:rPr lang="en-GB" sz="1200" b="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Children need to have good listening and attention skills so they can use what they understand in spoken language to communicate with others</a:t>
            </a:r>
          </a:p>
          <a:p>
            <a:pPr>
              <a:lnSpc>
                <a:spcPct val="107000"/>
              </a:lnSpc>
              <a:spcAft>
                <a:spcPts val="0"/>
              </a:spcAft>
            </a:pPr>
            <a:endParaRPr lang="en-GB" sz="1200" b="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GB" sz="1200" b="0" i="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GB" sz="1200" b="0" i="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GB" sz="1200" b="0" i="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ABB2B613-49E9-44AD-BA9C-1F32000F3697}" type="slidenum">
              <a:rPr lang="en-GB" smtClean="0"/>
              <a:t>2</a:t>
            </a:fld>
            <a:endParaRPr lang="en-GB"/>
          </a:p>
        </p:txBody>
      </p:sp>
    </p:spTree>
    <p:extLst>
      <p:ext uri="{BB962C8B-B14F-4D97-AF65-F5344CB8AC3E}">
        <p14:creationId xmlns:p14="http://schemas.microsoft.com/office/powerpoint/2010/main" val="799845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Stage 1 - Very distractible Can pay fleeting attention but any new event will distract. Language interferes with attention. </a:t>
            </a:r>
          </a:p>
          <a:p>
            <a:r>
              <a:rPr lang="en-GB" dirty="0"/>
              <a:t>Stage 2 - Attention is single channelled. Will attend to own choice of activity, but will not tolerate intervention, particularly verbal. Language interferes with attention. Must ignore other stimuli in order to concentrate on chosen activity. </a:t>
            </a:r>
          </a:p>
          <a:p>
            <a:r>
              <a:rPr lang="en-GB" dirty="0"/>
              <a:t>Stage 3 - Still single channelled. Will attend to adults’ choice of activity, but still difficult control. Child must stop play to attend to adults, must listen and then shift attention back to activity with adult help. </a:t>
            </a:r>
          </a:p>
          <a:p>
            <a:r>
              <a:rPr lang="en-GB" dirty="0"/>
              <a:t>Stage 4 - Single channelled, but more easily controlled. Adult verbalisation of tasks helps. Can shift attention between task and adult.</a:t>
            </a:r>
          </a:p>
          <a:p>
            <a:r>
              <a:rPr lang="en-GB" dirty="0"/>
              <a:t>Stage 5 – Integrated attention for short time. Attention span is still short. Child listens to instructions without interrupting activity to look at speaker. Child externalises language</a:t>
            </a:r>
          </a:p>
          <a:p>
            <a:r>
              <a:rPr lang="en-GB" dirty="0"/>
              <a:t>Stage 6 – Integrated attention is well controlled and sustained. Child internalises language. </a:t>
            </a:r>
          </a:p>
        </p:txBody>
      </p:sp>
      <p:sp>
        <p:nvSpPr>
          <p:cNvPr id="4" name="Slide Number Placeholder 3"/>
          <p:cNvSpPr>
            <a:spLocks noGrp="1"/>
          </p:cNvSpPr>
          <p:nvPr>
            <p:ph type="sldNum" sz="quarter" idx="5"/>
          </p:nvPr>
        </p:nvSpPr>
        <p:spPr/>
        <p:txBody>
          <a:bodyPr/>
          <a:lstStyle/>
          <a:p>
            <a:fld id="{ABB2B613-49E9-44AD-BA9C-1F32000F3697}" type="slidenum">
              <a:rPr lang="en-GB" smtClean="0"/>
              <a:t>3</a:t>
            </a:fld>
            <a:endParaRPr lang="en-GB"/>
          </a:p>
        </p:txBody>
      </p:sp>
    </p:spTree>
    <p:extLst>
      <p:ext uri="{BB962C8B-B14F-4D97-AF65-F5344CB8AC3E}">
        <p14:creationId xmlns:p14="http://schemas.microsoft.com/office/powerpoint/2010/main" val="2702390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8110CC-859B-4BF7-948A-54362C4EDD72}" type="slidenum">
              <a:rPr lang="en-GB" smtClean="0"/>
              <a:t>4</a:t>
            </a:fld>
            <a:endParaRPr lang="en-GB"/>
          </a:p>
        </p:txBody>
      </p:sp>
    </p:spTree>
    <p:extLst>
      <p:ext uri="{BB962C8B-B14F-4D97-AF65-F5344CB8AC3E}">
        <p14:creationId xmlns:p14="http://schemas.microsoft.com/office/powerpoint/2010/main" val="2703816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88110CC-859B-4BF7-948A-54362C4EDD72}" type="slidenum">
              <a:rPr lang="en-GB" smtClean="0"/>
              <a:t>5</a:t>
            </a:fld>
            <a:endParaRPr lang="en-GB"/>
          </a:p>
        </p:txBody>
      </p:sp>
    </p:spTree>
    <p:extLst>
      <p:ext uri="{BB962C8B-B14F-4D97-AF65-F5344CB8AC3E}">
        <p14:creationId xmlns:p14="http://schemas.microsoft.com/office/powerpoint/2010/main" val="3782953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Choose the strategies that you think will be useful for the child, you may need to try several strategies to see which ones are helpful, multiple strategies can be used at a time and should be used consistently throughout the day. </a:t>
            </a:r>
          </a:p>
        </p:txBody>
      </p:sp>
      <p:sp>
        <p:nvSpPr>
          <p:cNvPr id="4" name="Slide Number Placeholder 3"/>
          <p:cNvSpPr>
            <a:spLocks noGrp="1"/>
          </p:cNvSpPr>
          <p:nvPr>
            <p:ph type="sldNum" sz="quarter" idx="5"/>
          </p:nvPr>
        </p:nvSpPr>
        <p:spPr/>
        <p:txBody>
          <a:bodyPr/>
          <a:lstStyle/>
          <a:p>
            <a:fld id="{D88110CC-859B-4BF7-948A-54362C4EDD72}" type="slidenum">
              <a:rPr lang="en-GB" smtClean="0"/>
              <a:t>7</a:t>
            </a:fld>
            <a:endParaRPr lang="en-GB"/>
          </a:p>
        </p:txBody>
      </p:sp>
    </p:spTree>
    <p:extLst>
      <p:ext uri="{BB962C8B-B14F-4D97-AF65-F5344CB8AC3E}">
        <p14:creationId xmlns:p14="http://schemas.microsoft.com/office/powerpoint/2010/main" val="1061883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5"/>
          </p:nvPr>
        </p:nvSpPr>
        <p:spPr/>
        <p:txBody>
          <a:bodyPr/>
          <a:lstStyle/>
          <a:p>
            <a:fld id="{8A64129C-EC3B-4524-88E8-FEBC875BD0D2}" type="slidenum">
              <a:rPr lang="en-GB" smtClean="0"/>
              <a:t>8</a:t>
            </a:fld>
            <a:endParaRPr lang="en-GB"/>
          </a:p>
        </p:txBody>
      </p:sp>
    </p:spTree>
    <p:extLst>
      <p:ext uri="{BB962C8B-B14F-4D97-AF65-F5344CB8AC3E}">
        <p14:creationId xmlns:p14="http://schemas.microsoft.com/office/powerpoint/2010/main" val="3810728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88110CC-859B-4BF7-948A-54362C4EDD72}" type="slidenum">
              <a:rPr lang="en-GB" smtClean="0"/>
              <a:t>9</a:t>
            </a:fld>
            <a:endParaRPr lang="en-GB"/>
          </a:p>
        </p:txBody>
      </p:sp>
    </p:spTree>
    <p:extLst>
      <p:ext uri="{BB962C8B-B14F-4D97-AF65-F5344CB8AC3E}">
        <p14:creationId xmlns:p14="http://schemas.microsoft.com/office/powerpoint/2010/main" val="456839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60C95-7B2E-BF9F-2787-23CC4CBEFB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76B7A7D-B3D0-B752-8481-77058A4BA3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3A5AF2E-6400-84F7-CC0A-A067B932665D}"/>
              </a:ext>
            </a:extLst>
          </p:cNvPr>
          <p:cNvSpPr>
            <a:spLocks noGrp="1"/>
          </p:cNvSpPr>
          <p:nvPr>
            <p:ph type="dt" sz="half" idx="10"/>
          </p:nvPr>
        </p:nvSpPr>
        <p:spPr/>
        <p:txBody>
          <a:bodyPr/>
          <a:lstStyle/>
          <a:p>
            <a:fld id="{0616D01E-E196-4BB3-B416-724E76CF5F2A}" type="datetimeFigureOut">
              <a:rPr lang="en-GB" smtClean="0"/>
              <a:t>20/03/2026</a:t>
            </a:fld>
            <a:endParaRPr lang="en-GB"/>
          </a:p>
        </p:txBody>
      </p:sp>
      <p:sp>
        <p:nvSpPr>
          <p:cNvPr id="5" name="Footer Placeholder 4">
            <a:extLst>
              <a:ext uri="{FF2B5EF4-FFF2-40B4-BE49-F238E27FC236}">
                <a16:creationId xmlns:a16="http://schemas.microsoft.com/office/drawing/2014/main" id="{333E26F1-3B81-3D60-E48A-AEBDF9958D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138FA3-CB9E-EF7C-40FA-A5F6676FFA15}"/>
              </a:ext>
            </a:extLst>
          </p:cNvPr>
          <p:cNvSpPr>
            <a:spLocks noGrp="1"/>
          </p:cNvSpPr>
          <p:nvPr>
            <p:ph type="sldNum" sz="quarter" idx="12"/>
          </p:nvPr>
        </p:nvSpPr>
        <p:spPr/>
        <p:txBody>
          <a:bodyPr/>
          <a:lstStyle/>
          <a:p>
            <a:fld id="{41B54FB8-BBC4-4E00-8D42-0EA29E070FE0}" type="slidenum">
              <a:rPr lang="en-GB" smtClean="0"/>
              <a:t>‹#›</a:t>
            </a:fld>
            <a:endParaRPr lang="en-GB"/>
          </a:p>
        </p:txBody>
      </p:sp>
    </p:spTree>
    <p:extLst>
      <p:ext uri="{BB962C8B-B14F-4D97-AF65-F5344CB8AC3E}">
        <p14:creationId xmlns:p14="http://schemas.microsoft.com/office/powerpoint/2010/main" val="2009172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ED38F-40E5-BC3F-8B6D-32415919EAC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32938B0-FA4F-669E-C6FB-0EA5473FCD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279625-6D96-6293-FAAE-767779F280EA}"/>
              </a:ext>
            </a:extLst>
          </p:cNvPr>
          <p:cNvSpPr>
            <a:spLocks noGrp="1"/>
          </p:cNvSpPr>
          <p:nvPr>
            <p:ph type="dt" sz="half" idx="10"/>
          </p:nvPr>
        </p:nvSpPr>
        <p:spPr/>
        <p:txBody>
          <a:bodyPr/>
          <a:lstStyle/>
          <a:p>
            <a:fld id="{0616D01E-E196-4BB3-B416-724E76CF5F2A}" type="datetimeFigureOut">
              <a:rPr lang="en-GB" smtClean="0"/>
              <a:t>20/03/2026</a:t>
            </a:fld>
            <a:endParaRPr lang="en-GB"/>
          </a:p>
        </p:txBody>
      </p:sp>
      <p:sp>
        <p:nvSpPr>
          <p:cNvPr id="5" name="Footer Placeholder 4">
            <a:extLst>
              <a:ext uri="{FF2B5EF4-FFF2-40B4-BE49-F238E27FC236}">
                <a16:creationId xmlns:a16="http://schemas.microsoft.com/office/drawing/2014/main" id="{5008786B-5836-C6D5-A2F6-4770C74C21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83BB5C-311A-6F69-4A72-31B5757A0D02}"/>
              </a:ext>
            </a:extLst>
          </p:cNvPr>
          <p:cNvSpPr>
            <a:spLocks noGrp="1"/>
          </p:cNvSpPr>
          <p:nvPr>
            <p:ph type="sldNum" sz="quarter" idx="12"/>
          </p:nvPr>
        </p:nvSpPr>
        <p:spPr/>
        <p:txBody>
          <a:bodyPr/>
          <a:lstStyle/>
          <a:p>
            <a:fld id="{41B54FB8-BBC4-4E00-8D42-0EA29E070FE0}" type="slidenum">
              <a:rPr lang="en-GB" smtClean="0"/>
              <a:t>‹#›</a:t>
            </a:fld>
            <a:endParaRPr lang="en-GB"/>
          </a:p>
        </p:txBody>
      </p:sp>
    </p:spTree>
    <p:extLst>
      <p:ext uri="{BB962C8B-B14F-4D97-AF65-F5344CB8AC3E}">
        <p14:creationId xmlns:p14="http://schemas.microsoft.com/office/powerpoint/2010/main" val="910587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FDC80A-A436-6657-7CB4-C0E78BDEF8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EEA101F-806F-DD27-786D-F020D9F2D5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C0E9E0-8039-7779-720A-3E62861BA4E4}"/>
              </a:ext>
            </a:extLst>
          </p:cNvPr>
          <p:cNvSpPr>
            <a:spLocks noGrp="1"/>
          </p:cNvSpPr>
          <p:nvPr>
            <p:ph type="dt" sz="half" idx="10"/>
          </p:nvPr>
        </p:nvSpPr>
        <p:spPr/>
        <p:txBody>
          <a:bodyPr/>
          <a:lstStyle/>
          <a:p>
            <a:fld id="{0616D01E-E196-4BB3-B416-724E76CF5F2A}" type="datetimeFigureOut">
              <a:rPr lang="en-GB" smtClean="0"/>
              <a:t>20/03/2026</a:t>
            </a:fld>
            <a:endParaRPr lang="en-GB"/>
          </a:p>
        </p:txBody>
      </p:sp>
      <p:sp>
        <p:nvSpPr>
          <p:cNvPr id="5" name="Footer Placeholder 4">
            <a:extLst>
              <a:ext uri="{FF2B5EF4-FFF2-40B4-BE49-F238E27FC236}">
                <a16:creationId xmlns:a16="http://schemas.microsoft.com/office/drawing/2014/main" id="{6FB4CB72-AD27-32ED-57E3-427516BD80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E5DFA3-66B2-545C-892C-813AAD237D8B}"/>
              </a:ext>
            </a:extLst>
          </p:cNvPr>
          <p:cNvSpPr>
            <a:spLocks noGrp="1"/>
          </p:cNvSpPr>
          <p:nvPr>
            <p:ph type="sldNum" sz="quarter" idx="12"/>
          </p:nvPr>
        </p:nvSpPr>
        <p:spPr/>
        <p:txBody>
          <a:bodyPr/>
          <a:lstStyle/>
          <a:p>
            <a:fld id="{41B54FB8-BBC4-4E00-8D42-0EA29E070FE0}" type="slidenum">
              <a:rPr lang="en-GB" smtClean="0"/>
              <a:t>‹#›</a:t>
            </a:fld>
            <a:endParaRPr lang="en-GB"/>
          </a:p>
        </p:txBody>
      </p:sp>
    </p:spTree>
    <p:extLst>
      <p:ext uri="{BB962C8B-B14F-4D97-AF65-F5344CB8AC3E}">
        <p14:creationId xmlns:p14="http://schemas.microsoft.com/office/powerpoint/2010/main" val="3490917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7DAAF-E4E9-728A-C69A-24F81FE2627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1FC6605-44F1-3804-E1FE-993AC304D9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AA9596-2C53-DD9F-DBC7-1229091DEDDC}"/>
              </a:ext>
            </a:extLst>
          </p:cNvPr>
          <p:cNvSpPr>
            <a:spLocks noGrp="1"/>
          </p:cNvSpPr>
          <p:nvPr>
            <p:ph type="dt" sz="half" idx="10"/>
          </p:nvPr>
        </p:nvSpPr>
        <p:spPr/>
        <p:txBody>
          <a:bodyPr/>
          <a:lstStyle/>
          <a:p>
            <a:fld id="{0616D01E-E196-4BB3-B416-724E76CF5F2A}" type="datetimeFigureOut">
              <a:rPr lang="en-GB" smtClean="0"/>
              <a:t>20/03/2026</a:t>
            </a:fld>
            <a:endParaRPr lang="en-GB"/>
          </a:p>
        </p:txBody>
      </p:sp>
      <p:sp>
        <p:nvSpPr>
          <p:cNvPr id="5" name="Footer Placeholder 4">
            <a:extLst>
              <a:ext uri="{FF2B5EF4-FFF2-40B4-BE49-F238E27FC236}">
                <a16:creationId xmlns:a16="http://schemas.microsoft.com/office/drawing/2014/main" id="{77E23F49-DCF4-E56F-2CBD-D20BC55686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30ED85-9E62-5BF9-AC32-883B3FB10999}"/>
              </a:ext>
            </a:extLst>
          </p:cNvPr>
          <p:cNvSpPr>
            <a:spLocks noGrp="1"/>
          </p:cNvSpPr>
          <p:nvPr>
            <p:ph type="sldNum" sz="quarter" idx="12"/>
          </p:nvPr>
        </p:nvSpPr>
        <p:spPr/>
        <p:txBody>
          <a:bodyPr/>
          <a:lstStyle/>
          <a:p>
            <a:fld id="{41B54FB8-BBC4-4E00-8D42-0EA29E070FE0}" type="slidenum">
              <a:rPr lang="en-GB" smtClean="0"/>
              <a:t>‹#›</a:t>
            </a:fld>
            <a:endParaRPr lang="en-GB"/>
          </a:p>
        </p:txBody>
      </p:sp>
    </p:spTree>
    <p:extLst>
      <p:ext uri="{BB962C8B-B14F-4D97-AF65-F5344CB8AC3E}">
        <p14:creationId xmlns:p14="http://schemas.microsoft.com/office/powerpoint/2010/main" val="744028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017D5-1AB4-D3AB-3953-3ACCC2340B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888F6F-8141-B9D4-3810-300AEBDE20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442A1E-D642-0707-4035-44D7A1574845}"/>
              </a:ext>
            </a:extLst>
          </p:cNvPr>
          <p:cNvSpPr>
            <a:spLocks noGrp="1"/>
          </p:cNvSpPr>
          <p:nvPr>
            <p:ph type="dt" sz="half" idx="10"/>
          </p:nvPr>
        </p:nvSpPr>
        <p:spPr/>
        <p:txBody>
          <a:bodyPr/>
          <a:lstStyle/>
          <a:p>
            <a:fld id="{0616D01E-E196-4BB3-B416-724E76CF5F2A}" type="datetimeFigureOut">
              <a:rPr lang="en-GB" smtClean="0"/>
              <a:t>20/03/2026</a:t>
            </a:fld>
            <a:endParaRPr lang="en-GB"/>
          </a:p>
        </p:txBody>
      </p:sp>
      <p:sp>
        <p:nvSpPr>
          <p:cNvPr id="5" name="Footer Placeholder 4">
            <a:extLst>
              <a:ext uri="{FF2B5EF4-FFF2-40B4-BE49-F238E27FC236}">
                <a16:creationId xmlns:a16="http://schemas.microsoft.com/office/drawing/2014/main" id="{6FF8FA73-9DC2-2519-FEB8-76289AF92F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E69731-B5A5-078C-7D81-875E88AA546F}"/>
              </a:ext>
            </a:extLst>
          </p:cNvPr>
          <p:cNvSpPr>
            <a:spLocks noGrp="1"/>
          </p:cNvSpPr>
          <p:nvPr>
            <p:ph type="sldNum" sz="quarter" idx="12"/>
          </p:nvPr>
        </p:nvSpPr>
        <p:spPr/>
        <p:txBody>
          <a:bodyPr/>
          <a:lstStyle/>
          <a:p>
            <a:fld id="{41B54FB8-BBC4-4E00-8D42-0EA29E070FE0}" type="slidenum">
              <a:rPr lang="en-GB" smtClean="0"/>
              <a:t>‹#›</a:t>
            </a:fld>
            <a:endParaRPr lang="en-GB"/>
          </a:p>
        </p:txBody>
      </p:sp>
    </p:spTree>
    <p:extLst>
      <p:ext uri="{BB962C8B-B14F-4D97-AF65-F5344CB8AC3E}">
        <p14:creationId xmlns:p14="http://schemas.microsoft.com/office/powerpoint/2010/main" val="299489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D0ACA-3241-C8FF-74D3-87E266D972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B861AE9-6545-7D66-4E15-494A95D2E1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A259BF6-464C-5370-F229-A1B090F10D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63FB49-9AB7-25CA-8DF8-050AA708A541}"/>
              </a:ext>
            </a:extLst>
          </p:cNvPr>
          <p:cNvSpPr>
            <a:spLocks noGrp="1"/>
          </p:cNvSpPr>
          <p:nvPr>
            <p:ph type="dt" sz="half" idx="10"/>
          </p:nvPr>
        </p:nvSpPr>
        <p:spPr/>
        <p:txBody>
          <a:bodyPr/>
          <a:lstStyle/>
          <a:p>
            <a:fld id="{0616D01E-E196-4BB3-B416-724E76CF5F2A}" type="datetimeFigureOut">
              <a:rPr lang="en-GB" smtClean="0"/>
              <a:t>20/03/2026</a:t>
            </a:fld>
            <a:endParaRPr lang="en-GB"/>
          </a:p>
        </p:txBody>
      </p:sp>
      <p:sp>
        <p:nvSpPr>
          <p:cNvPr id="6" name="Footer Placeholder 5">
            <a:extLst>
              <a:ext uri="{FF2B5EF4-FFF2-40B4-BE49-F238E27FC236}">
                <a16:creationId xmlns:a16="http://schemas.microsoft.com/office/drawing/2014/main" id="{C5CF9F17-E4BC-87EC-3BC0-96F24757A4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A2EA35-7C89-0408-6D8D-BEB09D8C1F44}"/>
              </a:ext>
            </a:extLst>
          </p:cNvPr>
          <p:cNvSpPr>
            <a:spLocks noGrp="1"/>
          </p:cNvSpPr>
          <p:nvPr>
            <p:ph type="sldNum" sz="quarter" idx="12"/>
          </p:nvPr>
        </p:nvSpPr>
        <p:spPr/>
        <p:txBody>
          <a:bodyPr/>
          <a:lstStyle/>
          <a:p>
            <a:fld id="{41B54FB8-BBC4-4E00-8D42-0EA29E070FE0}" type="slidenum">
              <a:rPr lang="en-GB" smtClean="0"/>
              <a:t>‹#›</a:t>
            </a:fld>
            <a:endParaRPr lang="en-GB"/>
          </a:p>
        </p:txBody>
      </p:sp>
    </p:spTree>
    <p:extLst>
      <p:ext uri="{BB962C8B-B14F-4D97-AF65-F5344CB8AC3E}">
        <p14:creationId xmlns:p14="http://schemas.microsoft.com/office/powerpoint/2010/main" val="1961576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39E53-F38A-78DA-D18F-4EF25B6A3F0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2A6EE9-A17A-2DD3-8B69-51A4A9D878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9E8944-A176-213E-B1E1-54B3C782D7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CE126FB-FC64-571D-8EC0-ED75ABE4D9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9FE5EF-3F46-7B2C-6AD6-8BBBC4C909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306837-C238-B47E-F4F6-CA4B5A965C7A}"/>
              </a:ext>
            </a:extLst>
          </p:cNvPr>
          <p:cNvSpPr>
            <a:spLocks noGrp="1"/>
          </p:cNvSpPr>
          <p:nvPr>
            <p:ph type="dt" sz="half" idx="10"/>
          </p:nvPr>
        </p:nvSpPr>
        <p:spPr/>
        <p:txBody>
          <a:bodyPr/>
          <a:lstStyle/>
          <a:p>
            <a:fld id="{0616D01E-E196-4BB3-B416-724E76CF5F2A}" type="datetimeFigureOut">
              <a:rPr lang="en-GB" smtClean="0"/>
              <a:t>20/03/2026</a:t>
            </a:fld>
            <a:endParaRPr lang="en-GB"/>
          </a:p>
        </p:txBody>
      </p:sp>
      <p:sp>
        <p:nvSpPr>
          <p:cNvPr id="8" name="Footer Placeholder 7">
            <a:extLst>
              <a:ext uri="{FF2B5EF4-FFF2-40B4-BE49-F238E27FC236}">
                <a16:creationId xmlns:a16="http://schemas.microsoft.com/office/drawing/2014/main" id="{34534F7D-3264-3E69-9B2E-D23AF7296C9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78DBCC7-7CB6-3C28-A4E7-B79676035BC4}"/>
              </a:ext>
            </a:extLst>
          </p:cNvPr>
          <p:cNvSpPr>
            <a:spLocks noGrp="1"/>
          </p:cNvSpPr>
          <p:nvPr>
            <p:ph type="sldNum" sz="quarter" idx="12"/>
          </p:nvPr>
        </p:nvSpPr>
        <p:spPr/>
        <p:txBody>
          <a:bodyPr/>
          <a:lstStyle/>
          <a:p>
            <a:fld id="{41B54FB8-BBC4-4E00-8D42-0EA29E070FE0}" type="slidenum">
              <a:rPr lang="en-GB" smtClean="0"/>
              <a:t>‹#›</a:t>
            </a:fld>
            <a:endParaRPr lang="en-GB"/>
          </a:p>
        </p:txBody>
      </p:sp>
    </p:spTree>
    <p:extLst>
      <p:ext uri="{BB962C8B-B14F-4D97-AF65-F5344CB8AC3E}">
        <p14:creationId xmlns:p14="http://schemas.microsoft.com/office/powerpoint/2010/main" val="902296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C4F88-C8AA-3470-6D9A-CFD9330048E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2073046-4EB0-A7BB-C8AD-FFE060D41170}"/>
              </a:ext>
            </a:extLst>
          </p:cNvPr>
          <p:cNvSpPr>
            <a:spLocks noGrp="1"/>
          </p:cNvSpPr>
          <p:nvPr>
            <p:ph type="dt" sz="half" idx="10"/>
          </p:nvPr>
        </p:nvSpPr>
        <p:spPr/>
        <p:txBody>
          <a:bodyPr/>
          <a:lstStyle/>
          <a:p>
            <a:fld id="{0616D01E-E196-4BB3-B416-724E76CF5F2A}" type="datetimeFigureOut">
              <a:rPr lang="en-GB" smtClean="0"/>
              <a:t>20/03/2026</a:t>
            </a:fld>
            <a:endParaRPr lang="en-GB"/>
          </a:p>
        </p:txBody>
      </p:sp>
      <p:sp>
        <p:nvSpPr>
          <p:cNvPr id="4" name="Footer Placeholder 3">
            <a:extLst>
              <a:ext uri="{FF2B5EF4-FFF2-40B4-BE49-F238E27FC236}">
                <a16:creationId xmlns:a16="http://schemas.microsoft.com/office/drawing/2014/main" id="{FA3944B7-EB0C-4875-42DA-E4998AD7470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75C7EC7-3908-E800-F505-E0831A4133FE}"/>
              </a:ext>
            </a:extLst>
          </p:cNvPr>
          <p:cNvSpPr>
            <a:spLocks noGrp="1"/>
          </p:cNvSpPr>
          <p:nvPr>
            <p:ph type="sldNum" sz="quarter" idx="12"/>
          </p:nvPr>
        </p:nvSpPr>
        <p:spPr/>
        <p:txBody>
          <a:bodyPr/>
          <a:lstStyle/>
          <a:p>
            <a:fld id="{41B54FB8-BBC4-4E00-8D42-0EA29E070FE0}" type="slidenum">
              <a:rPr lang="en-GB" smtClean="0"/>
              <a:t>‹#›</a:t>
            </a:fld>
            <a:endParaRPr lang="en-GB"/>
          </a:p>
        </p:txBody>
      </p:sp>
    </p:spTree>
    <p:extLst>
      <p:ext uri="{BB962C8B-B14F-4D97-AF65-F5344CB8AC3E}">
        <p14:creationId xmlns:p14="http://schemas.microsoft.com/office/powerpoint/2010/main" val="3603469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13602F-C7FA-AD57-6D8D-326883A28CBE}"/>
              </a:ext>
            </a:extLst>
          </p:cNvPr>
          <p:cNvSpPr>
            <a:spLocks noGrp="1"/>
          </p:cNvSpPr>
          <p:nvPr>
            <p:ph type="dt" sz="half" idx="10"/>
          </p:nvPr>
        </p:nvSpPr>
        <p:spPr/>
        <p:txBody>
          <a:bodyPr/>
          <a:lstStyle/>
          <a:p>
            <a:fld id="{0616D01E-E196-4BB3-B416-724E76CF5F2A}" type="datetimeFigureOut">
              <a:rPr lang="en-GB" smtClean="0"/>
              <a:t>20/03/2026</a:t>
            </a:fld>
            <a:endParaRPr lang="en-GB"/>
          </a:p>
        </p:txBody>
      </p:sp>
      <p:sp>
        <p:nvSpPr>
          <p:cNvPr id="3" name="Footer Placeholder 2">
            <a:extLst>
              <a:ext uri="{FF2B5EF4-FFF2-40B4-BE49-F238E27FC236}">
                <a16:creationId xmlns:a16="http://schemas.microsoft.com/office/drawing/2014/main" id="{CEFEE8F1-FA9E-D392-5432-9A09779BD8C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66F2E85-2AED-2D4E-CBC7-CD6F2775D811}"/>
              </a:ext>
            </a:extLst>
          </p:cNvPr>
          <p:cNvSpPr>
            <a:spLocks noGrp="1"/>
          </p:cNvSpPr>
          <p:nvPr>
            <p:ph type="sldNum" sz="quarter" idx="12"/>
          </p:nvPr>
        </p:nvSpPr>
        <p:spPr/>
        <p:txBody>
          <a:bodyPr/>
          <a:lstStyle/>
          <a:p>
            <a:fld id="{41B54FB8-BBC4-4E00-8D42-0EA29E070FE0}" type="slidenum">
              <a:rPr lang="en-GB" smtClean="0"/>
              <a:t>‹#›</a:t>
            </a:fld>
            <a:endParaRPr lang="en-GB"/>
          </a:p>
        </p:txBody>
      </p:sp>
    </p:spTree>
    <p:extLst>
      <p:ext uri="{BB962C8B-B14F-4D97-AF65-F5344CB8AC3E}">
        <p14:creationId xmlns:p14="http://schemas.microsoft.com/office/powerpoint/2010/main" val="107044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28F37-A7E5-29C7-341A-CA98DF5D69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FE76BEC-D2CD-285E-5477-B8387634A5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8F8CC47-1EB7-12F4-B358-9CE607CF6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ED435D-AB67-EFAE-FD92-8449D05FB7F7}"/>
              </a:ext>
            </a:extLst>
          </p:cNvPr>
          <p:cNvSpPr>
            <a:spLocks noGrp="1"/>
          </p:cNvSpPr>
          <p:nvPr>
            <p:ph type="dt" sz="half" idx="10"/>
          </p:nvPr>
        </p:nvSpPr>
        <p:spPr/>
        <p:txBody>
          <a:bodyPr/>
          <a:lstStyle/>
          <a:p>
            <a:fld id="{0616D01E-E196-4BB3-B416-724E76CF5F2A}" type="datetimeFigureOut">
              <a:rPr lang="en-GB" smtClean="0"/>
              <a:t>20/03/2026</a:t>
            </a:fld>
            <a:endParaRPr lang="en-GB"/>
          </a:p>
        </p:txBody>
      </p:sp>
      <p:sp>
        <p:nvSpPr>
          <p:cNvPr id="6" name="Footer Placeholder 5">
            <a:extLst>
              <a:ext uri="{FF2B5EF4-FFF2-40B4-BE49-F238E27FC236}">
                <a16:creationId xmlns:a16="http://schemas.microsoft.com/office/drawing/2014/main" id="{8708E541-12CC-E6F1-95E1-123CA93CF6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B7C1022-C734-39DB-83F3-19C7FDBABF15}"/>
              </a:ext>
            </a:extLst>
          </p:cNvPr>
          <p:cNvSpPr>
            <a:spLocks noGrp="1"/>
          </p:cNvSpPr>
          <p:nvPr>
            <p:ph type="sldNum" sz="quarter" idx="12"/>
          </p:nvPr>
        </p:nvSpPr>
        <p:spPr/>
        <p:txBody>
          <a:bodyPr/>
          <a:lstStyle/>
          <a:p>
            <a:fld id="{41B54FB8-BBC4-4E00-8D42-0EA29E070FE0}" type="slidenum">
              <a:rPr lang="en-GB" smtClean="0"/>
              <a:t>‹#›</a:t>
            </a:fld>
            <a:endParaRPr lang="en-GB"/>
          </a:p>
        </p:txBody>
      </p:sp>
    </p:spTree>
    <p:extLst>
      <p:ext uri="{BB962C8B-B14F-4D97-AF65-F5344CB8AC3E}">
        <p14:creationId xmlns:p14="http://schemas.microsoft.com/office/powerpoint/2010/main" val="3472532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16663-F731-E661-2F92-8351ACC390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B00EA97-FAEC-43C0-88BC-4690B3D595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545B33F-141A-796E-9A91-38954C904E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928B7A-D103-33B2-9871-DC9E33186D60}"/>
              </a:ext>
            </a:extLst>
          </p:cNvPr>
          <p:cNvSpPr>
            <a:spLocks noGrp="1"/>
          </p:cNvSpPr>
          <p:nvPr>
            <p:ph type="dt" sz="half" idx="10"/>
          </p:nvPr>
        </p:nvSpPr>
        <p:spPr/>
        <p:txBody>
          <a:bodyPr/>
          <a:lstStyle/>
          <a:p>
            <a:fld id="{0616D01E-E196-4BB3-B416-724E76CF5F2A}" type="datetimeFigureOut">
              <a:rPr lang="en-GB" smtClean="0"/>
              <a:t>20/03/2026</a:t>
            </a:fld>
            <a:endParaRPr lang="en-GB"/>
          </a:p>
        </p:txBody>
      </p:sp>
      <p:sp>
        <p:nvSpPr>
          <p:cNvPr id="6" name="Footer Placeholder 5">
            <a:extLst>
              <a:ext uri="{FF2B5EF4-FFF2-40B4-BE49-F238E27FC236}">
                <a16:creationId xmlns:a16="http://schemas.microsoft.com/office/drawing/2014/main" id="{D80E2C6A-F89B-8527-5A0B-6DD78EC5D3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BB36FD-D7FB-1E38-698C-AE61155DEC8E}"/>
              </a:ext>
            </a:extLst>
          </p:cNvPr>
          <p:cNvSpPr>
            <a:spLocks noGrp="1"/>
          </p:cNvSpPr>
          <p:nvPr>
            <p:ph type="sldNum" sz="quarter" idx="12"/>
          </p:nvPr>
        </p:nvSpPr>
        <p:spPr/>
        <p:txBody>
          <a:bodyPr/>
          <a:lstStyle/>
          <a:p>
            <a:fld id="{41B54FB8-BBC4-4E00-8D42-0EA29E070FE0}" type="slidenum">
              <a:rPr lang="en-GB" smtClean="0"/>
              <a:t>‹#›</a:t>
            </a:fld>
            <a:endParaRPr lang="en-GB"/>
          </a:p>
        </p:txBody>
      </p:sp>
    </p:spTree>
    <p:extLst>
      <p:ext uri="{BB962C8B-B14F-4D97-AF65-F5344CB8AC3E}">
        <p14:creationId xmlns:p14="http://schemas.microsoft.com/office/powerpoint/2010/main" val="4081254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BC7A5-4B12-1686-39EF-6DABD641A6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3AA3A1B-5E01-B8EA-3BEF-D067C558EB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00F147-13B1-7C8D-AE4B-126E43E7F4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616D01E-E196-4BB3-B416-724E76CF5F2A}" type="datetimeFigureOut">
              <a:rPr lang="en-GB" smtClean="0"/>
              <a:t>20/03/2026</a:t>
            </a:fld>
            <a:endParaRPr lang="en-GB"/>
          </a:p>
        </p:txBody>
      </p:sp>
      <p:sp>
        <p:nvSpPr>
          <p:cNvPr id="5" name="Footer Placeholder 4">
            <a:extLst>
              <a:ext uri="{FF2B5EF4-FFF2-40B4-BE49-F238E27FC236}">
                <a16:creationId xmlns:a16="http://schemas.microsoft.com/office/drawing/2014/main" id="{14452E00-A86C-FB5A-31A9-8EC44E9363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C36D844-88F0-2965-57AA-6584C1ADB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1B54FB8-BBC4-4E00-8D42-0EA29E070FE0}" type="slidenum">
              <a:rPr lang="en-GB" smtClean="0"/>
              <a:t>‹#›</a:t>
            </a:fld>
            <a:endParaRPr lang="en-GB"/>
          </a:p>
        </p:txBody>
      </p:sp>
    </p:spTree>
    <p:extLst>
      <p:ext uri="{BB962C8B-B14F-4D97-AF65-F5344CB8AC3E}">
        <p14:creationId xmlns:p14="http://schemas.microsoft.com/office/powerpoint/2010/main" val="3349693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leicspart.nhs.uk/wp-content/uploads/2019/12/ECATbookletLeicestershireCC.pdf" TargetMode="External"/><Relationship Id="rId2" Type="http://schemas.openxmlformats.org/officeDocument/2006/relationships/hyperlink" Target="https://childspeechbedfordshire.nhs.uk/wp-content/uploads/2018/03/Attention-and-Listening-Games-1.pdf" TargetMode="External"/><Relationship Id="rId1" Type="http://schemas.openxmlformats.org/officeDocument/2006/relationships/slideLayout" Target="../slideLayouts/slideLayout2.xml"/><Relationship Id="rId6" Type="http://schemas.openxmlformats.org/officeDocument/2006/relationships/hyperlink" Target="https://childrenandfamilyhealthdevon.nhs.uk/resources/paying-attention-hints-tips/" TargetMode="External"/><Relationship Id="rId5" Type="http://schemas.openxmlformats.org/officeDocument/2006/relationships/hyperlink" Target="https://cypf.berkshirehealthcare.nhs.uk/adhd-and-autism-neurodiversity/how-to-support-with-attention-activity-emotions-and-behaviour/" TargetMode="External"/><Relationship Id="rId4" Type="http://schemas.openxmlformats.org/officeDocument/2006/relationships/hyperlink" Target="https://www.alderhey.nhs.uk/conditions/patient-information-leaflets/activities-to-build-attention-and-listening-skills-in-older-children/"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gbr01.safelinks.protection.outlook.com/?url=https%3A%2F%2Fwww.truenorthpsychology.com.au%2Fneurodiversity-affirming-therapeutic-practice%2F&amp;data=05%7C02%7Csian.owen8%40nhs.net%7Cf95a7748306d469e443b08de066c37c5%7C37c354b285b047f5b22207b48d774ee3%7C0%7C0%7C638955259037776300%7CUnknown%7CTWFpbGZsb3d8eyJFbXB0eU1hcGkiOnRydWUsIlYiOiIwLjAuMDAwMCIsIlAiOiJXaW4zMiIsIkFOIjoiTWFpbCIsIldUIjoyfQ%3D%3D%7C0%7C%7C%7C&amp;sdata=N7U85DFqSk9pqdR1i%2BZfmESNnMFilOq6k5PUniUw5EE%3D&amp;reserved=0" TargetMode="External"/><Relationship Id="rId2" Type="http://schemas.openxmlformats.org/officeDocument/2006/relationships/hyperlink" Target="https://www.autism.org.uk/advice-and-guidance/professional-practice/embracing-neurodiversity-affirmative-practic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e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8.jpe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90CB7-32CB-2E93-F944-42BECF5A88BC}"/>
              </a:ext>
            </a:extLst>
          </p:cNvPr>
          <p:cNvSpPr>
            <a:spLocks noGrp="1"/>
          </p:cNvSpPr>
          <p:nvPr>
            <p:ph type="ctrTitle"/>
          </p:nvPr>
        </p:nvSpPr>
        <p:spPr/>
        <p:txBody>
          <a:bodyPr/>
          <a:lstStyle/>
          <a:p>
            <a:r>
              <a:rPr lang="en-GB" dirty="0"/>
              <a:t>Attention &amp; Listening </a:t>
            </a:r>
          </a:p>
        </p:txBody>
      </p:sp>
      <p:pic>
        <p:nvPicPr>
          <p:cNvPr id="3" name="EBCB65D2">
            <a:hlinkClick r:id="" action="ppaction://media"/>
            <a:extLst>
              <a:ext uri="{FF2B5EF4-FFF2-40B4-BE49-F238E27FC236}">
                <a16:creationId xmlns:a16="http://schemas.microsoft.com/office/drawing/2014/main" id="{6C8132B8-C54D-52BA-36D6-233D132A1FC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464800" y="5436813"/>
            <a:ext cx="705224" cy="705224"/>
          </a:xfrm>
          <a:prstGeom prst="rect">
            <a:avLst/>
          </a:prstGeom>
        </p:spPr>
      </p:pic>
    </p:spTree>
    <p:extLst>
      <p:ext uri="{BB962C8B-B14F-4D97-AF65-F5344CB8AC3E}">
        <p14:creationId xmlns:p14="http://schemas.microsoft.com/office/powerpoint/2010/main" val="3773734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E054AD6-CA67-E556-834A-F2EB6A89950C}"/>
              </a:ext>
            </a:extLst>
          </p:cNvPr>
          <p:cNvSpPr>
            <a:spLocks noGrp="1"/>
          </p:cNvSpPr>
          <p:nvPr>
            <p:ph idx="1"/>
          </p:nvPr>
        </p:nvSpPr>
        <p:spPr>
          <a:xfrm>
            <a:off x="838200" y="1825625"/>
            <a:ext cx="9009888" cy="4351338"/>
          </a:xfrm>
        </p:spPr>
        <p:txBody>
          <a:bodyPr>
            <a:normAutofit/>
          </a:bodyPr>
          <a:lstStyle/>
          <a:p>
            <a:r>
              <a:rPr lang="en-GB" dirty="0"/>
              <a:t>Ideas to try </a:t>
            </a:r>
          </a:p>
          <a:p>
            <a:r>
              <a:rPr lang="en-GB" dirty="0"/>
              <a:t>Hide things that make a noise (e.g. a wind-up toy, musical box). See if child can find the toy by listening to the sound. </a:t>
            </a:r>
          </a:p>
          <a:p>
            <a:r>
              <a:rPr lang="en-GB" dirty="0"/>
              <a:t>Hide behind a chair and make a sound such as a giggle. See if child can find you. </a:t>
            </a:r>
          </a:p>
          <a:p>
            <a:r>
              <a:rPr lang="en-GB" dirty="0"/>
              <a:t>Fill yoghurt pots with different things, e.g. rice, bells, shake them and listen to the different sounds. If you have two the same, play a game at finding the ones that have the same sound.</a:t>
            </a:r>
          </a:p>
        </p:txBody>
      </p:sp>
      <p:sp>
        <p:nvSpPr>
          <p:cNvPr id="6" name="Title 1">
            <a:extLst>
              <a:ext uri="{FF2B5EF4-FFF2-40B4-BE49-F238E27FC236}">
                <a16:creationId xmlns:a16="http://schemas.microsoft.com/office/drawing/2014/main" id="{2F879881-94F6-47AF-38E3-C925ACAA5CCB}"/>
              </a:ext>
            </a:extLst>
          </p:cNvPr>
          <p:cNvSpPr>
            <a:spLocks noGrp="1"/>
          </p:cNvSpPr>
          <p:nvPr>
            <p:ph type="title"/>
          </p:nvPr>
        </p:nvSpPr>
        <p:spPr>
          <a:xfrm>
            <a:off x="838200" y="918073"/>
            <a:ext cx="10515600" cy="1325563"/>
          </a:xfrm>
        </p:spPr>
        <p:txBody>
          <a:bodyPr>
            <a:noAutofit/>
          </a:bodyPr>
          <a:lstStyle/>
          <a:p>
            <a:r>
              <a:rPr lang="en-GB" sz="3200" b="1" dirty="0"/>
              <a:t>Hide and Seek</a:t>
            </a:r>
            <a:endParaRPr lang="en-GB" sz="3200" dirty="0"/>
          </a:p>
        </p:txBody>
      </p:sp>
      <p:pic>
        <p:nvPicPr>
          <p:cNvPr id="2050" name="Picture 2">
            <a:extLst>
              <a:ext uri="{FF2B5EF4-FFF2-40B4-BE49-F238E27FC236}">
                <a16:creationId xmlns:a16="http://schemas.microsoft.com/office/drawing/2014/main" id="{F0D58AD4-63A4-DFA3-5D17-D25399E6D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0711" y="203811"/>
            <a:ext cx="3059266" cy="203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403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601CA-FDBE-EA70-F131-CE8DD6CB13EF}"/>
              </a:ext>
            </a:extLst>
          </p:cNvPr>
          <p:cNvSpPr>
            <a:spLocks noGrp="1"/>
          </p:cNvSpPr>
          <p:nvPr>
            <p:ph type="title"/>
          </p:nvPr>
        </p:nvSpPr>
        <p:spPr>
          <a:xfrm>
            <a:off x="838200" y="590550"/>
            <a:ext cx="10515600" cy="1325563"/>
          </a:xfrm>
        </p:spPr>
        <p:txBody>
          <a:bodyPr/>
          <a:lstStyle/>
          <a:p>
            <a:r>
              <a:rPr lang="en-GB" dirty="0"/>
              <a:t>Action songs and rhymes</a:t>
            </a:r>
          </a:p>
        </p:txBody>
      </p:sp>
      <p:sp>
        <p:nvSpPr>
          <p:cNvPr id="3" name="Content Placeholder 2">
            <a:extLst>
              <a:ext uri="{FF2B5EF4-FFF2-40B4-BE49-F238E27FC236}">
                <a16:creationId xmlns:a16="http://schemas.microsoft.com/office/drawing/2014/main" id="{35138662-5A33-69C9-7827-BE42FAFDD851}"/>
              </a:ext>
            </a:extLst>
          </p:cNvPr>
          <p:cNvSpPr>
            <a:spLocks noGrp="1"/>
          </p:cNvSpPr>
          <p:nvPr>
            <p:ph idx="1"/>
          </p:nvPr>
        </p:nvSpPr>
        <p:spPr>
          <a:xfrm>
            <a:off x="445008" y="2302796"/>
            <a:ext cx="10515600" cy="4351338"/>
          </a:xfrm>
        </p:spPr>
        <p:txBody>
          <a:bodyPr>
            <a:normAutofit/>
          </a:bodyPr>
          <a:lstStyle/>
          <a:p>
            <a:r>
              <a:rPr lang="en-GB" dirty="0"/>
              <a:t>Ideas to try </a:t>
            </a:r>
          </a:p>
          <a:p>
            <a:r>
              <a:rPr lang="en-GB" dirty="0"/>
              <a:t>Sing songs together such as “Wind the Bobbin Up” or “The Wheels on the Bus” and encourage child to join in and copy the actions. </a:t>
            </a:r>
          </a:p>
          <a:p>
            <a:r>
              <a:rPr lang="en-GB" dirty="0"/>
              <a:t>Leave pauses in the song so that child has a chance to fill in the gaps. </a:t>
            </a:r>
          </a:p>
          <a:p>
            <a:r>
              <a:rPr lang="en-GB" dirty="0"/>
              <a:t>Use a wooden spoon to bang different surfaces, for example, the bottom of a plastic mixing bowl, bottom of a pan, the floor, a metal table leg. Listen to the different sounds. Bang along to the rhythm of the song.</a:t>
            </a:r>
          </a:p>
        </p:txBody>
      </p:sp>
      <p:pic>
        <p:nvPicPr>
          <p:cNvPr id="5122" name="Picture 2">
            <a:extLst>
              <a:ext uri="{FF2B5EF4-FFF2-40B4-BE49-F238E27FC236}">
                <a16:creationId xmlns:a16="http://schemas.microsoft.com/office/drawing/2014/main" id="{8FEC9BF8-CE92-F2E9-1E9E-CD50A72E9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0960" y="203866"/>
            <a:ext cx="3831336" cy="2236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913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50B84-AD00-361B-79E8-8DF74756866C}"/>
              </a:ext>
            </a:extLst>
          </p:cNvPr>
          <p:cNvSpPr>
            <a:spLocks noGrp="1"/>
          </p:cNvSpPr>
          <p:nvPr>
            <p:ph type="title"/>
          </p:nvPr>
        </p:nvSpPr>
        <p:spPr/>
        <p:txBody>
          <a:bodyPr/>
          <a:lstStyle/>
          <a:p>
            <a:r>
              <a:rPr lang="en-GB" dirty="0"/>
              <a:t>Play listening games </a:t>
            </a:r>
          </a:p>
        </p:txBody>
      </p:sp>
      <p:sp>
        <p:nvSpPr>
          <p:cNvPr id="3" name="Content Placeholder 2">
            <a:extLst>
              <a:ext uri="{FF2B5EF4-FFF2-40B4-BE49-F238E27FC236}">
                <a16:creationId xmlns:a16="http://schemas.microsoft.com/office/drawing/2014/main" id="{D748953F-F66F-3056-E7A5-08BD0F70EBDE}"/>
              </a:ext>
            </a:extLst>
          </p:cNvPr>
          <p:cNvSpPr>
            <a:spLocks noGrp="1"/>
          </p:cNvSpPr>
          <p:nvPr>
            <p:ph idx="1"/>
          </p:nvPr>
        </p:nvSpPr>
        <p:spPr>
          <a:xfrm>
            <a:off x="252984" y="1690688"/>
            <a:ext cx="9229344" cy="4897755"/>
          </a:xfrm>
        </p:spPr>
        <p:txBody>
          <a:bodyPr>
            <a:normAutofit fontScale="92500" lnSpcReduction="20000"/>
          </a:bodyPr>
          <a:lstStyle/>
          <a:p>
            <a:r>
              <a:rPr lang="en-GB" dirty="0"/>
              <a:t>Ideas to try </a:t>
            </a:r>
          </a:p>
          <a:p>
            <a:r>
              <a:rPr lang="en-GB" dirty="0"/>
              <a:t>Use sound lotto games. You can download applications on some mobile phones, look on the internet or you could buy/make one. Play the sounds and see if the child can point to the picture that matches the sound. </a:t>
            </a:r>
          </a:p>
          <a:p>
            <a:r>
              <a:rPr lang="en-GB" dirty="0"/>
              <a:t>Make noises with rattles, keys, instruments and see if the child turns to the noise. </a:t>
            </a:r>
          </a:p>
          <a:p>
            <a:r>
              <a:rPr lang="en-GB" dirty="0"/>
              <a:t>Go for a Listening Walk- talk about all the sounds you can hear, such as birds singing, cars </a:t>
            </a:r>
            <a:r>
              <a:rPr lang="en-GB" dirty="0" err="1"/>
              <a:t>brrruming</a:t>
            </a:r>
            <a:r>
              <a:rPr lang="en-GB" dirty="0"/>
              <a:t>, people chattering, phones ringing. </a:t>
            </a:r>
          </a:p>
          <a:p>
            <a:r>
              <a:rPr lang="en-GB" dirty="0"/>
              <a:t>Use musical instruments. See if the child can copy the number of beats or shakes. </a:t>
            </a:r>
          </a:p>
          <a:p>
            <a:r>
              <a:rPr lang="en-GB" dirty="0"/>
              <a:t>Play ‘Musical Bumps’- dance to the music then bump to the floor when the music stops.</a:t>
            </a:r>
          </a:p>
        </p:txBody>
      </p:sp>
      <p:pic>
        <p:nvPicPr>
          <p:cNvPr id="7" name="Picture 6" descr="A child playing with xylophone&#10;&#10;AI-generated content may be incorrect.">
            <a:extLst>
              <a:ext uri="{FF2B5EF4-FFF2-40B4-BE49-F238E27FC236}">
                <a16:creationId xmlns:a16="http://schemas.microsoft.com/office/drawing/2014/main" id="{3EABEFB4-6B4B-4104-070A-D221FB4A84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1200" y="365125"/>
            <a:ext cx="2127504" cy="2902461"/>
          </a:xfrm>
          <a:prstGeom prst="rect">
            <a:avLst/>
          </a:prstGeom>
        </p:spPr>
      </p:pic>
    </p:spTree>
    <p:extLst>
      <p:ext uri="{BB962C8B-B14F-4D97-AF65-F5344CB8AC3E}">
        <p14:creationId xmlns:p14="http://schemas.microsoft.com/office/powerpoint/2010/main" val="403467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CE641-6EBB-F9D0-745F-66EA369EE69B}"/>
              </a:ext>
            </a:extLst>
          </p:cNvPr>
          <p:cNvSpPr>
            <a:spLocks noGrp="1"/>
          </p:cNvSpPr>
          <p:nvPr>
            <p:ph type="title"/>
          </p:nvPr>
        </p:nvSpPr>
        <p:spPr/>
        <p:txBody>
          <a:bodyPr/>
          <a:lstStyle/>
          <a:p>
            <a:r>
              <a:rPr lang="en-GB" dirty="0"/>
              <a:t>More games</a:t>
            </a:r>
          </a:p>
        </p:txBody>
      </p:sp>
      <p:sp>
        <p:nvSpPr>
          <p:cNvPr id="3" name="Content Placeholder 2">
            <a:extLst>
              <a:ext uri="{FF2B5EF4-FFF2-40B4-BE49-F238E27FC236}">
                <a16:creationId xmlns:a16="http://schemas.microsoft.com/office/drawing/2014/main" id="{C223F2D3-29BB-6C9F-9D86-79D8D3456CD0}"/>
              </a:ext>
            </a:extLst>
          </p:cNvPr>
          <p:cNvSpPr>
            <a:spLocks noGrp="1"/>
          </p:cNvSpPr>
          <p:nvPr>
            <p:ph idx="1"/>
          </p:nvPr>
        </p:nvSpPr>
        <p:spPr>
          <a:xfrm>
            <a:off x="838200" y="2305494"/>
            <a:ext cx="10885932" cy="4351338"/>
          </a:xfrm>
        </p:spPr>
        <p:txBody>
          <a:bodyPr>
            <a:normAutofit/>
          </a:bodyPr>
          <a:lstStyle/>
          <a:p>
            <a:r>
              <a:rPr lang="en-GB" dirty="0"/>
              <a:t>Ideas to try </a:t>
            </a:r>
          </a:p>
          <a:p>
            <a:r>
              <a:rPr lang="en-GB" dirty="0"/>
              <a:t>Stories - look at books together and encourage the child to sit and listen and join in with their favourite parts of the story. </a:t>
            </a:r>
          </a:p>
          <a:p>
            <a:r>
              <a:rPr lang="en-GB" dirty="0"/>
              <a:t>Play “Simon says….” Encourage the child to listen to the instruction before carrying out the action, for example, clap your hands, touch your nose, stamp your feet. </a:t>
            </a:r>
          </a:p>
          <a:p>
            <a:r>
              <a:rPr lang="en-GB" dirty="0"/>
              <a:t>Play musical statues - the child listens for when the music stops and then stops dancing.</a:t>
            </a:r>
          </a:p>
        </p:txBody>
      </p:sp>
      <p:pic>
        <p:nvPicPr>
          <p:cNvPr id="4098" name="Picture 2">
            <a:extLst>
              <a:ext uri="{FF2B5EF4-FFF2-40B4-BE49-F238E27FC236}">
                <a16:creationId xmlns:a16="http://schemas.microsoft.com/office/drawing/2014/main" id="{29CF8C90-717E-8C8A-C501-50A6B8DB0B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120" y="201168"/>
            <a:ext cx="3114012" cy="2075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718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D3476-4002-980E-3F6E-2A29A4F11CFC}"/>
              </a:ext>
            </a:extLst>
          </p:cNvPr>
          <p:cNvSpPr>
            <a:spLocks noGrp="1"/>
          </p:cNvSpPr>
          <p:nvPr>
            <p:ph type="title"/>
          </p:nvPr>
        </p:nvSpPr>
        <p:spPr/>
        <p:txBody>
          <a:bodyPr/>
          <a:lstStyle/>
          <a:p>
            <a:r>
              <a:rPr lang="en-GB" dirty="0"/>
              <a:t>Links </a:t>
            </a:r>
          </a:p>
        </p:txBody>
      </p:sp>
      <p:sp>
        <p:nvSpPr>
          <p:cNvPr id="3" name="Content Placeholder 2">
            <a:extLst>
              <a:ext uri="{FF2B5EF4-FFF2-40B4-BE49-F238E27FC236}">
                <a16:creationId xmlns:a16="http://schemas.microsoft.com/office/drawing/2014/main" id="{09FB993E-6B0F-7C7E-5247-A040E542BAD9}"/>
              </a:ext>
            </a:extLst>
          </p:cNvPr>
          <p:cNvSpPr>
            <a:spLocks noGrp="1"/>
          </p:cNvSpPr>
          <p:nvPr>
            <p:ph idx="1"/>
          </p:nvPr>
        </p:nvSpPr>
        <p:spPr/>
        <p:txBody>
          <a:bodyPr>
            <a:normAutofit lnSpcReduction="10000"/>
          </a:bodyPr>
          <a:lstStyle/>
          <a:p>
            <a:r>
              <a:rPr lang="en-GB" dirty="0"/>
              <a:t>Activity ideas - </a:t>
            </a:r>
            <a:r>
              <a:rPr lang="en-GB" dirty="0">
                <a:hlinkClick r:id="rId2"/>
              </a:rPr>
              <a:t>Microsoft Word - Attention and Listening Games.docx</a:t>
            </a:r>
            <a:endParaRPr lang="en-GB" dirty="0"/>
          </a:p>
          <a:p>
            <a:r>
              <a:rPr lang="en-GB" dirty="0"/>
              <a:t>Group activities - </a:t>
            </a:r>
            <a:r>
              <a:rPr lang="en-GB" dirty="0">
                <a:hlinkClick r:id="rId3"/>
              </a:rPr>
              <a:t>ECATbookletLeicestershireCC.pdf</a:t>
            </a:r>
            <a:endParaRPr lang="en-GB" dirty="0"/>
          </a:p>
          <a:p>
            <a:r>
              <a:rPr lang="en-GB" dirty="0"/>
              <a:t>Activities for older children - </a:t>
            </a:r>
            <a:r>
              <a:rPr lang="en-GB" dirty="0">
                <a:hlinkClick r:id="rId4"/>
              </a:rPr>
              <a:t>Activities to Build Attention and Listening Skills in Older Children - Alder Hey Children's Hospital Trust</a:t>
            </a:r>
            <a:endParaRPr lang="en-GB" dirty="0"/>
          </a:p>
          <a:p>
            <a:r>
              <a:rPr lang="en-GB" dirty="0"/>
              <a:t>Strategies - </a:t>
            </a:r>
            <a:r>
              <a:rPr lang="en-GB" dirty="0">
                <a:hlinkClick r:id="rId5"/>
              </a:rPr>
              <a:t>How to support with attention, activity, emotions and behaviour | Children Young People and Families Online Resource</a:t>
            </a:r>
            <a:endParaRPr lang="en-GB" dirty="0"/>
          </a:p>
          <a:p>
            <a:r>
              <a:rPr lang="en-GB" dirty="0"/>
              <a:t>Strategies - </a:t>
            </a:r>
            <a:r>
              <a:rPr lang="en-GB" dirty="0">
                <a:hlinkClick r:id="rId6"/>
              </a:rPr>
              <a:t>Paying attention - hints and tips - Children and Family Health Devon</a:t>
            </a:r>
            <a:endParaRPr lang="en-GB" dirty="0"/>
          </a:p>
        </p:txBody>
      </p:sp>
    </p:spTree>
    <p:extLst>
      <p:ext uri="{BB962C8B-B14F-4D97-AF65-F5344CB8AC3E}">
        <p14:creationId xmlns:p14="http://schemas.microsoft.com/office/powerpoint/2010/main" val="3687121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5768A-1AF8-D109-B4EB-24EF92017EBE}"/>
              </a:ext>
            </a:extLst>
          </p:cNvPr>
          <p:cNvSpPr>
            <a:spLocks noGrp="1"/>
          </p:cNvSpPr>
          <p:nvPr>
            <p:ph type="title"/>
          </p:nvPr>
        </p:nvSpPr>
        <p:spPr/>
        <p:txBody>
          <a:bodyPr/>
          <a:lstStyle/>
          <a:p>
            <a:r>
              <a:rPr lang="en-GB" dirty="0"/>
              <a:t>References </a:t>
            </a:r>
          </a:p>
        </p:txBody>
      </p:sp>
      <p:sp>
        <p:nvSpPr>
          <p:cNvPr id="3" name="Content Placeholder 2">
            <a:extLst>
              <a:ext uri="{FF2B5EF4-FFF2-40B4-BE49-F238E27FC236}">
                <a16:creationId xmlns:a16="http://schemas.microsoft.com/office/drawing/2014/main" id="{AF8F433E-4E9E-D2DD-412E-00135A0B1230}"/>
              </a:ext>
            </a:extLst>
          </p:cNvPr>
          <p:cNvSpPr>
            <a:spLocks noGrp="1"/>
          </p:cNvSpPr>
          <p:nvPr>
            <p:ph idx="1"/>
          </p:nvPr>
        </p:nvSpPr>
        <p:spPr/>
        <p:txBody>
          <a:bodyPr>
            <a:normAutofit lnSpcReduction="10000"/>
          </a:bodyPr>
          <a:lstStyle/>
          <a:p>
            <a:r>
              <a:rPr lang="en-GB" dirty="0"/>
              <a:t>Attention stages - Cooper, Moodley and Reynell,1978</a:t>
            </a:r>
          </a:p>
          <a:p>
            <a:r>
              <a:rPr lang="en-GB" dirty="0"/>
              <a:t>SEND Code of Practice 2015 – Reasonable adjustments</a:t>
            </a:r>
          </a:p>
          <a:p>
            <a:r>
              <a:rPr lang="en-GB" dirty="0"/>
              <a:t>Leeds Community Healthcare (activity ideas)</a:t>
            </a:r>
          </a:p>
          <a:p>
            <a:r>
              <a:rPr lang="en-GB" dirty="0">
                <a:effectLst/>
              </a:rPr>
              <a:t>The National Autistic Society. (2025, September 24). </a:t>
            </a:r>
            <a:r>
              <a:rPr lang="en-GB" i="1" dirty="0">
                <a:effectLst/>
              </a:rPr>
              <a:t>Embracing neurodiversity affirmative practice</a:t>
            </a:r>
            <a:r>
              <a:rPr lang="en-GB" dirty="0">
                <a:effectLst/>
              </a:rPr>
              <a:t>. </a:t>
            </a:r>
            <a:r>
              <a:rPr lang="en-GB" dirty="0">
                <a:effectLst/>
                <a:hlinkClick r:id="rId2" tooltip="https://www.autism.org.uk/advice-and-guidance/professional-practice/embracing-neurodiversity-affirmative-practice"/>
              </a:rPr>
              <a:t>Embracing neurodiversity affirmative practice: A path to inclusive support for autistic people</a:t>
            </a:r>
            <a:endParaRPr lang="en-GB" dirty="0"/>
          </a:p>
          <a:p>
            <a:r>
              <a:rPr lang="en-GB" dirty="0" err="1">
                <a:effectLst/>
              </a:rPr>
              <a:t>TrueNorth</a:t>
            </a:r>
            <a:r>
              <a:rPr lang="en-GB" dirty="0">
                <a:effectLst/>
              </a:rPr>
              <a:t> Psychology. (n.d.). </a:t>
            </a:r>
            <a:r>
              <a:rPr lang="en-GB" i="1" dirty="0">
                <a:effectLst/>
              </a:rPr>
              <a:t>Neurodiversity affirming therapeutic practice</a:t>
            </a:r>
            <a:r>
              <a:rPr lang="en-GB" dirty="0">
                <a:effectLst/>
              </a:rPr>
              <a:t>. Retrieved October 8, 2025, from </a:t>
            </a:r>
            <a:r>
              <a:rPr lang="en-GB" dirty="0">
                <a:effectLst/>
                <a:hlinkClick r:id="rId3" tooltip="https://gbr01.safelinks.protection.outlook.com/?url=https%3a%2f%2fwww.truenorthpsychology.com.au%2fneurodiversity-affirming-therapeutic-practice%2f&amp;data=05%7c02%7csian.owen8%40nhs.net%7cf95a7748306d469e443b08de066c37c5%7c37c354b285b047f5b22207b48d774ee3%7c0%7c0%7c638955259037776300%7cunknown%7ctwfpbgzsb3d8eyjfbxb0eu1hcgkionrydwusilyioiiwljaumdawmcisilaioijxaw4zmiisikfoijoitwfpbcisilduijoyfq%3d%3d%7c0%7c%7c%7c&amp;sdata=n7u85dfqsk9pqdr1i%2bzfmesnnmfiloq6k5puniuw5ee%3d&amp;reserved=0"/>
              </a:rPr>
              <a:t>https://www.truenorthpsychology.com.au/neurodiversity-affirming-therapeutic-practice/</a:t>
            </a:r>
            <a:r>
              <a:rPr lang="en-GB" dirty="0">
                <a:effectLst/>
              </a:rPr>
              <a:t>.</a:t>
            </a:r>
            <a:endParaRPr lang="en-GB" dirty="0"/>
          </a:p>
          <a:p>
            <a:endParaRPr lang="en-GB" dirty="0"/>
          </a:p>
        </p:txBody>
      </p:sp>
    </p:spTree>
    <p:extLst>
      <p:ext uri="{BB962C8B-B14F-4D97-AF65-F5344CB8AC3E}">
        <p14:creationId xmlns:p14="http://schemas.microsoft.com/office/powerpoint/2010/main" val="865249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45F6DFDA-2FB0-4409-B0F7-C67064F7102A}"/>
              </a:ext>
            </a:extLst>
          </p:cNvPr>
          <p:cNvSpPr>
            <a:spLocks noGrp="1"/>
          </p:cNvSpPr>
          <p:nvPr>
            <p:ph type="title"/>
          </p:nvPr>
        </p:nvSpPr>
        <p:spPr>
          <a:xfrm>
            <a:off x="0" y="-143898"/>
            <a:ext cx="12154486" cy="1325563"/>
          </a:xfrm>
          <a:solidFill>
            <a:srgbClr val="37BBCD"/>
          </a:solidFill>
        </p:spPr>
        <p:txBody>
          <a:bodyPr/>
          <a:lstStyle/>
          <a:p>
            <a:r>
              <a:rPr lang="en-GB" b="1" dirty="0"/>
              <a:t>  Attention and Listening</a:t>
            </a:r>
          </a:p>
        </p:txBody>
      </p:sp>
      <p:pic>
        <p:nvPicPr>
          <p:cNvPr id="1028" name="Picture 4" descr="image">
            <a:extLst>
              <a:ext uri="{FF2B5EF4-FFF2-40B4-BE49-F238E27FC236}">
                <a16:creationId xmlns:a16="http://schemas.microsoft.com/office/drawing/2014/main" id="{AB568782-785C-4DBF-A1FA-F930396C36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73137" y="251309"/>
            <a:ext cx="2428875" cy="847725"/>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2916E31B-A857-4BEB-930E-CDB9FEDD888C}"/>
              </a:ext>
            </a:extLst>
          </p:cNvPr>
          <p:cNvSpPr>
            <a:spLocks noGrp="1"/>
          </p:cNvSpPr>
          <p:nvPr>
            <p:ph idx="1"/>
          </p:nvPr>
        </p:nvSpPr>
        <p:spPr>
          <a:xfrm>
            <a:off x="838200" y="1835457"/>
            <a:ext cx="10515600" cy="4771234"/>
          </a:xfrm>
        </p:spPr>
        <p:txBody>
          <a:bodyPr>
            <a:normAutofit/>
          </a:bodyPr>
          <a:lstStyle/>
          <a:p>
            <a:pPr marL="0" indent="0">
              <a:spcAft>
                <a:spcPts val="600"/>
              </a:spcAft>
              <a:buNone/>
            </a:pPr>
            <a:r>
              <a:rPr lang="en-GB" b="1" dirty="0"/>
              <a:t>Why is attention important?</a:t>
            </a:r>
          </a:p>
          <a:p>
            <a:r>
              <a:rPr lang="en-GB" dirty="0"/>
              <a:t>Learning to focus their attention on to different things will support children with their learning. </a:t>
            </a:r>
          </a:p>
          <a:p>
            <a:r>
              <a:rPr lang="en-GB" dirty="0"/>
              <a:t>Neurotypical children develop their attention skills before they learn to understand words and learn to </a:t>
            </a:r>
            <a:r>
              <a:rPr lang="en-GB" dirty="0" err="1"/>
              <a:t>talk,however</a:t>
            </a:r>
            <a:r>
              <a:rPr lang="en-GB" dirty="0"/>
              <a:t> neurodivergent children will have differences in how they develop attention and listening skills. </a:t>
            </a:r>
          </a:p>
          <a:p>
            <a:r>
              <a:rPr lang="en-GB" dirty="0"/>
              <a:t>Attention and listening skills can support the development of language skills. </a:t>
            </a:r>
          </a:p>
        </p:txBody>
      </p:sp>
      <p:sp>
        <p:nvSpPr>
          <p:cNvPr id="10" name="TextBox 9">
            <a:extLst>
              <a:ext uri="{FF2B5EF4-FFF2-40B4-BE49-F238E27FC236}">
                <a16:creationId xmlns:a16="http://schemas.microsoft.com/office/drawing/2014/main" id="{508B09F1-B340-4235-A01E-6AE6A4682E94}"/>
              </a:ext>
            </a:extLst>
          </p:cNvPr>
          <p:cNvSpPr txBox="1"/>
          <p:nvPr/>
        </p:nvSpPr>
        <p:spPr>
          <a:xfrm>
            <a:off x="9778041" y="6331564"/>
            <a:ext cx="2346385"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1" u="none" strike="noStrike" kern="0" cap="none" spc="0" normalizeH="0" baseline="0" noProof="0" dirty="0">
                <a:ln>
                  <a:noFill/>
                </a:ln>
                <a:solidFill>
                  <a:prstClr val="black"/>
                </a:solidFill>
                <a:effectLst/>
                <a:uLnTx/>
                <a:uFillTx/>
              </a:rPr>
              <a:t>Leeds SLT Pack, 2022</a:t>
            </a:r>
          </a:p>
        </p:txBody>
      </p:sp>
      <p:pic>
        <p:nvPicPr>
          <p:cNvPr id="2" name="1150BA58">
            <a:hlinkClick r:id="" action="ppaction://media"/>
            <a:extLst>
              <a:ext uri="{FF2B5EF4-FFF2-40B4-BE49-F238E27FC236}">
                <a16:creationId xmlns:a16="http://schemas.microsoft.com/office/drawing/2014/main" id="{B11D99E2-5062-F88F-4798-9BF849B7F39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79976" y="5325035"/>
            <a:ext cx="555937" cy="555937"/>
          </a:xfrm>
          <a:prstGeom prst="rect">
            <a:avLst/>
          </a:prstGeom>
        </p:spPr>
      </p:pic>
    </p:spTree>
    <p:extLst>
      <p:ext uri="{BB962C8B-B14F-4D97-AF65-F5344CB8AC3E}">
        <p14:creationId xmlns:p14="http://schemas.microsoft.com/office/powerpoint/2010/main" val="401169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0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88EE6733-55C9-42E9-E57A-7ECD06A5BFCB}"/>
              </a:ext>
            </a:extLst>
          </p:cNvPr>
          <p:cNvGraphicFramePr>
            <a:graphicFrameLocks noGrp="1"/>
          </p:cNvGraphicFramePr>
          <p:nvPr>
            <p:extLst>
              <p:ext uri="{D42A27DB-BD31-4B8C-83A1-F6EECF244321}">
                <p14:modId xmlns:p14="http://schemas.microsoft.com/office/powerpoint/2010/main" val="461424802"/>
              </p:ext>
            </p:extLst>
          </p:nvPr>
        </p:nvGraphicFramePr>
        <p:xfrm>
          <a:off x="578625" y="4185609"/>
          <a:ext cx="8048704" cy="1651000"/>
        </p:xfrm>
        <a:graphic>
          <a:graphicData uri="http://schemas.openxmlformats.org/drawingml/2006/table">
            <a:tbl>
              <a:tblPr firstRow="1" bandRow="1">
                <a:tableStyleId>{5C22544A-7EE6-4342-B048-85BDC9FD1C3A}</a:tableStyleId>
              </a:tblPr>
              <a:tblGrid>
                <a:gridCol w="4024352">
                  <a:extLst>
                    <a:ext uri="{9D8B030D-6E8A-4147-A177-3AD203B41FA5}">
                      <a16:colId xmlns:a16="http://schemas.microsoft.com/office/drawing/2014/main" val="2160636115"/>
                    </a:ext>
                  </a:extLst>
                </a:gridCol>
                <a:gridCol w="4024352">
                  <a:extLst>
                    <a:ext uri="{9D8B030D-6E8A-4147-A177-3AD203B41FA5}">
                      <a16:colId xmlns:a16="http://schemas.microsoft.com/office/drawing/2014/main" val="3167368906"/>
                    </a:ext>
                  </a:extLst>
                </a:gridCol>
              </a:tblGrid>
              <a:tr h="370840">
                <a:tc>
                  <a:txBody>
                    <a:bodyPr/>
                    <a:lstStyle/>
                    <a:p>
                      <a:endParaRPr lang="en-GB"/>
                    </a:p>
                  </a:txBody>
                  <a:tcPr/>
                </a:tc>
                <a:tc>
                  <a:txBody>
                    <a:bodyPr/>
                    <a:lstStyle/>
                    <a:p>
                      <a:endParaRPr lang="en-GB" dirty="0"/>
                    </a:p>
                  </a:txBody>
                  <a:tcPr/>
                </a:tc>
                <a:extLst>
                  <a:ext uri="{0D108BD9-81ED-4DB2-BD59-A6C34878D82A}">
                    <a16:rowId xmlns:a16="http://schemas.microsoft.com/office/drawing/2014/main" val="4143197636"/>
                  </a:ext>
                </a:extLst>
              </a:tr>
              <a:tr h="370840">
                <a:tc>
                  <a:txBody>
                    <a:bodyPr/>
                    <a:lstStyle/>
                    <a:p>
                      <a:r>
                        <a:rPr lang="en-GB" dirty="0"/>
                        <a:t>Stage 5 </a:t>
                      </a:r>
                    </a:p>
                    <a:p>
                      <a:r>
                        <a:rPr lang="en-GB" dirty="0"/>
                        <a:t>4-5 years </a:t>
                      </a:r>
                    </a:p>
                  </a:txBody>
                  <a:tcPr/>
                </a:tc>
                <a:tc>
                  <a:txBody>
                    <a:bodyPr/>
                    <a:lstStyle/>
                    <a:p>
                      <a:r>
                        <a:rPr lang="en-GB" dirty="0"/>
                        <a:t>Integrated attention for short time</a:t>
                      </a:r>
                    </a:p>
                  </a:txBody>
                  <a:tcPr/>
                </a:tc>
                <a:extLst>
                  <a:ext uri="{0D108BD9-81ED-4DB2-BD59-A6C34878D82A}">
                    <a16:rowId xmlns:a16="http://schemas.microsoft.com/office/drawing/2014/main" val="1436662740"/>
                  </a:ext>
                </a:extLst>
              </a:tr>
              <a:tr h="370840">
                <a:tc>
                  <a:txBody>
                    <a:bodyPr/>
                    <a:lstStyle/>
                    <a:p>
                      <a:r>
                        <a:rPr lang="en-GB" dirty="0"/>
                        <a:t>Stage 6 </a:t>
                      </a:r>
                    </a:p>
                    <a:p>
                      <a:r>
                        <a:rPr lang="en-GB" dirty="0"/>
                        <a:t>5-6 years</a:t>
                      </a:r>
                    </a:p>
                  </a:txBody>
                  <a:tcPr/>
                </a:tc>
                <a:tc>
                  <a:txBody>
                    <a:bodyPr/>
                    <a:lstStyle/>
                    <a:p>
                      <a:r>
                        <a:rPr lang="en-GB" dirty="0"/>
                        <a:t>Integrated attention is well controlled and sustained. </a:t>
                      </a:r>
                    </a:p>
                  </a:txBody>
                  <a:tcPr/>
                </a:tc>
                <a:extLst>
                  <a:ext uri="{0D108BD9-81ED-4DB2-BD59-A6C34878D82A}">
                    <a16:rowId xmlns:a16="http://schemas.microsoft.com/office/drawing/2014/main" val="618144823"/>
                  </a:ext>
                </a:extLst>
              </a:tr>
            </a:tbl>
          </a:graphicData>
        </a:graphic>
      </p:graphicFrame>
      <p:sp>
        <p:nvSpPr>
          <p:cNvPr id="13" name="Title 12">
            <a:extLst>
              <a:ext uri="{FF2B5EF4-FFF2-40B4-BE49-F238E27FC236}">
                <a16:creationId xmlns:a16="http://schemas.microsoft.com/office/drawing/2014/main" id="{45F6DFDA-2FB0-4409-B0F7-C67064F7102A}"/>
              </a:ext>
            </a:extLst>
          </p:cNvPr>
          <p:cNvSpPr>
            <a:spLocks noGrp="1"/>
          </p:cNvSpPr>
          <p:nvPr>
            <p:ph type="title"/>
          </p:nvPr>
        </p:nvSpPr>
        <p:spPr>
          <a:xfrm>
            <a:off x="0" y="12392"/>
            <a:ext cx="12154486" cy="1325563"/>
          </a:xfrm>
          <a:solidFill>
            <a:srgbClr val="37BBCD"/>
          </a:solidFill>
        </p:spPr>
        <p:txBody>
          <a:bodyPr>
            <a:normAutofit/>
          </a:bodyPr>
          <a:lstStyle/>
          <a:p>
            <a:r>
              <a:rPr lang="en-GB" sz="4000" b="1" dirty="0"/>
              <a:t>Different Stages of Attention and Listening</a:t>
            </a:r>
          </a:p>
        </p:txBody>
      </p:sp>
      <p:pic>
        <p:nvPicPr>
          <p:cNvPr id="1028" name="Picture 4" descr="image">
            <a:extLst>
              <a:ext uri="{FF2B5EF4-FFF2-40B4-BE49-F238E27FC236}">
                <a16:creationId xmlns:a16="http://schemas.microsoft.com/office/drawing/2014/main" id="{AB568782-785C-4DBF-A1FA-F930396C36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60216" y="185826"/>
            <a:ext cx="2428875" cy="8477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EAE2A3FA-967F-F5E8-4A9C-D2A322812143}"/>
              </a:ext>
            </a:extLst>
          </p:cNvPr>
          <p:cNvGraphicFramePr>
            <a:graphicFrameLocks noGrp="1"/>
          </p:cNvGraphicFramePr>
          <p:nvPr>
            <p:extLst>
              <p:ext uri="{D42A27DB-BD31-4B8C-83A1-F6EECF244321}">
                <p14:modId xmlns:p14="http://schemas.microsoft.com/office/powerpoint/2010/main" val="498748284"/>
              </p:ext>
            </p:extLst>
          </p:nvPr>
        </p:nvGraphicFramePr>
        <p:xfrm>
          <a:off x="551366" y="1576872"/>
          <a:ext cx="8048704" cy="2926080"/>
        </p:xfrm>
        <a:graphic>
          <a:graphicData uri="http://schemas.openxmlformats.org/drawingml/2006/table">
            <a:tbl>
              <a:tblPr firstRow="1" bandRow="1">
                <a:tableStyleId>{5C22544A-7EE6-4342-B048-85BDC9FD1C3A}</a:tableStyleId>
              </a:tblPr>
              <a:tblGrid>
                <a:gridCol w="4024352">
                  <a:extLst>
                    <a:ext uri="{9D8B030D-6E8A-4147-A177-3AD203B41FA5}">
                      <a16:colId xmlns:a16="http://schemas.microsoft.com/office/drawing/2014/main" val="1948397091"/>
                    </a:ext>
                  </a:extLst>
                </a:gridCol>
                <a:gridCol w="4024352">
                  <a:extLst>
                    <a:ext uri="{9D8B030D-6E8A-4147-A177-3AD203B41FA5}">
                      <a16:colId xmlns:a16="http://schemas.microsoft.com/office/drawing/2014/main" val="3566971182"/>
                    </a:ext>
                  </a:extLst>
                </a:gridCol>
              </a:tblGrid>
              <a:tr h="306457">
                <a:tc>
                  <a:txBody>
                    <a:bodyPr/>
                    <a:lstStyle/>
                    <a:p>
                      <a:r>
                        <a:rPr lang="en-GB" dirty="0"/>
                        <a:t>Stage and age</a:t>
                      </a:r>
                    </a:p>
                  </a:txBody>
                  <a:tcPr/>
                </a:tc>
                <a:tc>
                  <a:txBody>
                    <a:bodyPr/>
                    <a:lstStyle/>
                    <a:p>
                      <a:r>
                        <a:rPr lang="en-GB" dirty="0"/>
                        <a:t>What attention looks like</a:t>
                      </a:r>
                    </a:p>
                  </a:txBody>
                  <a:tcPr/>
                </a:tc>
                <a:extLst>
                  <a:ext uri="{0D108BD9-81ED-4DB2-BD59-A6C34878D82A}">
                    <a16:rowId xmlns:a16="http://schemas.microsoft.com/office/drawing/2014/main" val="2537966369"/>
                  </a:ext>
                </a:extLst>
              </a:tr>
              <a:tr h="536300">
                <a:tc>
                  <a:txBody>
                    <a:bodyPr/>
                    <a:lstStyle/>
                    <a:p>
                      <a:r>
                        <a:rPr lang="en-GB" dirty="0"/>
                        <a:t>Stage 1 </a:t>
                      </a:r>
                    </a:p>
                    <a:p>
                      <a:r>
                        <a:rPr lang="en-GB" dirty="0"/>
                        <a:t>0-1 years </a:t>
                      </a:r>
                    </a:p>
                  </a:txBody>
                  <a:tcPr/>
                </a:tc>
                <a:tc>
                  <a:txBody>
                    <a:bodyPr/>
                    <a:lstStyle/>
                    <a:p>
                      <a:r>
                        <a:rPr lang="en-GB" dirty="0"/>
                        <a:t>Very distractible </a:t>
                      </a:r>
                    </a:p>
                  </a:txBody>
                  <a:tcPr/>
                </a:tc>
                <a:extLst>
                  <a:ext uri="{0D108BD9-81ED-4DB2-BD59-A6C34878D82A}">
                    <a16:rowId xmlns:a16="http://schemas.microsoft.com/office/drawing/2014/main" val="1204454274"/>
                  </a:ext>
                </a:extLst>
              </a:tr>
              <a:tr h="536300">
                <a:tc>
                  <a:txBody>
                    <a:bodyPr/>
                    <a:lstStyle/>
                    <a:p>
                      <a:r>
                        <a:rPr lang="en-GB" dirty="0"/>
                        <a:t>Stage 2 </a:t>
                      </a:r>
                    </a:p>
                    <a:p>
                      <a:r>
                        <a:rPr lang="en-GB" dirty="0"/>
                        <a:t>1-2 years </a:t>
                      </a:r>
                    </a:p>
                  </a:txBody>
                  <a:tcPr/>
                </a:tc>
                <a:tc>
                  <a:txBody>
                    <a:bodyPr/>
                    <a:lstStyle/>
                    <a:p>
                      <a:r>
                        <a:rPr lang="en-GB" dirty="0"/>
                        <a:t>Attention is single channelled </a:t>
                      </a:r>
                    </a:p>
                  </a:txBody>
                  <a:tcPr/>
                </a:tc>
                <a:extLst>
                  <a:ext uri="{0D108BD9-81ED-4DB2-BD59-A6C34878D82A}">
                    <a16:rowId xmlns:a16="http://schemas.microsoft.com/office/drawing/2014/main" val="3581143029"/>
                  </a:ext>
                </a:extLst>
              </a:tr>
              <a:tr h="536300">
                <a:tc>
                  <a:txBody>
                    <a:bodyPr/>
                    <a:lstStyle/>
                    <a:p>
                      <a:r>
                        <a:rPr lang="en-GB" dirty="0"/>
                        <a:t>Stage 3</a:t>
                      </a:r>
                    </a:p>
                    <a:p>
                      <a:r>
                        <a:rPr lang="en-GB" dirty="0"/>
                        <a:t>2-3 years </a:t>
                      </a:r>
                    </a:p>
                  </a:txBody>
                  <a:tcPr/>
                </a:tc>
                <a:tc>
                  <a:txBody>
                    <a:bodyPr/>
                    <a:lstStyle/>
                    <a:p>
                      <a:r>
                        <a:rPr lang="en-GB" dirty="0"/>
                        <a:t>Still single channelled</a:t>
                      </a:r>
                    </a:p>
                  </a:txBody>
                  <a:tcPr/>
                </a:tc>
                <a:extLst>
                  <a:ext uri="{0D108BD9-81ED-4DB2-BD59-A6C34878D82A}">
                    <a16:rowId xmlns:a16="http://schemas.microsoft.com/office/drawing/2014/main" val="706007006"/>
                  </a:ext>
                </a:extLst>
              </a:tr>
              <a:tr h="536300">
                <a:tc>
                  <a:txBody>
                    <a:bodyPr/>
                    <a:lstStyle/>
                    <a:p>
                      <a:r>
                        <a:rPr lang="en-GB" dirty="0"/>
                        <a:t>Stage 4 </a:t>
                      </a:r>
                    </a:p>
                    <a:p>
                      <a:r>
                        <a:rPr lang="en-GB" dirty="0"/>
                        <a:t>3-4 years </a:t>
                      </a:r>
                    </a:p>
                  </a:txBody>
                  <a:tcPr/>
                </a:tc>
                <a:tc>
                  <a:txBody>
                    <a:bodyPr/>
                    <a:lstStyle/>
                    <a:p>
                      <a:r>
                        <a:rPr lang="en-GB" dirty="0"/>
                        <a:t>Single channelled but more easily controlled </a:t>
                      </a:r>
                    </a:p>
                  </a:txBody>
                  <a:tcPr/>
                </a:tc>
                <a:extLst>
                  <a:ext uri="{0D108BD9-81ED-4DB2-BD59-A6C34878D82A}">
                    <a16:rowId xmlns:a16="http://schemas.microsoft.com/office/drawing/2014/main" val="4270716691"/>
                  </a:ext>
                </a:extLst>
              </a:tr>
            </a:tbl>
          </a:graphicData>
        </a:graphic>
      </p:graphicFrame>
      <p:sp>
        <p:nvSpPr>
          <p:cNvPr id="7" name="TextBox 6">
            <a:extLst>
              <a:ext uri="{FF2B5EF4-FFF2-40B4-BE49-F238E27FC236}">
                <a16:creationId xmlns:a16="http://schemas.microsoft.com/office/drawing/2014/main" id="{5C6ED2D2-1B03-835D-6417-B793BE8308B2}"/>
              </a:ext>
            </a:extLst>
          </p:cNvPr>
          <p:cNvSpPr txBox="1"/>
          <p:nvPr/>
        </p:nvSpPr>
        <p:spPr>
          <a:xfrm>
            <a:off x="211757" y="5904127"/>
            <a:ext cx="9471258" cy="954107"/>
          </a:xfrm>
          <a:prstGeom prst="rect">
            <a:avLst/>
          </a:prstGeom>
          <a:noFill/>
        </p:spPr>
        <p:txBody>
          <a:bodyPr wrap="square" rtlCol="0">
            <a:spAutoFit/>
          </a:bodyPr>
          <a:lstStyle/>
          <a:p>
            <a:r>
              <a:rPr lang="en-GB" sz="2000" b="1" dirty="0"/>
              <a:t>This is based on a neurotypically developing child. Every child will be different. </a:t>
            </a:r>
          </a:p>
          <a:p>
            <a:endParaRPr lang="en-GB" dirty="0"/>
          </a:p>
          <a:p>
            <a:r>
              <a:rPr lang="en-GB" dirty="0"/>
              <a:t>Based on Cooper, Moodley and Reynell,1978</a:t>
            </a:r>
          </a:p>
        </p:txBody>
      </p:sp>
      <p:pic>
        <p:nvPicPr>
          <p:cNvPr id="2" name="362B4A9D">
            <a:hlinkClick r:id="" action="ppaction://media"/>
            <a:extLst>
              <a:ext uri="{FF2B5EF4-FFF2-40B4-BE49-F238E27FC236}">
                <a16:creationId xmlns:a16="http://schemas.microsoft.com/office/drawing/2014/main" id="{C8402770-F036-F808-530B-1DB4501711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71453" y="5501087"/>
            <a:ext cx="741922" cy="741922"/>
          </a:xfrm>
          <a:prstGeom prst="rect">
            <a:avLst/>
          </a:prstGeom>
        </p:spPr>
      </p:pic>
    </p:spTree>
    <p:extLst>
      <p:ext uri="{BB962C8B-B14F-4D97-AF65-F5344CB8AC3E}">
        <p14:creationId xmlns:p14="http://schemas.microsoft.com/office/powerpoint/2010/main" val="269847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5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E6515-3DBD-3388-19BC-DE6EBA719BBD}"/>
              </a:ext>
            </a:extLst>
          </p:cNvPr>
          <p:cNvSpPr>
            <a:spLocks noGrp="1"/>
          </p:cNvSpPr>
          <p:nvPr>
            <p:ph type="title"/>
          </p:nvPr>
        </p:nvSpPr>
        <p:spPr>
          <a:xfrm>
            <a:off x="838200" y="298450"/>
            <a:ext cx="10515600" cy="1325563"/>
          </a:xfrm>
        </p:spPr>
        <p:txBody>
          <a:bodyPr/>
          <a:lstStyle/>
          <a:p>
            <a:r>
              <a:rPr lang="en-GB" dirty="0"/>
              <a:t>Neurodiversity affirming strategies to support attention and listening differences </a:t>
            </a:r>
          </a:p>
        </p:txBody>
      </p:sp>
      <p:sp>
        <p:nvSpPr>
          <p:cNvPr id="3" name="Content Placeholder 2">
            <a:extLst>
              <a:ext uri="{FF2B5EF4-FFF2-40B4-BE49-F238E27FC236}">
                <a16:creationId xmlns:a16="http://schemas.microsoft.com/office/drawing/2014/main" id="{CE5805C3-B71F-C9AF-3981-4F279F1A18E2}"/>
              </a:ext>
            </a:extLst>
          </p:cNvPr>
          <p:cNvSpPr>
            <a:spLocks noGrp="1"/>
          </p:cNvSpPr>
          <p:nvPr>
            <p:ph idx="1"/>
          </p:nvPr>
        </p:nvSpPr>
        <p:spPr>
          <a:xfrm>
            <a:off x="534255" y="1825624"/>
            <a:ext cx="11126913" cy="4811481"/>
          </a:xfrm>
        </p:spPr>
        <p:txBody>
          <a:bodyPr>
            <a:normAutofit fontScale="92500" lnSpcReduction="10000"/>
          </a:bodyPr>
          <a:lstStyle/>
          <a:p>
            <a:pPr marL="0" indent="0" algn="ctr">
              <a:buNone/>
            </a:pPr>
            <a:r>
              <a:rPr lang="en-GB" sz="2600" dirty="0"/>
              <a:t>Neurodiversity affirming strategies supports adults to recognise and respect neurological differences as natural variations in the brain.  This approach then  shifts the focus from ‘managing’ the child to supporting them to  thrive as they are, which often means adapting the environment to support their needs. Different children will need supporting in a different way.  </a:t>
            </a:r>
          </a:p>
          <a:p>
            <a:r>
              <a:rPr lang="en-GB" sz="2600" b="1" dirty="0"/>
              <a:t>Behaviours</a:t>
            </a:r>
            <a:r>
              <a:rPr lang="en-GB" sz="2600" dirty="0"/>
              <a:t> that may be labelled as ‘disruptive’ are indicative of an unmet need e.g. need to investigate sensory/emotional or communication reasons. In the past a child may have been punished for fidgeting – now we know to support the child e.g. with frequent movement breaks or wobble cushion.  </a:t>
            </a:r>
          </a:p>
          <a:p>
            <a:r>
              <a:rPr lang="en-GB" sz="2600" b="1" dirty="0"/>
              <a:t>Neurotypical behaviours, </a:t>
            </a:r>
            <a:r>
              <a:rPr lang="en-GB" sz="2600" dirty="0"/>
              <a:t>don’t expect the child to comply, they may prefer reduced levels of eye contact and may prefer to be active when learning rather than sat still in a chair.    </a:t>
            </a:r>
          </a:p>
          <a:p>
            <a:r>
              <a:rPr lang="en-GB" sz="2600" b="1" dirty="0"/>
              <a:t>Environmental accommodation </a:t>
            </a:r>
            <a:r>
              <a:rPr lang="en-GB" sz="2600" dirty="0"/>
              <a:t>rather than expecting the child to filter out the distractions adapt the classroom e.g. quiet space/ ear defenders </a:t>
            </a:r>
          </a:p>
          <a:p>
            <a:endParaRPr lang="en-GB" dirty="0"/>
          </a:p>
        </p:txBody>
      </p:sp>
      <p:pic>
        <p:nvPicPr>
          <p:cNvPr id="4" name="12A75251">
            <a:hlinkClick r:id="" action="ppaction://media"/>
            <a:extLst>
              <a:ext uri="{FF2B5EF4-FFF2-40B4-BE49-F238E27FC236}">
                <a16:creationId xmlns:a16="http://schemas.microsoft.com/office/drawing/2014/main" id="{AD205BEB-8563-59F2-1EEE-D5BCEA12BC2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7400" y="6153150"/>
            <a:ext cx="406400" cy="406400"/>
          </a:xfrm>
          <a:prstGeom prst="rect">
            <a:avLst/>
          </a:prstGeom>
        </p:spPr>
      </p:pic>
    </p:spTree>
    <p:extLst>
      <p:ext uri="{BB962C8B-B14F-4D97-AF65-F5344CB8AC3E}">
        <p14:creationId xmlns:p14="http://schemas.microsoft.com/office/powerpoint/2010/main" val="15428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B0B7B-1559-56A8-A0CE-076D948A85C5}"/>
              </a:ext>
            </a:extLst>
          </p:cNvPr>
          <p:cNvSpPr>
            <a:spLocks noGrp="1"/>
          </p:cNvSpPr>
          <p:nvPr>
            <p:ph type="title"/>
          </p:nvPr>
        </p:nvSpPr>
        <p:spPr/>
        <p:txBody>
          <a:bodyPr/>
          <a:lstStyle/>
          <a:p>
            <a:r>
              <a:rPr lang="en-GB" dirty="0"/>
              <a:t>Neurodiversity affirming strategies to support attention and listening differences </a:t>
            </a:r>
            <a:r>
              <a:rPr lang="en-GB" dirty="0" err="1"/>
              <a:t>cont</a:t>
            </a:r>
            <a:r>
              <a:rPr lang="en-GB" dirty="0"/>
              <a:t>……</a:t>
            </a:r>
          </a:p>
        </p:txBody>
      </p:sp>
      <p:sp>
        <p:nvSpPr>
          <p:cNvPr id="3" name="Content Placeholder 2">
            <a:extLst>
              <a:ext uri="{FF2B5EF4-FFF2-40B4-BE49-F238E27FC236}">
                <a16:creationId xmlns:a16="http://schemas.microsoft.com/office/drawing/2014/main" id="{53602770-9645-3D58-D1D2-6702D5254822}"/>
              </a:ext>
            </a:extLst>
          </p:cNvPr>
          <p:cNvSpPr>
            <a:spLocks noGrp="1"/>
          </p:cNvSpPr>
          <p:nvPr>
            <p:ph idx="1"/>
          </p:nvPr>
        </p:nvSpPr>
        <p:spPr/>
        <p:txBody>
          <a:bodyPr/>
          <a:lstStyle/>
          <a:p>
            <a:r>
              <a:rPr lang="en-GB" b="1" dirty="0"/>
              <a:t>Celebrate difference </a:t>
            </a:r>
            <a:r>
              <a:rPr lang="en-GB" dirty="0"/>
              <a:t>how does the child learn best? e.g. it may be a visual approach rather than verbal instructions </a:t>
            </a:r>
          </a:p>
          <a:p>
            <a:r>
              <a:rPr lang="en-GB" b="1" dirty="0"/>
              <a:t>Self advocacy</a:t>
            </a:r>
            <a:r>
              <a:rPr lang="en-GB" dirty="0"/>
              <a:t> support the child to understand and communicate their own needs and model to the child e.g. “I feel fizzy” “I need to move”</a:t>
            </a:r>
          </a:p>
          <a:p>
            <a:r>
              <a:rPr lang="en-GB" b="1" dirty="0"/>
              <a:t>Regulation </a:t>
            </a:r>
            <a:r>
              <a:rPr lang="en-GB" dirty="0"/>
              <a:t>should be prioritised , if a child needs to get up and move this should be prioritised over sustained attention. </a:t>
            </a:r>
          </a:p>
          <a:p>
            <a:endParaRPr lang="en-GB" dirty="0"/>
          </a:p>
        </p:txBody>
      </p:sp>
      <p:pic>
        <p:nvPicPr>
          <p:cNvPr id="4" name="57DA0142">
            <a:hlinkClick r:id="" action="ppaction://media"/>
            <a:extLst>
              <a:ext uri="{FF2B5EF4-FFF2-40B4-BE49-F238E27FC236}">
                <a16:creationId xmlns:a16="http://schemas.microsoft.com/office/drawing/2014/main" id="{8BCC2857-7381-B803-FC67-35876B64A9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34569" y="5770563"/>
            <a:ext cx="406400" cy="406400"/>
          </a:xfrm>
          <a:prstGeom prst="rect">
            <a:avLst/>
          </a:prstGeom>
        </p:spPr>
      </p:pic>
    </p:spTree>
    <p:extLst>
      <p:ext uri="{BB962C8B-B14F-4D97-AF65-F5344CB8AC3E}">
        <p14:creationId xmlns:p14="http://schemas.microsoft.com/office/powerpoint/2010/main" val="295927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C0813-68AF-8AFD-5D31-C3A00559BA5C}"/>
              </a:ext>
            </a:extLst>
          </p:cNvPr>
          <p:cNvSpPr>
            <a:spLocks noGrp="1"/>
          </p:cNvSpPr>
          <p:nvPr>
            <p:ph type="title"/>
          </p:nvPr>
        </p:nvSpPr>
        <p:spPr>
          <a:xfrm>
            <a:off x="498566" y="207145"/>
            <a:ext cx="6555377" cy="1325563"/>
          </a:xfrm>
        </p:spPr>
        <p:txBody>
          <a:bodyPr/>
          <a:lstStyle/>
          <a:p>
            <a:r>
              <a:rPr lang="en-GB" dirty="0"/>
              <a:t>How to support regulation </a:t>
            </a:r>
          </a:p>
        </p:txBody>
      </p:sp>
      <p:sp>
        <p:nvSpPr>
          <p:cNvPr id="3" name="Content Placeholder 2">
            <a:extLst>
              <a:ext uri="{FF2B5EF4-FFF2-40B4-BE49-F238E27FC236}">
                <a16:creationId xmlns:a16="http://schemas.microsoft.com/office/drawing/2014/main" id="{92EA1910-7DFB-BF57-9D7C-4897188952A6}"/>
              </a:ext>
            </a:extLst>
          </p:cNvPr>
          <p:cNvSpPr>
            <a:spLocks noGrp="1"/>
          </p:cNvSpPr>
          <p:nvPr>
            <p:ph idx="1"/>
          </p:nvPr>
        </p:nvSpPr>
        <p:spPr>
          <a:xfrm>
            <a:off x="167640" y="1532708"/>
            <a:ext cx="6886303" cy="4757466"/>
          </a:xfrm>
        </p:spPr>
        <p:txBody>
          <a:bodyPr>
            <a:normAutofit fontScale="70000" lnSpcReduction="20000"/>
          </a:bodyPr>
          <a:lstStyle/>
          <a:p>
            <a:r>
              <a:rPr lang="en-GB" b="1" dirty="0"/>
              <a:t>Regulation is key for attention and listening.</a:t>
            </a:r>
            <a:endParaRPr lang="en-GB" dirty="0"/>
          </a:p>
          <a:p>
            <a:pPr lvl="1"/>
            <a:r>
              <a:rPr lang="en-GB" dirty="0"/>
              <a:t>Children need to be in their </a:t>
            </a:r>
            <a:r>
              <a:rPr lang="en-GB" b="1" dirty="0"/>
              <a:t>optimal arousal zone</a:t>
            </a:r>
            <a:r>
              <a:rPr lang="en-GB" dirty="0"/>
              <a:t> to take in information and follow instructions. If a child is dysregulated, attention and listening is not the priority in that moment – regulation is. </a:t>
            </a:r>
          </a:p>
          <a:p>
            <a:pPr lvl="1"/>
            <a:endParaRPr lang="en-GB" dirty="0"/>
          </a:p>
          <a:p>
            <a:r>
              <a:rPr lang="en-GB" b="1" dirty="0"/>
              <a:t>When dysregulated, attention and listening drop.</a:t>
            </a:r>
            <a:endParaRPr lang="en-GB" dirty="0"/>
          </a:p>
          <a:p>
            <a:pPr lvl="1"/>
            <a:r>
              <a:rPr lang="en-GB" b="1" dirty="0" err="1"/>
              <a:t>Hyperaroused</a:t>
            </a:r>
            <a:r>
              <a:rPr lang="en-GB" dirty="0"/>
              <a:t> children may appear impulsive, distracted, or reactive.</a:t>
            </a:r>
          </a:p>
          <a:p>
            <a:pPr lvl="1"/>
            <a:r>
              <a:rPr lang="en-GB" b="1" dirty="0" err="1"/>
              <a:t>Hypoaroused</a:t>
            </a:r>
            <a:r>
              <a:rPr lang="en-GB" dirty="0"/>
              <a:t> children may seem inattentive, drowsy, or zoned out.</a:t>
            </a:r>
          </a:p>
          <a:p>
            <a:pPr lvl="1"/>
            <a:endParaRPr lang="en-GB" dirty="0"/>
          </a:p>
          <a:p>
            <a:r>
              <a:rPr lang="en-GB" b="1" dirty="0"/>
              <a:t>Children fluctuate throughout the day.</a:t>
            </a:r>
            <a:endParaRPr lang="en-GB" dirty="0"/>
          </a:p>
          <a:p>
            <a:pPr lvl="1"/>
            <a:r>
              <a:rPr lang="en-GB" dirty="0"/>
              <a:t>Stress, sensory input, hunger, tiredness, or excitement can shift a child </a:t>
            </a:r>
            <a:r>
              <a:rPr lang="en-GB" b="1" dirty="0"/>
              <a:t>out of the optimal zone</a:t>
            </a:r>
            <a:r>
              <a:rPr lang="en-GB" dirty="0"/>
              <a:t>.</a:t>
            </a:r>
          </a:p>
          <a:p>
            <a:pPr lvl="1"/>
            <a:endParaRPr lang="en-GB" dirty="0"/>
          </a:p>
          <a:p>
            <a:r>
              <a:rPr lang="en-GB" b="1" dirty="0"/>
              <a:t>Adults can help children return to the optimal zone.</a:t>
            </a:r>
            <a:endParaRPr lang="en-GB" dirty="0"/>
          </a:p>
          <a:p>
            <a:pPr lvl="1"/>
            <a:r>
              <a:rPr lang="en-GB" dirty="0"/>
              <a:t>Through </a:t>
            </a:r>
            <a:r>
              <a:rPr lang="en-GB" b="1" dirty="0"/>
              <a:t>co-regulation strategies</a:t>
            </a:r>
            <a:r>
              <a:rPr lang="en-GB" dirty="0"/>
              <a:t> like movement, calming techniques, and emotional support.</a:t>
            </a:r>
          </a:p>
          <a:p>
            <a:endParaRPr lang="en-GB" dirty="0"/>
          </a:p>
        </p:txBody>
      </p:sp>
      <p:pic>
        <p:nvPicPr>
          <p:cNvPr id="4" name="Picture 4" descr="Your Window of Tolerance | Emotion-Regulation Skills">
            <a:extLst>
              <a:ext uri="{FF2B5EF4-FFF2-40B4-BE49-F238E27FC236}">
                <a16:creationId xmlns:a16="http://schemas.microsoft.com/office/drawing/2014/main" id="{E9008DA0-3C9C-524B-0F68-C983E81E29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2391" y="1952547"/>
            <a:ext cx="5249609" cy="2952905"/>
          </a:xfrm>
          <a:prstGeom prst="rect">
            <a:avLst/>
          </a:prstGeom>
          <a:noFill/>
          <a:extLst>
            <a:ext uri="{909E8E84-426E-40DD-AFC4-6F175D3DCCD1}">
              <a14:hiddenFill xmlns:a14="http://schemas.microsoft.com/office/drawing/2010/main">
                <a:solidFill>
                  <a:srgbClr val="FFFFFF"/>
                </a:solidFill>
              </a14:hiddenFill>
            </a:ext>
          </a:extLst>
        </p:spPr>
      </p:pic>
      <p:pic>
        <p:nvPicPr>
          <p:cNvPr id="5" name="AF9BBF18">
            <a:hlinkClick r:id="" action="ppaction://media"/>
            <a:extLst>
              <a:ext uri="{FF2B5EF4-FFF2-40B4-BE49-F238E27FC236}">
                <a16:creationId xmlns:a16="http://schemas.microsoft.com/office/drawing/2014/main" id="{F9437F55-B6DD-688D-6242-464F0EA1CD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98710" y="5768190"/>
            <a:ext cx="406400" cy="406400"/>
          </a:xfrm>
          <a:prstGeom prst="rect">
            <a:avLst/>
          </a:prstGeom>
        </p:spPr>
      </p:pic>
    </p:spTree>
    <p:extLst>
      <p:ext uri="{BB962C8B-B14F-4D97-AF65-F5344CB8AC3E}">
        <p14:creationId xmlns:p14="http://schemas.microsoft.com/office/powerpoint/2010/main" val="288171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23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42AC0-011B-59A9-0396-5B3F67254656}"/>
              </a:ext>
            </a:extLst>
          </p:cNvPr>
          <p:cNvSpPr>
            <a:spLocks noGrp="1"/>
          </p:cNvSpPr>
          <p:nvPr>
            <p:ph type="title"/>
          </p:nvPr>
        </p:nvSpPr>
        <p:spPr/>
        <p:txBody>
          <a:bodyPr/>
          <a:lstStyle/>
          <a:p>
            <a:r>
              <a:rPr lang="en-GB" dirty="0"/>
              <a:t>Strategies to support attention</a:t>
            </a:r>
          </a:p>
        </p:txBody>
      </p:sp>
      <p:sp>
        <p:nvSpPr>
          <p:cNvPr id="3" name="Content Placeholder 2">
            <a:extLst>
              <a:ext uri="{FF2B5EF4-FFF2-40B4-BE49-F238E27FC236}">
                <a16:creationId xmlns:a16="http://schemas.microsoft.com/office/drawing/2014/main" id="{0FEEFBBB-DD04-82F5-85A1-8D26CE378155}"/>
              </a:ext>
            </a:extLst>
          </p:cNvPr>
          <p:cNvSpPr>
            <a:spLocks noGrp="1"/>
          </p:cNvSpPr>
          <p:nvPr>
            <p:ph idx="1"/>
          </p:nvPr>
        </p:nvSpPr>
        <p:spPr/>
        <p:txBody>
          <a:bodyPr>
            <a:normAutofit fontScale="77500" lnSpcReduction="20000"/>
          </a:bodyPr>
          <a:lstStyle/>
          <a:p>
            <a:r>
              <a:rPr lang="en-GB" dirty="0"/>
              <a:t>Reduce distractions by reducing background noise and turning off electronics.</a:t>
            </a:r>
          </a:p>
          <a:p>
            <a:r>
              <a:rPr lang="en-GB" dirty="0"/>
              <a:t>Get down to the child’s level.</a:t>
            </a:r>
          </a:p>
          <a:p>
            <a:r>
              <a:rPr lang="en-GB" dirty="0"/>
              <a:t>Say the child’s name first to get their attention.</a:t>
            </a:r>
          </a:p>
          <a:p>
            <a:r>
              <a:rPr lang="en-GB" dirty="0"/>
              <a:t>Follow the child’s lead – focus on what interests them and join in their play. Children are more likely to engage in activities that interest them.</a:t>
            </a:r>
          </a:p>
          <a:p>
            <a:r>
              <a:rPr lang="en-GB" dirty="0"/>
              <a:t>Reduce language and keep instructions short and simple.</a:t>
            </a:r>
          </a:p>
          <a:p>
            <a:r>
              <a:rPr lang="en-GB" dirty="0"/>
              <a:t>Use visuals/objects to support the child’s understanding.</a:t>
            </a:r>
          </a:p>
          <a:p>
            <a:r>
              <a:rPr lang="en-GB" dirty="0"/>
              <a:t>Use visual timetables in the classroom to support attention and listening as well as understanding of the daily routine.</a:t>
            </a:r>
          </a:p>
          <a:p>
            <a:r>
              <a:rPr lang="en-GB" dirty="0"/>
              <a:t>Incorporate ‘Now and Next’ board to help the child know what they are doing next.</a:t>
            </a:r>
          </a:p>
          <a:p>
            <a:r>
              <a:rPr lang="en-GB" dirty="0"/>
              <a:t>Use an animated tone of voice to engage children in the activities.</a:t>
            </a:r>
          </a:p>
          <a:p>
            <a:r>
              <a:rPr lang="en-GB" dirty="0"/>
              <a:t>Use a countdown to signal the end of an activity e.g. 5,4,3,2,1...... 'finished' or use a sand timer (e.g. 5 min) may help the child to focus.</a:t>
            </a:r>
          </a:p>
          <a:p>
            <a:endParaRPr lang="en-GB" dirty="0"/>
          </a:p>
        </p:txBody>
      </p:sp>
      <p:pic>
        <p:nvPicPr>
          <p:cNvPr id="4" name="2ADAE24C">
            <a:hlinkClick r:id="" action="ppaction://media"/>
            <a:extLst>
              <a:ext uri="{FF2B5EF4-FFF2-40B4-BE49-F238E27FC236}">
                <a16:creationId xmlns:a16="http://schemas.microsoft.com/office/drawing/2014/main" id="{7F832502-ED26-6545-6D7A-3785DAD3E3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50600" y="6176963"/>
            <a:ext cx="406400" cy="406400"/>
          </a:xfrm>
          <a:prstGeom prst="rect">
            <a:avLst/>
          </a:prstGeom>
        </p:spPr>
      </p:pic>
    </p:spTree>
    <p:extLst>
      <p:ext uri="{BB962C8B-B14F-4D97-AF65-F5344CB8AC3E}">
        <p14:creationId xmlns:p14="http://schemas.microsoft.com/office/powerpoint/2010/main" val="394329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DD719D-3AB9-F4F0-682B-E0CC72256F15}"/>
              </a:ext>
            </a:extLst>
          </p:cNvPr>
          <p:cNvPicPr>
            <a:picLocks noChangeAspect="1"/>
          </p:cNvPicPr>
          <p:nvPr/>
        </p:nvPicPr>
        <p:blipFill>
          <a:blip r:embed="rId3"/>
          <a:stretch>
            <a:fillRect/>
          </a:stretch>
        </p:blipFill>
        <p:spPr>
          <a:xfrm>
            <a:off x="13098203" y="842597"/>
            <a:ext cx="1257365" cy="514376"/>
          </a:xfrm>
          <a:prstGeom prst="rect">
            <a:avLst/>
          </a:prstGeom>
        </p:spPr>
      </p:pic>
      <p:pic>
        <p:nvPicPr>
          <p:cNvPr id="7" name="Picture 6">
            <a:extLst>
              <a:ext uri="{FF2B5EF4-FFF2-40B4-BE49-F238E27FC236}">
                <a16:creationId xmlns:a16="http://schemas.microsoft.com/office/drawing/2014/main" id="{CBF998FE-8652-B051-A3CE-65FCF6D9D318}"/>
              </a:ext>
            </a:extLst>
          </p:cNvPr>
          <p:cNvPicPr>
            <a:picLocks noChangeAspect="1"/>
          </p:cNvPicPr>
          <p:nvPr/>
        </p:nvPicPr>
        <p:blipFill>
          <a:blip r:embed="rId4"/>
          <a:stretch>
            <a:fillRect/>
          </a:stretch>
        </p:blipFill>
        <p:spPr>
          <a:xfrm>
            <a:off x="13201578" y="2293483"/>
            <a:ext cx="1352620" cy="762039"/>
          </a:xfrm>
          <a:prstGeom prst="rect">
            <a:avLst/>
          </a:prstGeom>
        </p:spPr>
      </p:pic>
      <p:sp>
        <p:nvSpPr>
          <p:cNvPr id="22" name="TextBox 21">
            <a:extLst>
              <a:ext uri="{FF2B5EF4-FFF2-40B4-BE49-F238E27FC236}">
                <a16:creationId xmlns:a16="http://schemas.microsoft.com/office/drawing/2014/main" id="{2FBC73FC-87CF-1151-C542-2D7781913A11}"/>
              </a:ext>
            </a:extLst>
          </p:cNvPr>
          <p:cNvSpPr txBox="1"/>
          <p:nvPr/>
        </p:nvSpPr>
        <p:spPr>
          <a:xfrm>
            <a:off x="225459" y="3044704"/>
            <a:ext cx="9135358" cy="3416320"/>
          </a:xfrm>
          <a:prstGeom prst="rect">
            <a:avLst/>
          </a:prstGeom>
          <a:noFill/>
        </p:spPr>
        <p:txBody>
          <a:bodyPr wrap="square">
            <a:spAutoFit/>
          </a:bodyPr>
          <a:lstStyle/>
          <a:p>
            <a:r>
              <a:rPr lang="en-GB" sz="1800" b="1" dirty="0"/>
              <a:t>The child is encouraged to wait until you’ve said “go” .</a:t>
            </a:r>
            <a:br>
              <a:rPr lang="en-GB" sz="1800" b="1" dirty="0"/>
            </a:br>
            <a:r>
              <a:rPr lang="en-GB" sz="1800" b="1" dirty="0"/>
              <a:t>Before each turn, increase the length of time they have to wait for the word, “go”.</a:t>
            </a:r>
          </a:p>
          <a:p>
            <a:endParaRPr lang="en-GB" sz="1800" b="1" dirty="0"/>
          </a:p>
          <a:p>
            <a:r>
              <a:rPr lang="en-GB" b="1" dirty="0"/>
              <a:t>Ideas to try: </a:t>
            </a:r>
          </a:p>
          <a:p>
            <a:r>
              <a:rPr lang="en-GB" sz="1800" dirty="0"/>
              <a:t>Roll a ball/car between you and child.</a:t>
            </a:r>
          </a:p>
          <a:p>
            <a:r>
              <a:rPr lang="en-GB" sz="1800" dirty="0"/>
              <a:t>Build a tower of bricks or stacking cups together and knock it over.</a:t>
            </a:r>
          </a:p>
          <a:p>
            <a:r>
              <a:rPr lang="en-GB" sz="1800" dirty="0"/>
              <a:t>Child pinches the end of an inflated balloon and waits for “go” before they let go of the balloon.</a:t>
            </a:r>
          </a:p>
          <a:p>
            <a:r>
              <a:rPr lang="en-GB" sz="1800" dirty="0"/>
              <a:t>Play with a click clack track/ garage. Child waits for “go” before sending the car down the chute/track. </a:t>
            </a:r>
          </a:p>
          <a:p>
            <a:r>
              <a:rPr lang="en-GB" sz="1800" dirty="0"/>
              <a:t>Use shakers or drums. Child waits for you to say “go” before they can play the instrument. </a:t>
            </a:r>
          </a:p>
          <a:p>
            <a:r>
              <a:rPr lang="en-GB" sz="1800" dirty="0"/>
              <a:t>Child waits for you to say “go” before they can run to pop the bubbles.</a:t>
            </a:r>
          </a:p>
        </p:txBody>
      </p:sp>
      <p:sp>
        <p:nvSpPr>
          <p:cNvPr id="23" name="Title 1">
            <a:extLst>
              <a:ext uri="{FF2B5EF4-FFF2-40B4-BE49-F238E27FC236}">
                <a16:creationId xmlns:a16="http://schemas.microsoft.com/office/drawing/2014/main" id="{65CD19EE-3D77-A210-AFD8-73F8FBBDFCF4}"/>
              </a:ext>
            </a:extLst>
          </p:cNvPr>
          <p:cNvSpPr>
            <a:spLocks noGrp="1"/>
          </p:cNvSpPr>
          <p:nvPr>
            <p:ph type="title"/>
          </p:nvPr>
        </p:nvSpPr>
        <p:spPr>
          <a:xfrm>
            <a:off x="225458" y="918073"/>
            <a:ext cx="10515600" cy="2126631"/>
          </a:xfrm>
        </p:spPr>
        <p:txBody>
          <a:bodyPr>
            <a:noAutofit/>
          </a:bodyPr>
          <a:lstStyle/>
          <a:p>
            <a:r>
              <a:rPr lang="en-GB" sz="3200" b="1" dirty="0"/>
              <a:t>‘Ready, Steady, Go! Games </a:t>
            </a:r>
            <a:br>
              <a:rPr lang="en-GB" sz="3200" b="1" dirty="0"/>
            </a:br>
            <a:r>
              <a:rPr lang="en-GB" sz="2400" b="1" dirty="0"/>
              <a:t>The child is encouraged to wait until you’ve said “go” </a:t>
            </a:r>
            <a:br>
              <a:rPr lang="en-GB" sz="2400" b="1" dirty="0"/>
            </a:br>
            <a:r>
              <a:rPr lang="en-GB" sz="2400" b="1" dirty="0"/>
              <a:t>before each turn. Increase the length of time (s)he has to wait for the word, “go”.</a:t>
            </a:r>
            <a:endParaRPr lang="en-GB" sz="2400" dirty="0"/>
          </a:p>
        </p:txBody>
      </p:sp>
      <p:pic>
        <p:nvPicPr>
          <p:cNvPr id="3074" name="Picture 2">
            <a:extLst>
              <a:ext uri="{FF2B5EF4-FFF2-40B4-BE49-F238E27FC236}">
                <a16:creationId xmlns:a16="http://schemas.microsoft.com/office/drawing/2014/main" id="{14BCC7C8-3647-DBE5-EC0A-CC3BC519F5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5089" y="106258"/>
            <a:ext cx="2980580" cy="198705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hild playing with blocks&#10;&#10;AI-generated content may be incorrect.">
            <a:extLst>
              <a:ext uri="{FF2B5EF4-FFF2-40B4-BE49-F238E27FC236}">
                <a16:creationId xmlns:a16="http://schemas.microsoft.com/office/drawing/2014/main" id="{787AAC94-2855-51BD-5B48-8B60872F6C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36407" y="3932702"/>
            <a:ext cx="2218818" cy="1663976"/>
          </a:xfrm>
          <a:prstGeom prst="rect">
            <a:avLst/>
          </a:prstGeom>
        </p:spPr>
      </p:pic>
    </p:spTree>
    <p:extLst>
      <p:ext uri="{BB962C8B-B14F-4D97-AF65-F5344CB8AC3E}">
        <p14:creationId xmlns:p14="http://schemas.microsoft.com/office/powerpoint/2010/main" val="1645309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8F2C6-E705-F413-15BE-591CA462E4F3}"/>
              </a:ext>
            </a:extLst>
          </p:cNvPr>
          <p:cNvSpPr>
            <a:spLocks noGrp="1"/>
          </p:cNvSpPr>
          <p:nvPr>
            <p:ph type="title"/>
          </p:nvPr>
        </p:nvSpPr>
        <p:spPr>
          <a:xfrm>
            <a:off x="838200" y="918073"/>
            <a:ext cx="10515600" cy="1325563"/>
          </a:xfrm>
        </p:spPr>
        <p:txBody>
          <a:bodyPr>
            <a:noAutofit/>
          </a:bodyPr>
          <a:lstStyle/>
          <a:p>
            <a:r>
              <a:rPr lang="en-GB" sz="3200" b="1" dirty="0"/>
              <a:t>Take turns in simple games</a:t>
            </a:r>
            <a:r>
              <a:rPr lang="en-GB" sz="3200" dirty="0"/>
              <a:t>.</a:t>
            </a:r>
            <a:br>
              <a:rPr lang="en-GB" sz="3200" dirty="0"/>
            </a:br>
            <a:r>
              <a:rPr lang="en-GB" sz="3200" dirty="0"/>
              <a:t>Increase the amount of time the child will sit to take turns.</a:t>
            </a:r>
            <a:br>
              <a:rPr lang="en-GB" sz="3200" dirty="0"/>
            </a:br>
            <a:endParaRPr lang="en-GB" sz="3200" dirty="0"/>
          </a:p>
        </p:txBody>
      </p:sp>
      <p:sp>
        <p:nvSpPr>
          <p:cNvPr id="3" name="Content Placeholder 2">
            <a:extLst>
              <a:ext uri="{FF2B5EF4-FFF2-40B4-BE49-F238E27FC236}">
                <a16:creationId xmlns:a16="http://schemas.microsoft.com/office/drawing/2014/main" id="{1EEEB743-BCD6-4C2E-BF4E-E0247825F05A}"/>
              </a:ext>
            </a:extLst>
          </p:cNvPr>
          <p:cNvSpPr>
            <a:spLocks noGrp="1"/>
          </p:cNvSpPr>
          <p:nvPr>
            <p:ph idx="1"/>
          </p:nvPr>
        </p:nvSpPr>
        <p:spPr>
          <a:xfrm>
            <a:off x="838200" y="2243636"/>
            <a:ext cx="10515600" cy="4351338"/>
          </a:xfrm>
        </p:spPr>
        <p:txBody>
          <a:bodyPr>
            <a:normAutofit/>
          </a:bodyPr>
          <a:lstStyle/>
          <a:p>
            <a:endParaRPr lang="en-GB" dirty="0"/>
          </a:p>
          <a:p>
            <a:r>
              <a:rPr lang="en-GB" dirty="0"/>
              <a:t>Ideas to try </a:t>
            </a:r>
          </a:p>
          <a:p>
            <a:r>
              <a:rPr lang="en-GB" dirty="0"/>
              <a:t>Take turns to…… </a:t>
            </a:r>
          </a:p>
          <a:p>
            <a:r>
              <a:rPr lang="en-GB" dirty="0"/>
              <a:t>add a brick to a tower. </a:t>
            </a:r>
          </a:p>
          <a:p>
            <a:r>
              <a:rPr lang="en-GB" dirty="0"/>
              <a:t>put a piece in a jigsaw. </a:t>
            </a:r>
          </a:p>
          <a:p>
            <a:r>
              <a:rPr lang="en-GB" dirty="0"/>
              <a:t>post pictures in a post-box. </a:t>
            </a:r>
          </a:p>
          <a:p>
            <a:r>
              <a:rPr lang="en-GB" dirty="0"/>
              <a:t>roll a ball to each other. </a:t>
            </a:r>
          </a:p>
          <a:p>
            <a:endParaRPr lang="en-GB" dirty="0"/>
          </a:p>
          <a:p>
            <a:endParaRPr lang="en-GB" dirty="0"/>
          </a:p>
        </p:txBody>
      </p:sp>
      <p:pic>
        <p:nvPicPr>
          <p:cNvPr id="1026" name="Picture 2">
            <a:extLst>
              <a:ext uri="{FF2B5EF4-FFF2-40B4-BE49-F238E27FC236}">
                <a16:creationId xmlns:a16="http://schemas.microsoft.com/office/drawing/2014/main" id="{1780062F-71D2-D018-A951-7BBD7A2FC1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8128" y="3066142"/>
            <a:ext cx="4120244" cy="2746829"/>
          </a:xfrm>
          <a:prstGeom prst="rect">
            <a:avLst/>
          </a:prstGeom>
          <a:noFill/>
          <a:extLst>
            <a:ext uri="{909E8E84-426E-40DD-AFC4-6F175D3DCCD1}">
              <a14:hiddenFill xmlns:a14="http://schemas.microsoft.com/office/drawing/2010/main">
                <a:solidFill>
                  <a:srgbClr val="FFFFFF"/>
                </a:solidFill>
              </a14:hiddenFill>
            </a:ext>
          </a:extLst>
        </p:spPr>
      </p:pic>
      <p:pic>
        <p:nvPicPr>
          <p:cNvPr id="4" name="0708ED37">
            <a:hlinkClick r:id="" action="ppaction://media"/>
            <a:extLst>
              <a:ext uri="{FF2B5EF4-FFF2-40B4-BE49-F238E27FC236}">
                <a16:creationId xmlns:a16="http://schemas.microsoft.com/office/drawing/2014/main" id="{2BC82E47-1914-B853-A18A-BD7B33BFEC1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53800" y="5939927"/>
            <a:ext cx="406400" cy="406400"/>
          </a:xfrm>
          <a:prstGeom prst="rect">
            <a:avLst/>
          </a:prstGeom>
        </p:spPr>
      </p:pic>
    </p:spTree>
    <p:extLst>
      <p:ext uri="{BB962C8B-B14F-4D97-AF65-F5344CB8AC3E}">
        <p14:creationId xmlns:p14="http://schemas.microsoft.com/office/powerpoint/2010/main" val="375952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369</TotalTime>
  <Words>2061</Words>
  <Application>Microsoft Office PowerPoint</Application>
  <PresentationFormat>Widescreen</PresentationFormat>
  <Paragraphs>149</Paragraphs>
  <Slides>15</Slides>
  <Notes>7</Notes>
  <HiddenSlides>0</HiddenSlides>
  <MMClips>8</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Calibri</vt:lpstr>
      <vt:lpstr>Times</vt:lpstr>
      <vt:lpstr>Office Theme</vt:lpstr>
      <vt:lpstr>Attention &amp; Listening </vt:lpstr>
      <vt:lpstr>  Attention and Listening</vt:lpstr>
      <vt:lpstr>Different Stages of Attention and Listening</vt:lpstr>
      <vt:lpstr>Neurodiversity affirming strategies to support attention and listening differences </vt:lpstr>
      <vt:lpstr>Neurodiversity affirming strategies to support attention and listening differences cont……</vt:lpstr>
      <vt:lpstr>How to support regulation </vt:lpstr>
      <vt:lpstr>Strategies to support attention</vt:lpstr>
      <vt:lpstr>‘Ready, Steady, Go! Games  The child is encouraged to wait until you’ve said “go”  before each turn. Increase the length of time (s)he has to wait for the word, “go”.</vt:lpstr>
      <vt:lpstr>Take turns in simple games. Increase the amount of time the child will sit to take turns. </vt:lpstr>
      <vt:lpstr>Hide and Seek</vt:lpstr>
      <vt:lpstr>Action songs and rhymes</vt:lpstr>
      <vt:lpstr>Play listening games </vt:lpstr>
      <vt:lpstr>More games</vt:lpstr>
      <vt:lpstr>Links </vt:lpstr>
      <vt:lpstr>References </vt:lpstr>
    </vt:vector>
  </TitlesOfParts>
  <Company>TSDFT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Attention &amp; Listening</dc:title>
  <dc:creator>MANSON, Georgia (CHILDREN &amp; FAMILY HEALTH DEVON)</dc:creator>
  <cp:lastModifiedBy>MARTIN, Sharon (CHILDREN &amp; FAMILY HEALTH DEVON)</cp:lastModifiedBy>
  <cp:revision>10</cp:revision>
  <dcterms:created xsi:type="dcterms:W3CDTF">2025-10-08T09:06:42Z</dcterms:created>
  <dcterms:modified xsi:type="dcterms:W3CDTF">2026-03-20T11:44:08Z</dcterms:modified>
</cp:coreProperties>
</file>