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autoCompressPictures="0">
  <p:sldMasterIdLst>
    <p:sldMasterId id="2147483648" r:id="rId4"/>
  </p:sldMasterIdLst>
  <p:notesMasterIdLst>
    <p:notesMasterId r:id="rId16"/>
  </p:notesMasterIdLst>
  <p:sldIdLst>
    <p:sldId id="256" r:id="rId5"/>
    <p:sldId id="266" r:id="rId6"/>
    <p:sldId id="268" r:id="rId7"/>
    <p:sldId id="279" r:id="rId8"/>
    <p:sldId id="267" r:id="rId9"/>
    <p:sldId id="269" r:id="rId10"/>
    <p:sldId id="280" r:id="rId11"/>
    <p:sldId id="271" r:id="rId12"/>
    <p:sldId id="272" r:id="rId13"/>
    <p:sldId id="277"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BC"/>
    <a:srgbClr val="D9C714"/>
    <a:srgbClr val="007F5B"/>
    <a:srgbClr val="367D5E"/>
    <a:srgbClr val="D7C845"/>
    <a:srgbClr val="2C9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D8C39-55DD-CAAF-7185-56BC4D317B14}" v="16" dt="2025-11-17T22:19:53.737"/>
    <p1510:client id="{9511BD52-BC96-401C-9CED-9AA2556F512F}" v="47" dt="2025-11-17T22:26:44.6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55"/>
    <p:restoredTop sz="94694"/>
  </p:normalViewPr>
  <p:slideViewPr>
    <p:cSldViewPr snapToGrid="0">
      <p:cViewPr varScale="1">
        <p:scale>
          <a:sx n="111" d="100"/>
          <a:sy n="111"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F6496-67A1-AF4C-89BF-139E71D34C05}"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38396-3CE8-4642-A4FA-6CD659AE61C9}" type="slidenum">
              <a:rPr lang="en-US" smtClean="0"/>
              <a:t>‹#›</a:t>
            </a:fld>
            <a:endParaRPr lang="en-US"/>
          </a:p>
        </p:txBody>
      </p:sp>
    </p:spTree>
    <p:extLst>
      <p:ext uri="{BB962C8B-B14F-4D97-AF65-F5344CB8AC3E}">
        <p14:creationId xmlns:p14="http://schemas.microsoft.com/office/powerpoint/2010/main" val="97953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938396-3CE8-4642-A4FA-6CD659AE61C9}" type="slidenum">
              <a:rPr lang="en-US" smtClean="0"/>
              <a:t>4</a:t>
            </a:fld>
            <a:endParaRPr lang="en-US"/>
          </a:p>
        </p:txBody>
      </p:sp>
    </p:spTree>
    <p:extLst>
      <p:ext uri="{BB962C8B-B14F-4D97-AF65-F5344CB8AC3E}">
        <p14:creationId xmlns:p14="http://schemas.microsoft.com/office/powerpoint/2010/main" val="268472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31FE0-043A-776B-B065-EB1866EF9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64546-96AF-542D-47ED-B674080C9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79BA91-7B59-F1D5-5F20-B786221427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244301-B97D-493C-B617-6683D9AA04E4}"/>
              </a:ext>
            </a:extLst>
          </p:cNvPr>
          <p:cNvSpPr>
            <a:spLocks noGrp="1"/>
          </p:cNvSpPr>
          <p:nvPr>
            <p:ph type="sldNum" sz="quarter" idx="5"/>
          </p:nvPr>
        </p:nvSpPr>
        <p:spPr/>
        <p:txBody>
          <a:bodyPr/>
          <a:lstStyle/>
          <a:p>
            <a:fld id="{D0938396-3CE8-4642-A4FA-6CD659AE61C9}" type="slidenum">
              <a:rPr lang="en-US" smtClean="0"/>
              <a:t>5</a:t>
            </a:fld>
            <a:endParaRPr lang="en-US"/>
          </a:p>
        </p:txBody>
      </p:sp>
    </p:spTree>
    <p:extLst>
      <p:ext uri="{BB962C8B-B14F-4D97-AF65-F5344CB8AC3E}">
        <p14:creationId xmlns:p14="http://schemas.microsoft.com/office/powerpoint/2010/main" val="60144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8FD3-0701-922B-16D1-166C57C5A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18783-DFF9-E85E-C52E-7473E4F5F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C1EBD-1FFD-63B8-9E7F-1CEE276718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7C8666-6940-CE0B-C9EE-6008B792CD80}"/>
              </a:ext>
            </a:extLst>
          </p:cNvPr>
          <p:cNvSpPr>
            <a:spLocks noGrp="1"/>
          </p:cNvSpPr>
          <p:nvPr>
            <p:ph type="sldNum" sz="quarter" idx="5"/>
          </p:nvPr>
        </p:nvSpPr>
        <p:spPr/>
        <p:txBody>
          <a:bodyPr/>
          <a:lstStyle/>
          <a:p>
            <a:fld id="{D0938396-3CE8-4642-A4FA-6CD659AE61C9}" type="slidenum">
              <a:rPr lang="en-US" smtClean="0"/>
              <a:t>6</a:t>
            </a:fld>
            <a:endParaRPr lang="en-US"/>
          </a:p>
        </p:txBody>
      </p:sp>
    </p:spTree>
    <p:extLst>
      <p:ext uri="{BB962C8B-B14F-4D97-AF65-F5344CB8AC3E}">
        <p14:creationId xmlns:p14="http://schemas.microsoft.com/office/powerpoint/2010/main" val="338238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9E5A4-FB5C-CFA6-9FA2-D900D9F9E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72CDE-3EEB-4A9A-1827-83F97B62B0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D4694-FC68-F89C-1834-54614716F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8308D1-F041-5B6E-E379-260D62F667A2}"/>
              </a:ext>
            </a:extLst>
          </p:cNvPr>
          <p:cNvSpPr>
            <a:spLocks noGrp="1"/>
          </p:cNvSpPr>
          <p:nvPr>
            <p:ph type="sldNum" sz="quarter" idx="5"/>
          </p:nvPr>
        </p:nvSpPr>
        <p:spPr/>
        <p:txBody>
          <a:bodyPr/>
          <a:lstStyle/>
          <a:p>
            <a:fld id="{D0938396-3CE8-4642-A4FA-6CD659AE61C9}" type="slidenum">
              <a:rPr lang="en-US" smtClean="0"/>
              <a:t>7</a:t>
            </a:fld>
            <a:endParaRPr lang="en-US"/>
          </a:p>
        </p:txBody>
      </p:sp>
    </p:spTree>
    <p:extLst>
      <p:ext uri="{BB962C8B-B14F-4D97-AF65-F5344CB8AC3E}">
        <p14:creationId xmlns:p14="http://schemas.microsoft.com/office/powerpoint/2010/main" val="404226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59231-8F66-4EFE-3618-CEDF7C787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4FC7A3-E94F-EA98-6620-35C650477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C5D1D-8558-7841-FA92-E35C20F931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44F37B-BFAD-E39E-5075-EBAC96EB8242}"/>
              </a:ext>
            </a:extLst>
          </p:cNvPr>
          <p:cNvSpPr>
            <a:spLocks noGrp="1"/>
          </p:cNvSpPr>
          <p:nvPr>
            <p:ph type="sldNum" sz="quarter" idx="5"/>
          </p:nvPr>
        </p:nvSpPr>
        <p:spPr/>
        <p:txBody>
          <a:bodyPr/>
          <a:lstStyle/>
          <a:p>
            <a:fld id="{D0938396-3CE8-4642-A4FA-6CD659AE61C9}" type="slidenum">
              <a:rPr lang="en-US" smtClean="0"/>
              <a:t>8</a:t>
            </a:fld>
            <a:endParaRPr lang="en-US"/>
          </a:p>
        </p:txBody>
      </p:sp>
    </p:spTree>
    <p:extLst>
      <p:ext uri="{BB962C8B-B14F-4D97-AF65-F5344CB8AC3E}">
        <p14:creationId xmlns:p14="http://schemas.microsoft.com/office/powerpoint/2010/main" val="188151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17211-F8AA-2659-4C3A-043CAF01F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1AFF6-2F42-B812-47B7-4DA021784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F4731-EDCB-A481-70DF-15DF13E656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1CBDF5-10C6-E28C-EC25-F7C95551F18E}"/>
              </a:ext>
            </a:extLst>
          </p:cNvPr>
          <p:cNvSpPr>
            <a:spLocks noGrp="1"/>
          </p:cNvSpPr>
          <p:nvPr>
            <p:ph type="sldNum" sz="quarter" idx="5"/>
          </p:nvPr>
        </p:nvSpPr>
        <p:spPr/>
        <p:txBody>
          <a:bodyPr/>
          <a:lstStyle/>
          <a:p>
            <a:fld id="{D0938396-3CE8-4642-A4FA-6CD659AE61C9}" type="slidenum">
              <a:rPr lang="en-US" smtClean="0"/>
              <a:t>9</a:t>
            </a:fld>
            <a:endParaRPr lang="en-US"/>
          </a:p>
        </p:txBody>
      </p:sp>
    </p:spTree>
    <p:extLst>
      <p:ext uri="{BB962C8B-B14F-4D97-AF65-F5344CB8AC3E}">
        <p14:creationId xmlns:p14="http://schemas.microsoft.com/office/powerpoint/2010/main" val="200199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65008-2527-442F-D780-7C635BC02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21142C-15A8-F513-22CB-E04493BBB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663847-788A-FAD1-65A4-D5E905D0E8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0048E1-5825-0CC7-B86D-CF52A745F737}"/>
              </a:ext>
            </a:extLst>
          </p:cNvPr>
          <p:cNvSpPr>
            <a:spLocks noGrp="1"/>
          </p:cNvSpPr>
          <p:nvPr>
            <p:ph type="sldNum" sz="quarter" idx="5"/>
          </p:nvPr>
        </p:nvSpPr>
        <p:spPr/>
        <p:txBody>
          <a:bodyPr/>
          <a:lstStyle/>
          <a:p>
            <a:fld id="{D0938396-3CE8-4642-A4FA-6CD659AE61C9}" type="slidenum">
              <a:rPr lang="en-US" smtClean="0"/>
              <a:t>10</a:t>
            </a:fld>
            <a:endParaRPr lang="en-US"/>
          </a:p>
        </p:txBody>
      </p:sp>
    </p:spTree>
    <p:extLst>
      <p:ext uri="{BB962C8B-B14F-4D97-AF65-F5344CB8AC3E}">
        <p14:creationId xmlns:p14="http://schemas.microsoft.com/office/powerpoint/2010/main" val="180786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642EA-67EA-A614-4C7B-B1F9AE2F0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57457-FD90-BB6D-B124-69A4BFDED7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36BEF3-EEB6-EFA8-4979-1261977AAA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15EC2A-7D84-C6E7-7272-CB0CDE95A86C}"/>
              </a:ext>
            </a:extLst>
          </p:cNvPr>
          <p:cNvSpPr>
            <a:spLocks noGrp="1"/>
          </p:cNvSpPr>
          <p:nvPr>
            <p:ph type="sldNum" sz="quarter" idx="5"/>
          </p:nvPr>
        </p:nvSpPr>
        <p:spPr/>
        <p:txBody>
          <a:bodyPr/>
          <a:lstStyle/>
          <a:p>
            <a:fld id="{D0938396-3CE8-4642-A4FA-6CD659AE61C9}" type="slidenum">
              <a:rPr lang="en-US" smtClean="0"/>
              <a:t>11</a:t>
            </a:fld>
            <a:endParaRPr lang="en-US"/>
          </a:p>
        </p:txBody>
      </p:sp>
    </p:spTree>
    <p:extLst>
      <p:ext uri="{BB962C8B-B14F-4D97-AF65-F5344CB8AC3E}">
        <p14:creationId xmlns:p14="http://schemas.microsoft.com/office/powerpoint/2010/main" val="3722466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F78C-44E6-D257-F50A-480B800CF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ABD98-0C35-A2A4-1F62-D749B67F2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89B47-7628-2909-4F4D-CCF72D5924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804BC1-236E-89E3-6783-134EAAB8CA77}"/>
              </a:ext>
            </a:extLst>
          </p:cNvPr>
          <p:cNvSpPr>
            <a:spLocks noGrp="1"/>
          </p:cNvSpPr>
          <p:nvPr>
            <p:ph type="sldNum" sz="quarter" idx="5"/>
          </p:nvPr>
        </p:nvSpPr>
        <p:spPr/>
        <p:txBody>
          <a:bodyPr/>
          <a:lstStyle/>
          <a:p>
            <a:fld id="{D0938396-3CE8-4642-A4FA-6CD659AE61C9}" type="slidenum">
              <a:rPr lang="en-US" smtClean="0"/>
              <a:t>12</a:t>
            </a:fld>
            <a:endParaRPr lang="en-US"/>
          </a:p>
        </p:txBody>
      </p:sp>
    </p:spTree>
    <p:extLst>
      <p:ext uri="{BB962C8B-B14F-4D97-AF65-F5344CB8AC3E}">
        <p14:creationId xmlns:p14="http://schemas.microsoft.com/office/powerpoint/2010/main" val="180057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B047-C3EB-5FC0-B4DE-43A19875616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1967F67-C90C-BC18-226F-898188998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F7E687C-DABA-8014-98D7-11A9CBFF16CF}"/>
              </a:ext>
            </a:extLst>
          </p:cNvPr>
          <p:cNvSpPr>
            <a:spLocks noGrp="1"/>
          </p:cNvSpPr>
          <p:nvPr>
            <p:ph type="dt" sz="half" idx="10"/>
          </p:nvPr>
        </p:nvSpPr>
        <p:spPr/>
        <p:txBody>
          <a:bodyPr/>
          <a:lstStyle/>
          <a:p>
            <a:fld id="{C5270E3E-672F-8241-8235-D159D5ADCC6F}" type="datetime1">
              <a:rPr lang="en-GB" smtClean="0"/>
              <a:t>17/11/2025</a:t>
            </a:fld>
            <a:endParaRPr lang="en-US"/>
          </a:p>
        </p:txBody>
      </p:sp>
      <p:sp>
        <p:nvSpPr>
          <p:cNvPr id="5" name="Footer Placeholder 4">
            <a:extLst>
              <a:ext uri="{FF2B5EF4-FFF2-40B4-BE49-F238E27FC236}">
                <a16:creationId xmlns:a16="http://schemas.microsoft.com/office/drawing/2014/main" id="{2F64C9B7-68B8-FF9D-2BC6-BDE146BA2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D1756-CCE1-07EE-E25D-40122699189E}"/>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324669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13B9-5C7B-F76B-A763-ACAF81E0D2E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64BD58B-5689-E944-4A4D-EB242DF21A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A02DB0-0F8B-29F5-C919-BA73543432E9}"/>
              </a:ext>
            </a:extLst>
          </p:cNvPr>
          <p:cNvSpPr>
            <a:spLocks noGrp="1"/>
          </p:cNvSpPr>
          <p:nvPr>
            <p:ph type="dt" sz="half" idx="10"/>
          </p:nvPr>
        </p:nvSpPr>
        <p:spPr/>
        <p:txBody>
          <a:bodyPr/>
          <a:lstStyle/>
          <a:p>
            <a:fld id="{283E4778-46C5-B040-BD01-302E59FAE81D}" type="datetime1">
              <a:rPr lang="en-GB" smtClean="0"/>
              <a:t>17/11/2025</a:t>
            </a:fld>
            <a:endParaRPr lang="en-US"/>
          </a:p>
        </p:txBody>
      </p:sp>
      <p:sp>
        <p:nvSpPr>
          <p:cNvPr id="5" name="Footer Placeholder 4">
            <a:extLst>
              <a:ext uri="{FF2B5EF4-FFF2-40B4-BE49-F238E27FC236}">
                <a16:creationId xmlns:a16="http://schemas.microsoft.com/office/drawing/2014/main" id="{35D64E9A-4DAA-AE77-D43D-15E8B982F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E69D-8B77-4C3F-33FF-3136D61C7FEC}"/>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233048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80472F-1431-9C26-8049-8EE2F3BB750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A8B948-2CA6-41DD-2EAC-8579937BA3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78DF51-3962-6CAC-FCF2-811847C8055A}"/>
              </a:ext>
            </a:extLst>
          </p:cNvPr>
          <p:cNvSpPr>
            <a:spLocks noGrp="1"/>
          </p:cNvSpPr>
          <p:nvPr>
            <p:ph type="dt" sz="half" idx="10"/>
          </p:nvPr>
        </p:nvSpPr>
        <p:spPr/>
        <p:txBody>
          <a:bodyPr/>
          <a:lstStyle/>
          <a:p>
            <a:fld id="{1620A29E-DA7A-9140-A206-A522464EF347}" type="datetime1">
              <a:rPr lang="en-GB" smtClean="0"/>
              <a:t>17/11/2025</a:t>
            </a:fld>
            <a:endParaRPr lang="en-US"/>
          </a:p>
        </p:txBody>
      </p:sp>
      <p:sp>
        <p:nvSpPr>
          <p:cNvPr id="5" name="Footer Placeholder 4">
            <a:extLst>
              <a:ext uri="{FF2B5EF4-FFF2-40B4-BE49-F238E27FC236}">
                <a16:creationId xmlns:a16="http://schemas.microsoft.com/office/drawing/2014/main" id="{7527FBB5-B170-03C3-0F1A-BD7F0A12C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8ECD5-3E88-8E7E-F2AC-217B098E6780}"/>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11402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A7A3-3469-9614-ED75-8CA42D1FD0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BAD6BC-04E7-2FC9-50FA-B22BF15B782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482B8D-785F-0D77-12FE-2A3DE567F3DC}"/>
              </a:ext>
            </a:extLst>
          </p:cNvPr>
          <p:cNvSpPr>
            <a:spLocks noGrp="1"/>
          </p:cNvSpPr>
          <p:nvPr>
            <p:ph type="dt" sz="half" idx="10"/>
          </p:nvPr>
        </p:nvSpPr>
        <p:spPr/>
        <p:txBody>
          <a:bodyPr/>
          <a:lstStyle/>
          <a:p>
            <a:fld id="{96A7772C-5AFB-B44B-9253-93B04979BFB7}" type="datetime1">
              <a:rPr lang="en-GB" smtClean="0"/>
              <a:t>17/11/2025</a:t>
            </a:fld>
            <a:endParaRPr lang="en-US"/>
          </a:p>
        </p:txBody>
      </p:sp>
      <p:sp>
        <p:nvSpPr>
          <p:cNvPr id="5" name="Footer Placeholder 4">
            <a:extLst>
              <a:ext uri="{FF2B5EF4-FFF2-40B4-BE49-F238E27FC236}">
                <a16:creationId xmlns:a16="http://schemas.microsoft.com/office/drawing/2014/main" id="{D298D6C0-B24E-AC59-9E47-5355976D3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8D88E-93CF-5BED-44B0-D32283FB9F3E}"/>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171309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89582-AA59-35CC-240A-25AB3B4141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4510286-09A6-16B3-C58D-2BD497797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6FB359-7406-7EB8-1CDA-75FDAF70B6E6}"/>
              </a:ext>
            </a:extLst>
          </p:cNvPr>
          <p:cNvSpPr>
            <a:spLocks noGrp="1"/>
          </p:cNvSpPr>
          <p:nvPr>
            <p:ph type="dt" sz="half" idx="10"/>
          </p:nvPr>
        </p:nvSpPr>
        <p:spPr/>
        <p:txBody>
          <a:bodyPr/>
          <a:lstStyle/>
          <a:p>
            <a:fld id="{636D7007-A8F7-474A-9C6B-412664D77228}" type="datetime1">
              <a:rPr lang="en-GB" smtClean="0"/>
              <a:t>17/11/2025</a:t>
            </a:fld>
            <a:endParaRPr lang="en-US"/>
          </a:p>
        </p:txBody>
      </p:sp>
      <p:sp>
        <p:nvSpPr>
          <p:cNvPr id="5" name="Footer Placeholder 4">
            <a:extLst>
              <a:ext uri="{FF2B5EF4-FFF2-40B4-BE49-F238E27FC236}">
                <a16:creationId xmlns:a16="http://schemas.microsoft.com/office/drawing/2014/main" id="{2D7FB90F-9C2F-C37A-0177-01665A3E0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910D5-A919-584B-9B99-8E6DF98F4B63}"/>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76334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C451-3D9E-6C8A-4C72-81052AD1A86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097F9DA-CE38-6468-43CD-769D4347E1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54DBDE7-4088-DD09-BB83-CA020978399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3090C47-9D07-D157-F19D-7F729E7F9797}"/>
              </a:ext>
            </a:extLst>
          </p:cNvPr>
          <p:cNvSpPr>
            <a:spLocks noGrp="1"/>
          </p:cNvSpPr>
          <p:nvPr>
            <p:ph type="dt" sz="half" idx="10"/>
          </p:nvPr>
        </p:nvSpPr>
        <p:spPr/>
        <p:txBody>
          <a:bodyPr/>
          <a:lstStyle/>
          <a:p>
            <a:fld id="{D997D706-3473-904B-ABA6-48F7D4A5891A}" type="datetime1">
              <a:rPr lang="en-GB" smtClean="0"/>
              <a:t>17/11/2025</a:t>
            </a:fld>
            <a:endParaRPr lang="en-US"/>
          </a:p>
        </p:txBody>
      </p:sp>
      <p:sp>
        <p:nvSpPr>
          <p:cNvPr id="6" name="Footer Placeholder 5">
            <a:extLst>
              <a:ext uri="{FF2B5EF4-FFF2-40B4-BE49-F238E27FC236}">
                <a16:creationId xmlns:a16="http://schemas.microsoft.com/office/drawing/2014/main" id="{26D7AD3B-FFA0-D4F1-3AE5-9F35AFEC98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D2777-A4B8-4B6A-18D5-3E1180686D17}"/>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374004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4F8E-61A9-0B63-5015-F12BF1891F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643203-5BAF-83BC-A010-0F21E25CB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36F2AA-3E09-33F4-5A44-C6FA624A42B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EF0CB564-2888-779B-8B5E-D25DA58BB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FA4068-1A1C-BF72-7418-B47D033962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745A5BE-396E-D51A-D879-92255D4CA68F}"/>
              </a:ext>
            </a:extLst>
          </p:cNvPr>
          <p:cNvSpPr>
            <a:spLocks noGrp="1"/>
          </p:cNvSpPr>
          <p:nvPr>
            <p:ph type="dt" sz="half" idx="10"/>
          </p:nvPr>
        </p:nvSpPr>
        <p:spPr/>
        <p:txBody>
          <a:bodyPr/>
          <a:lstStyle/>
          <a:p>
            <a:fld id="{3EAE18A5-2E37-C641-AEC7-AEFD174F071E}" type="datetime1">
              <a:rPr lang="en-GB" smtClean="0"/>
              <a:t>17/11/2025</a:t>
            </a:fld>
            <a:endParaRPr lang="en-US"/>
          </a:p>
        </p:txBody>
      </p:sp>
      <p:sp>
        <p:nvSpPr>
          <p:cNvPr id="8" name="Footer Placeholder 7">
            <a:extLst>
              <a:ext uri="{FF2B5EF4-FFF2-40B4-BE49-F238E27FC236}">
                <a16:creationId xmlns:a16="http://schemas.microsoft.com/office/drawing/2014/main" id="{440BC7EE-475D-A09A-7F1D-6F0D069462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3A2B67-2875-63EA-77CB-F2CDB4AB3294}"/>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95961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2D58-8C3C-8E6B-969D-0C1A84DAC70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788CFC2-B91F-87F0-88BA-EBB1DAB7A467}"/>
              </a:ext>
            </a:extLst>
          </p:cNvPr>
          <p:cNvSpPr>
            <a:spLocks noGrp="1"/>
          </p:cNvSpPr>
          <p:nvPr>
            <p:ph type="dt" sz="half" idx="10"/>
          </p:nvPr>
        </p:nvSpPr>
        <p:spPr/>
        <p:txBody>
          <a:bodyPr/>
          <a:lstStyle/>
          <a:p>
            <a:fld id="{252521F9-E7F6-6445-834D-91C9FD0D6513}" type="datetime1">
              <a:rPr lang="en-GB" smtClean="0"/>
              <a:t>17/11/2025</a:t>
            </a:fld>
            <a:endParaRPr lang="en-US"/>
          </a:p>
        </p:txBody>
      </p:sp>
      <p:sp>
        <p:nvSpPr>
          <p:cNvPr id="4" name="Footer Placeholder 3">
            <a:extLst>
              <a:ext uri="{FF2B5EF4-FFF2-40B4-BE49-F238E27FC236}">
                <a16:creationId xmlns:a16="http://schemas.microsoft.com/office/drawing/2014/main" id="{89C0DA33-C667-AEB7-ECD0-C08AE90000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FBCD69-8E31-331C-7F85-2B7A39E36385}"/>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5054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4A21D-D90C-0DD6-A3A8-23A0A0AFEF0C}"/>
              </a:ext>
            </a:extLst>
          </p:cNvPr>
          <p:cNvSpPr>
            <a:spLocks noGrp="1"/>
          </p:cNvSpPr>
          <p:nvPr>
            <p:ph type="dt" sz="half" idx="10"/>
          </p:nvPr>
        </p:nvSpPr>
        <p:spPr/>
        <p:txBody>
          <a:bodyPr/>
          <a:lstStyle/>
          <a:p>
            <a:fld id="{26AA86FA-1568-4640-82BC-4A6134B3658F}" type="datetime1">
              <a:rPr lang="en-GB" smtClean="0"/>
              <a:t>17/11/2025</a:t>
            </a:fld>
            <a:endParaRPr lang="en-US"/>
          </a:p>
        </p:txBody>
      </p:sp>
      <p:sp>
        <p:nvSpPr>
          <p:cNvPr id="3" name="Footer Placeholder 2">
            <a:extLst>
              <a:ext uri="{FF2B5EF4-FFF2-40B4-BE49-F238E27FC236}">
                <a16:creationId xmlns:a16="http://schemas.microsoft.com/office/drawing/2014/main" id="{9AB20CFF-0411-4818-1E3E-55F5855897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6A0984-B45F-990F-04B5-7FC79E27F22A}"/>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85640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76C1-46AC-9321-CBC9-9698415340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8E20A8E-96CD-94EB-2EE8-C5EAC2F09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8721F4A-3F8D-89E6-F8D1-3B11B308C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884923-9941-2080-C1D4-B56D8C8C641B}"/>
              </a:ext>
            </a:extLst>
          </p:cNvPr>
          <p:cNvSpPr>
            <a:spLocks noGrp="1"/>
          </p:cNvSpPr>
          <p:nvPr>
            <p:ph type="dt" sz="half" idx="10"/>
          </p:nvPr>
        </p:nvSpPr>
        <p:spPr/>
        <p:txBody>
          <a:bodyPr/>
          <a:lstStyle/>
          <a:p>
            <a:fld id="{D18402DB-96E9-8A4E-AFB1-FD9BF76F97C2}" type="datetime1">
              <a:rPr lang="en-GB" smtClean="0"/>
              <a:t>17/11/2025</a:t>
            </a:fld>
            <a:endParaRPr lang="en-US"/>
          </a:p>
        </p:txBody>
      </p:sp>
      <p:sp>
        <p:nvSpPr>
          <p:cNvPr id="6" name="Footer Placeholder 5">
            <a:extLst>
              <a:ext uri="{FF2B5EF4-FFF2-40B4-BE49-F238E27FC236}">
                <a16:creationId xmlns:a16="http://schemas.microsoft.com/office/drawing/2014/main" id="{28EC320E-5CBD-2D92-5513-7E58A77B7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F7B8-FE95-3E11-E33D-21DD763C97FE}"/>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170048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1707-2461-5F0B-4862-A6E8FFB2D2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F4AE1EF-81B3-B5AB-8BC3-D659AF6717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52947C-8E36-DA7C-D8C6-6CAF5E6BD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78D66B-EA62-94F7-C5E5-72976A5A8350}"/>
              </a:ext>
            </a:extLst>
          </p:cNvPr>
          <p:cNvSpPr>
            <a:spLocks noGrp="1"/>
          </p:cNvSpPr>
          <p:nvPr>
            <p:ph type="dt" sz="half" idx="10"/>
          </p:nvPr>
        </p:nvSpPr>
        <p:spPr/>
        <p:txBody>
          <a:bodyPr/>
          <a:lstStyle/>
          <a:p>
            <a:fld id="{7595D29C-7204-4446-9CC3-3EB82F014050}" type="datetime1">
              <a:rPr lang="en-GB" smtClean="0"/>
              <a:t>17/11/2025</a:t>
            </a:fld>
            <a:endParaRPr lang="en-US"/>
          </a:p>
        </p:txBody>
      </p:sp>
      <p:sp>
        <p:nvSpPr>
          <p:cNvPr id="6" name="Footer Placeholder 5">
            <a:extLst>
              <a:ext uri="{FF2B5EF4-FFF2-40B4-BE49-F238E27FC236}">
                <a16:creationId xmlns:a16="http://schemas.microsoft.com/office/drawing/2014/main" id="{163F05E4-7C0C-98B1-D7BB-BA58338DE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C9A59B-CE71-B249-7115-0DCCA978F2BE}"/>
              </a:ext>
            </a:extLst>
          </p:cNvPr>
          <p:cNvSpPr>
            <a:spLocks noGrp="1"/>
          </p:cNvSpPr>
          <p:nvPr>
            <p:ph type="sldNum" sz="quarter" idx="12"/>
          </p:nvPr>
        </p:nvSpPr>
        <p:spPr/>
        <p:txBody>
          <a:bodyPr/>
          <a:lstStyle/>
          <a:p>
            <a:fld id="{B9C37460-2256-5246-AF28-CADD598097C5}" type="slidenum">
              <a:rPr lang="en-US" smtClean="0"/>
              <a:t>‹#›</a:t>
            </a:fld>
            <a:endParaRPr lang="en-US"/>
          </a:p>
        </p:txBody>
      </p:sp>
    </p:spTree>
    <p:extLst>
      <p:ext uri="{BB962C8B-B14F-4D97-AF65-F5344CB8AC3E}">
        <p14:creationId xmlns:p14="http://schemas.microsoft.com/office/powerpoint/2010/main" val="96522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AF7C4-6D22-3B3E-10E6-F0EE83A7F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1B2CF2-3D3F-D8E8-5EDE-2CDA0B81A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6AB269-83DE-DEB5-9AF2-FFDFA4DBA5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F6AC3-7738-674B-AE63-C0E4B8C7C58C}" type="datetime1">
              <a:rPr lang="en-GB" smtClean="0"/>
              <a:t>17/11/2025</a:t>
            </a:fld>
            <a:endParaRPr lang="en-US"/>
          </a:p>
        </p:txBody>
      </p:sp>
      <p:sp>
        <p:nvSpPr>
          <p:cNvPr id="5" name="Footer Placeholder 4">
            <a:extLst>
              <a:ext uri="{FF2B5EF4-FFF2-40B4-BE49-F238E27FC236}">
                <a16:creationId xmlns:a16="http://schemas.microsoft.com/office/drawing/2014/main" id="{40A20488-3F4C-43DA-1572-AEF5BAF967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62CDF-AF98-9193-9212-93BC323AD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37460-2256-5246-AF28-CADD598097C5}" type="slidenum">
              <a:rPr lang="en-US" smtClean="0"/>
              <a:t>‹#›</a:t>
            </a:fld>
            <a:endParaRPr lang="en-US"/>
          </a:p>
        </p:txBody>
      </p:sp>
    </p:spTree>
    <p:extLst>
      <p:ext uri="{BB962C8B-B14F-4D97-AF65-F5344CB8AC3E}">
        <p14:creationId xmlns:p14="http://schemas.microsoft.com/office/powerpoint/2010/main" val="902128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gbr01.safelinks.protection.outlook.com/?url=https%3A%2F%2Fwinstonswish.org%2Fsupporting-you%2Fpublications-resources%2F%3Futm_source%3Dchatgpt.com&amp;data=05%7C02%7Cdanielle.oreilly%40nhs.net%7C1b4e871aa5924ef8064008de152cedc9%7C37c354b285b047f5b22207b48d774ee3%7C0%7C0%7C638971479877759562%7CUnknown%7CTWFpbGZsb3d8eyJFbXB0eU1hcGkiOnRydWUsIlYiOiIwLjAuMDAwMCIsIlAiOiJXaW4zMiIsIkFOIjoiTWFpbCIsIldUIjoyfQ%3D%3D%7C0%7C%7C%7C&amp;sdata=rgkxFFqrtypw2yD8A27VNcI890OcvNJ5r2guopr%2BnyE%3D&amp;reserved=0" TargetMode="External"/><Relationship Id="rId3" Type="http://schemas.openxmlformats.org/officeDocument/2006/relationships/hyperlink" Target="https://gbr01.safelinks.protection.outlook.com/?url=https%3A%2F%2Fus.jkp.com%2Fproducts%2Fa-special-kind-of-grief%3Futm_source%3Dchatgpt.com&amp;data=05%7C02%7Cdanielle.oreilly%40nhs.net%7C1b4e871aa5924ef8064008de152cedc9%7C37c354b285b047f5b22207b48d774ee3%7C0%7C0%7C638971479877669563%7CUnknown%7CTWFpbGZsb3d8eyJFbXB0eU1hcGkiOnRydWUsIlYiOiIwLjAuMDAwMCIsIlAiOiJXaW4zMiIsIkFOIjoiTWFpbCIsIldUIjoyfQ%3D%3D%7C0%7C%7C%7C&amp;sdata=xtsDIiU0FUzUs5XFEpjD25GIoiJZNDZodIeuj094fno%3D&amp;reserved=0" TargetMode="External"/><Relationship Id="rId7" Type="http://schemas.openxmlformats.org/officeDocument/2006/relationships/hyperlink" Target="https://gbr01.safelinks.protection.outlook.com/?url=https%3A%2F%2Fwinstonswish.org%2Fsupporting-you%2Fpublications-resources%2F%3Futm_source%3Dchatgpt.com&amp;data=05%7C02%7Cdanielle.oreilly%40nhs.net%7C1b4e871aa5924ef8064008de152cedc9%7C37c354b285b047f5b22207b48d774ee3%7C0%7C0%7C638971479877745682%7CUnknown%7CTWFpbGZsb3d8eyJFbXB0eU1hcGkiOnRydWUsIlYiOiIwLjAuMDAwMCIsIlAiOiJXaW4zMiIsIkFOIjoiTWFpbCIsIldUIjoyfQ%3D%3D%7C0%7C%7C%7C&amp;sdata=tnq7wsCNCWrfEbl4lq%2FuDmUgLlMnERdfkSZATGML7%2FQ%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gbr01.safelinks.protection.outlook.com/?url=https%3A%2F%2Fwinstonswish.org%2Fsupporting-you%2Fpublications-resources%2F%3Futm_source%3Dchatgpt.com&amp;data=05%7C02%7Cdanielle.oreilly%40nhs.net%7C1b4e871aa5924ef8064008de152cedc9%7C37c354b285b047f5b22207b48d774ee3%7C0%7C0%7C638971479877731136%7CUnknown%7CTWFpbGZsb3d8eyJFbXB0eU1hcGkiOnRydWUsIlYiOiIwLjAuMDAwMCIsIlAiOiJXaW4zMiIsIkFOIjoiTWFpbCIsIldUIjoyfQ%3D%3D%7C0%7C%7C%7C&amp;sdata=VjNRxSbE1Rcw9pyyQ9%2BAvk3Y7%2BCVmnGrqrfVWIy4sXQ%3D&amp;reserved=0" TargetMode="External"/><Relationship Id="rId5" Type="http://schemas.openxmlformats.org/officeDocument/2006/relationships/hyperlink" Target="https://gbr01.safelinks.protection.outlook.com/?url=https%3A%2F%2Fshop.winstonswish.org%2Fproducts%2Fmuddles-puddles-and-sunshine%3Futm_source%3Dchatgpt.com&amp;data=05%7C02%7Cdanielle.oreilly%40nhs.net%7C1b4e871aa5924ef8064008de152cedc9%7C37c354b285b047f5b22207b48d774ee3%7C0%7C0%7C638971479877716007%7CUnknown%7CTWFpbGZsb3d8eyJFbXB0eU1hcGkiOnRydWUsIlYiOiIwLjAuMDAwMCIsIlAiOiJXaW4zMiIsIkFOIjoiTWFpbCIsIldUIjoyfQ%3D%3D%7C0%7C%7C%7C&amp;sdata=EE7KEEX%2BAd%2BetJRCbx5I0Ne3jCsuGL9u%2FCWB7Ivgf44%3D&amp;reserved=0" TargetMode="External"/><Relationship Id="rId4" Type="http://schemas.openxmlformats.org/officeDocument/2006/relationships/hyperlink" Target="https://gbr01.safelinks.protection.outlook.com/?url=https%3A%2F%2Fwww.goodgrieffest.com%2Ffacilitators%2Fsarah-helton%2F%3Futm_source%3Dchatgpt.com&amp;data=05%7C02%7Cdanielle.oreilly%40nhs.net%7C1b4e871aa5924ef8064008de152cedc9%7C37c354b285b047f5b22207b48d774ee3%7C0%7C0%7C638971479877693649%7CUnknown%7CTWFpbGZsb3d8eyJFbXB0eU1hcGkiOnRydWUsIlYiOiIwLjAuMDAwMCIsIlAiOiJXaW4zMiIsIkFOIjoiTWFpbCIsIldUIjoyfQ%3D%3D%7C0%7C%7C%7C&amp;sdata=qf8KT4%2BtpxKyYeZIQONr1fgZeDdpp1zACwsj1qloklI%3D&amp;reserved=0" TargetMode="Externa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childbereavementuk.org/what-is-grief-animation" TargetMode="Externa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hildbereavementuk.org/" TargetMode="External"/><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backpocketteacher.co.uk/" TargetMode="External"/><Relationship Id="rId5" Type="http://schemas.openxmlformats.org/officeDocument/2006/relationships/hyperlink" Target="https://www.ataloss.org/" TargetMode="External"/><Relationship Id="rId4" Type="http://schemas.openxmlformats.org/officeDocument/2006/relationships/hyperlink" Target="http://www.careforthefamily.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42CA8-AF52-DB25-23AF-63E0D87BDB76}"/>
              </a:ext>
            </a:extLst>
          </p:cNvPr>
          <p:cNvSpPr/>
          <p:nvPr/>
        </p:nvSpPr>
        <p:spPr>
          <a:xfrm>
            <a:off x="-21020" y="1334814"/>
            <a:ext cx="12265571" cy="5580828"/>
          </a:xfrm>
          <a:prstGeom prst="rect">
            <a:avLst/>
          </a:prstGeom>
          <a:solidFill>
            <a:srgbClr val="00A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C9FB9"/>
              </a:solidFill>
            </a:endParaRPr>
          </a:p>
        </p:txBody>
      </p:sp>
      <p:pic>
        <p:nvPicPr>
          <p:cNvPr id="7" name="Picture 6">
            <a:extLst>
              <a:ext uri="{FF2B5EF4-FFF2-40B4-BE49-F238E27FC236}">
                <a16:creationId xmlns:a16="http://schemas.microsoft.com/office/drawing/2014/main" id="{AEEC4CDA-2384-ECFF-B4FF-AE99E3D2B609}"/>
              </a:ext>
            </a:extLst>
          </p:cNvPr>
          <p:cNvPicPr>
            <a:picLocks noChangeAspect="1"/>
          </p:cNvPicPr>
          <p:nvPr/>
        </p:nvPicPr>
        <p:blipFill>
          <a:blip r:embed="rId2"/>
          <a:stretch>
            <a:fillRect/>
          </a:stretch>
        </p:blipFill>
        <p:spPr>
          <a:xfrm>
            <a:off x="178646" y="144868"/>
            <a:ext cx="2171015" cy="1115128"/>
          </a:xfrm>
          <a:prstGeom prst="rect">
            <a:avLst/>
          </a:prstGeom>
        </p:spPr>
      </p:pic>
      <p:pic>
        <p:nvPicPr>
          <p:cNvPr id="25" name="Picture 24">
            <a:extLst>
              <a:ext uri="{FF2B5EF4-FFF2-40B4-BE49-F238E27FC236}">
                <a16:creationId xmlns:a16="http://schemas.microsoft.com/office/drawing/2014/main" id="{DFA87B8E-6C48-B766-CF7B-46DFEE8F228C}"/>
              </a:ext>
            </a:extLst>
          </p:cNvPr>
          <p:cNvPicPr>
            <a:picLocks noChangeAspect="1"/>
          </p:cNvPicPr>
          <p:nvPr/>
        </p:nvPicPr>
        <p:blipFill>
          <a:blip r:embed="rId3"/>
          <a:stretch>
            <a:fillRect/>
          </a:stretch>
        </p:blipFill>
        <p:spPr>
          <a:xfrm>
            <a:off x="10674350" y="425953"/>
            <a:ext cx="1151890" cy="505167"/>
          </a:xfrm>
          <a:prstGeom prst="rect">
            <a:avLst/>
          </a:prstGeom>
        </p:spPr>
      </p:pic>
      <p:sp>
        <p:nvSpPr>
          <p:cNvPr id="30" name="Title 1">
            <a:extLst>
              <a:ext uri="{FF2B5EF4-FFF2-40B4-BE49-F238E27FC236}">
                <a16:creationId xmlns:a16="http://schemas.microsoft.com/office/drawing/2014/main" id="{0EBAD402-EB48-EC8E-BE91-A60AB35F0149}"/>
              </a:ext>
            </a:extLst>
          </p:cNvPr>
          <p:cNvSpPr txBox="1">
            <a:spLocks/>
          </p:cNvSpPr>
          <p:nvPr/>
        </p:nvSpPr>
        <p:spPr>
          <a:xfrm>
            <a:off x="385491" y="2730693"/>
            <a:ext cx="9144000" cy="90893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solidFill>
                  <a:schemeClr val="bg1"/>
                </a:solidFill>
                <a:latin typeface="Arial" panose="020B0604020202020204" pitchFamily="34" charset="0"/>
                <a:cs typeface="Arial" panose="020B0604020202020204" pitchFamily="34" charset="0"/>
              </a:rPr>
              <a:t>Children's Grief Awareness Week</a:t>
            </a:r>
          </a:p>
        </p:txBody>
      </p:sp>
      <p:sp>
        <p:nvSpPr>
          <p:cNvPr id="31" name="Subtitle 2">
            <a:extLst>
              <a:ext uri="{FF2B5EF4-FFF2-40B4-BE49-F238E27FC236}">
                <a16:creationId xmlns:a16="http://schemas.microsoft.com/office/drawing/2014/main" id="{2A444958-B616-41A6-EF36-356D6205DEFE}"/>
              </a:ext>
            </a:extLst>
          </p:cNvPr>
          <p:cNvSpPr txBox="1">
            <a:spLocks/>
          </p:cNvSpPr>
          <p:nvPr/>
        </p:nvSpPr>
        <p:spPr>
          <a:xfrm>
            <a:off x="395651" y="3570973"/>
            <a:ext cx="9144000" cy="763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GB" sz="4000" dirty="0">
                <a:solidFill>
                  <a:schemeClr val="bg1"/>
                </a:solidFill>
                <a:latin typeface="Arial" panose="020B0604020202020204" pitchFamily="34" charset="0"/>
                <a:cs typeface="Arial" panose="020B0604020202020204" pitchFamily="34" charset="0"/>
              </a:rPr>
              <a:t>Children and Family Health Devon </a:t>
            </a:r>
          </a:p>
        </p:txBody>
      </p:sp>
      <p:sp>
        <p:nvSpPr>
          <p:cNvPr id="32" name="Subtitle 2">
            <a:extLst>
              <a:ext uri="{FF2B5EF4-FFF2-40B4-BE49-F238E27FC236}">
                <a16:creationId xmlns:a16="http://schemas.microsoft.com/office/drawing/2014/main" id="{7F5F73E5-FCE7-24B6-4E10-431363FD140C}"/>
              </a:ext>
            </a:extLst>
          </p:cNvPr>
          <p:cNvSpPr txBox="1">
            <a:spLocks/>
          </p:cNvSpPr>
          <p:nvPr/>
        </p:nvSpPr>
        <p:spPr>
          <a:xfrm>
            <a:off x="385491" y="4592899"/>
            <a:ext cx="9144000" cy="9302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dirty="0">
                <a:solidFill>
                  <a:schemeClr val="bg1"/>
                </a:solidFill>
                <a:latin typeface="Arial" panose="020B0604020202020204" pitchFamily="34" charset="0"/>
                <a:cs typeface="Arial" panose="020B0604020202020204" pitchFamily="34" charset="0"/>
              </a:rPr>
              <a:t>18 November 2025</a:t>
            </a:r>
            <a:endParaRPr lang="en-GB" sz="1400" dirty="0">
              <a:solidFill>
                <a:schemeClr val="bg1"/>
              </a:solidFill>
              <a:latin typeface="Arial" panose="020B0604020202020204" pitchFamily="34" charset="0"/>
              <a:cs typeface="Arial" panose="020B0604020202020204" pitchFamily="34" charset="0"/>
            </a:endParaRPr>
          </a:p>
          <a:p>
            <a:pPr algn="l"/>
            <a:endParaRPr lang="en-GB" sz="1800"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3E34EAA-497B-305E-EFCC-B3BA02BAA847}"/>
              </a:ext>
            </a:extLst>
          </p:cNvPr>
          <p:cNvSpPr txBox="1"/>
          <p:nvPr/>
        </p:nvSpPr>
        <p:spPr>
          <a:xfrm>
            <a:off x="375331" y="6113902"/>
            <a:ext cx="3677920" cy="553998"/>
          </a:xfrm>
          <a:prstGeom prst="rect">
            <a:avLst/>
          </a:prstGeom>
          <a:noFill/>
        </p:spPr>
        <p:txBody>
          <a:bodyPr wrap="square" rtlCol="0">
            <a:spAutoFit/>
          </a:bodyPr>
          <a:lstStyle/>
          <a:p>
            <a:r>
              <a:rPr lang="en-GB" sz="1100" b="1" dirty="0" err="1">
                <a:solidFill>
                  <a:schemeClr val="bg1"/>
                </a:solidFill>
                <a:effectLst/>
                <a:latin typeface="Arial" panose="020B0604020202020204" pitchFamily="34" charset="0"/>
                <a:cs typeface="Arial" panose="020B0604020202020204" pitchFamily="34" charset="0"/>
              </a:rPr>
              <a:t>childrenandfamilyhealthdevon.nhs.uk</a:t>
            </a:r>
            <a:endParaRPr lang="en-GB" sz="1100" b="1" dirty="0">
              <a:solidFill>
                <a:schemeClr val="bg1"/>
              </a:solidFill>
              <a:effectLst/>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3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0E92D-3384-8ADF-940A-0CD8404B6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54939-D815-3759-887B-30DE87FC33C9}"/>
              </a:ext>
            </a:extLst>
          </p:cNvPr>
          <p:cNvSpPr>
            <a:spLocks noGrp="1"/>
          </p:cNvSpPr>
          <p:nvPr>
            <p:ph type="ctrTitle"/>
          </p:nvPr>
        </p:nvSpPr>
        <p:spPr>
          <a:xfrm>
            <a:off x="250299" y="489205"/>
            <a:ext cx="11693461" cy="731840"/>
          </a:xfrm>
        </p:spPr>
        <p:txBody>
          <a:bodyPr>
            <a:normAutofit fontScale="90000"/>
          </a:bodyPr>
          <a:lstStyle/>
          <a:p>
            <a:pPr algn="l"/>
            <a:r>
              <a:rPr lang="en-US" sz="3600" b="1" dirty="0">
                <a:solidFill>
                  <a:srgbClr val="00A2BC"/>
                </a:solidFill>
                <a:latin typeface="Arial"/>
                <a:ea typeface="+mj-lt"/>
                <a:cs typeface="+mj-lt"/>
              </a:rPr>
              <a:t>Selected Publications for Supporting Grief &amp; Bereavement</a:t>
            </a:r>
            <a:endParaRPr lang="en-US" dirty="0">
              <a:latin typeface="Arial"/>
              <a:ea typeface="+mj-lt"/>
              <a:cs typeface="+mj-lt"/>
            </a:endParaRPr>
          </a:p>
          <a:p>
            <a:pPr algn="l"/>
            <a:endParaRPr lang="en-US" sz="3600" b="1" dirty="0">
              <a:solidFill>
                <a:srgbClr val="00A2BC"/>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967953B-AC19-3C1A-B38B-449F5D473FB7}"/>
              </a:ext>
            </a:extLst>
          </p:cNvPr>
          <p:cNvSpPr>
            <a:spLocks noGrp="1"/>
          </p:cNvSpPr>
          <p:nvPr>
            <p:ph type="subTitle" idx="1"/>
          </p:nvPr>
        </p:nvSpPr>
        <p:spPr>
          <a:xfrm>
            <a:off x="332898" y="483626"/>
            <a:ext cx="11378341" cy="2790656"/>
          </a:xfrm>
        </p:spPr>
        <p:txBody>
          <a:bodyPr vert="horz" lIns="91440" tIns="45720" rIns="91440" bIns="45720" rtlCol="0" anchor="t">
            <a:noAutofit/>
          </a:bodyPr>
          <a:lstStyle/>
          <a:p>
            <a:pPr algn="l">
              <a:lnSpc>
                <a:spcPct val="100000"/>
              </a:lnSpc>
              <a:spcBef>
                <a:spcPts val="400"/>
              </a:spcBef>
            </a:pPr>
            <a:endParaRPr lang="en-GB" sz="1600" b="1" dirty="0">
              <a:solidFill>
                <a:srgbClr val="00A2BC"/>
              </a:solidFill>
              <a:latin typeface="Arial" panose="020B0604020202020204" pitchFamily="34" charset="0"/>
              <a:cs typeface="Arial" panose="020B0604020202020204" pitchFamily="34" charset="0"/>
            </a:endParaRPr>
          </a:p>
          <a:p>
            <a:pPr marL="285750" indent="-285750" algn="l">
              <a:buFont typeface="Arial"/>
              <a:buChar char="•"/>
            </a:pPr>
            <a:r>
              <a:rPr lang="en-GB" sz="1800" b="1" dirty="0">
                <a:latin typeface="Arial"/>
                <a:ea typeface="+mn-lt"/>
                <a:cs typeface="+mn-lt"/>
              </a:rPr>
              <a:t>A</a:t>
            </a:r>
            <a:r>
              <a:rPr lang="en-GB" sz="1800" b="1" dirty="0">
                <a:latin typeface="Arial"/>
                <a:ea typeface="+mn-lt"/>
                <a:cs typeface="Arial"/>
              </a:rPr>
              <a:t> </a:t>
            </a:r>
            <a:r>
              <a:rPr lang="en-GB" sz="1800" b="1" dirty="0">
                <a:latin typeface="Arial"/>
                <a:ea typeface="+mn-lt"/>
                <a:cs typeface="+mn-lt"/>
              </a:rPr>
              <a:t>Special</a:t>
            </a:r>
            <a:r>
              <a:rPr lang="en-GB" sz="1800" b="1" dirty="0">
                <a:latin typeface="Arial"/>
                <a:ea typeface="+mn-lt"/>
                <a:cs typeface="Arial"/>
              </a:rPr>
              <a:t> </a:t>
            </a:r>
            <a:r>
              <a:rPr lang="en-GB" sz="1800" b="1" dirty="0">
                <a:latin typeface="Arial"/>
                <a:ea typeface="+mn-lt"/>
                <a:cs typeface="+mn-lt"/>
              </a:rPr>
              <a:t>Kind</a:t>
            </a:r>
            <a:r>
              <a:rPr lang="en-GB" sz="1800" b="1" dirty="0">
                <a:latin typeface="Arial"/>
                <a:ea typeface="+mn-lt"/>
                <a:cs typeface="Arial"/>
              </a:rPr>
              <a:t> </a:t>
            </a:r>
            <a:r>
              <a:rPr lang="en-GB" sz="1800" b="1" dirty="0">
                <a:latin typeface="Arial"/>
                <a:ea typeface="+mn-lt"/>
                <a:cs typeface="+mn-lt"/>
              </a:rPr>
              <a:t>of</a:t>
            </a:r>
            <a:r>
              <a:rPr lang="en-GB" sz="1800" b="1" dirty="0">
                <a:latin typeface="Arial"/>
                <a:ea typeface="+mn-lt"/>
                <a:cs typeface="Arial"/>
              </a:rPr>
              <a:t> </a:t>
            </a:r>
            <a:r>
              <a:rPr lang="en-GB" sz="1800" b="1" dirty="0">
                <a:latin typeface="Arial"/>
                <a:ea typeface="+mn-lt"/>
                <a:cs typeface="+mn-lt"/>
              </a:rPr>
              <a:t>Grief</a:t>
            </a:r>
            <a:r>
              <a:rPr lang="en-GB" sz="1800" dirty="0">
                <a:latin typeface="Arial"/>
                <a:ea typeface="+mn-lt"/>
                <a:cs typeface="+mn-lt"/>
              </a:rPr>
              <a:t> by Sarah Helton — </a:t>
            </a:r>
            <a:r>
              <a:rPr lang="en-GB" sz="1800" i="1" dirty="0">
                <a:latin typeface="Arial"/>
                <a:ea typeface="+mn-lt"/>
                <a:cs typeface="+mn-lt"/>
              </a:rPr>
              <a:t>The Complete Guide for Supporting Bereavement and Loss in Special Schools (and Other SEND Settings).</a:t>
            </a:r>
            <a:r>
              <a:rPr lang="en-GB" sz="1800" dirty="0">
                <a:latin typeface="Arial"/>
                <a:ea typeface="+mn-lt"/>
                <a:cs typeface="+mn-lt"/>
              </a:rPr>
              <a:t> </a:t>
            </a:r>
            <a:r>
              <a:rPr lang="en-GB" sz="1800" dirty="0">
                <a:latin typeface="Arial"/>
                <a:ea typeface="+mn-lt"/>
                <a:cs typeface="+mn-lt"/>
                <a:hlinkClick r:id="rId3"/>
              </a:rPr>
              <a:t>Jessica Kingsley Publishers - USA+1</a:t>
            </a:r>
            <a:endParaRPr lang="en-GB">
              <a:latin typeface="Arial"/>
              <a:cs typeface="Arial"/>
            </a:endParaRPr>
          </a:p>
          <a:p>
            <a:pPr marL="285750" indent="-285750" algn="l">
              <a:buFont typeface="Arial"/>
              <a:buChar char="•"/>
            </a:pPr>
            <a:r>
              <a:rPr lang="en-GB" sz="1800" b="1" dirty="0">
                <a:latin typeface="Arial"/>
                <a:ea typeface="+mn-lt"/>
                <a:cs typeface="+mn-lt"/>
              </a:rPr>
              <a:t>A Jumble of Knotted Thoughts</a:t>
            </a:r>
            <a:r>
              <a:rPr lang="en-GB" sz="1800" dirty="0">
                <a:latin typeface="Arial"/>
                <a:ea typeface="+mn-lt"/>
                <a:cs typeface="+mn-lt"/>
              </a:rPr>
              <a:t> by Sarah Helton — A sensory story to support bereavement and loss. </a:t>
            </a:r>
            <a:r>
              <a:rPr lang="en-GB" sz="1800" dirty="0">
                <a:latin typeface="Arial"/>
                <a:ea typeface="+mn-lt"/>
                <a:cs typeface="+mn-lt"/>
                <a:hlinkClick r:id="rId4"/>
              </a:rPr>
              <a:t>Good Grief+1</a:t>
            </a:r>
            <a:endParaRPr lang="en-GB">
              <a:latin typeface="Arial"/>
              <a:cs typeface="Arial"/>
            </a:endParaRPr>
          </a:p>
          <a:p>
            <a:pPr marL="285750" indent="-285750" algn="l">
              <a:buFont typeface="Arial"/>
              <a:buChar char="•"/>
            </a:pPr>
            <a:r>
              <a:rPr lang="en-GB" sz="1800" b="1" dirty="0">
                <a:latin typeface="Arial"/>
                <a:ea typeface="+mn-lt"/>
                <a:cs typeface="+mn-lt"/>
              </a:rPr>
              <a:t>Muddles,</a:t>
            </a:r>
            <a:r>
              <a:rPr lang="en-GB" sz="1800" b="1" dirty="0">
                <a:latin typeface="Arial"/>
                <a:ea typeface="+mn-lt"/>
                <a:cs typeface="Arial"/>
              </a:rPr>
              <a:t> </a:t>
            </a:r>
            <a:r>
              <a:rPr lang="en-GB" sz="1800" b="1" dirty="0">
                <a:latin typeface="Arial"/>
                <a:ea typeface="+mn-lt"/>
                <a:cs typeface="+mn-lt"/>
              </a:rPr>
              <a:t>Puddles</a:t>
            </a:r>
            <a:r>
              <a:rPr lang="en-GB" sz="1800" b="1" dirty="0">
                <a:latin typeface="Arial"/>
                <a:ea typeface="+mn-lt"/>
                <a:cs typeface="Arial"/>
              </a:rPr>
              <a:t> </a:t>
            </a:r>
            <a:r>
              <a:rPr lang="en-GB" sz="1800" b="1" dirty="0">
                <a:latin typeface="Arial"/>
                <a:ea typeface="+mn-lt"/>
                <a:cs typeface="+mn-lt"/>
              </a:rPr>
              <a:t>and</a:t>
            </a:r>
            <a:r>
              <a:rPr lang="en-GB" sz="1800" b="1" dirty="0">
                <a:latin typeface="Arial"/>
                <a:ea typeface="+mn-lt"/>
                <a:cs typeface="Arial"/>
              </a:rPr>
              <a:t> </a:t>
            </a:r>
            <a:r>
              <a:rPr lang="en-GB" sz="1800" b="1" dirty="0">
                <a:latin typeface="Arial"/>
                <a:ea typeface="+mn-lt"/>
                <a:cs typeface="+mn-lt"/>
              </a:rPr>
              <a:t>Sunshine</a:t>
            </a:r>
            <a:r>
              <a:rPr lang="en-GB" sz="1800" dirty="0">
                <a:latin typeface="Arial"/>
                <a:ea typeface="+mn-lt"/>
                <a:cs typeface="+mn-lt"/>
              </a:rPr>
              <a:t> by Winston’s Wish — An activity book offering practical and sensitive support for bereaved younger children. </a:t>
            </a:r>
            <a:r>
              <a:rPr lang="en-GB" sz="1800" dirty="0">
                <a:latin typeface="Arial"/>
                <a:ea typeface="+mn-lt"/>
                <a:cs typeface="+mn-lt"/>
                <a:hlinkClick r:id="rId5"/>
              </a:rPr>
              <a:t>Winston's Wish+1</a:t>
            </a:r>
            <a:endParaRPr lang="en-GB">
              <a:latin typeface="Arial"/>
              <a:cs typeface="Arial"/>
            </a:endParaRPr>
          </a:p>
          <a:p>
            <a:pPr marL="285750" indent="-285750" algn="l">
              <a:buFont typeface="Arial"/>
              <a:buChar char="•"/>
            </a:pPr>
            <a:r>
              <a:rPr lang="en-GB" sz="1800" b="1" dirty="0">
                <a:latin typeface="Arial"/>
                <a:ea typeface="+mn-lt"/>
                <a:cs typeface="+mn-lt"/>
              </a:rPr>
              <a:t>A Child’s Grief: Supporting a child when someone in their family has died</a:t>
            </a:r>
            <a:r>
              <a:rPr lang="en-GB" sz="1800" dirty="0">
                <a:latin typeface="Arial"/>
                <a:ea typeface="+mn-lt"/>
                <a:cs typeface="+mn-lt"/>
              </a:rPr>
              <a:t> — Publication from Winston’s Wish. </a:t>
            </a:r>
            <a:r>
              <a:rPr lang="en-GB" sz="1800" dirty="0">
                <a:latin typeface="Arial"/>
                <a:ea typeface="+mn-lt"/>
                <a:cs typeface="+mn-lt"/>
                <a:hlinkClick r:id="rId6"/>
              </a:rPr>
              <a:t>Winston's Wish</a:t>
            </a:r>
            <a:endParaRPr lang="en-GB">
              <a:latin typeface="Arial"/>
              <a:cs typeface="Arial"/>
            </a:endParaRPr>
          </a:p>
          <a:p>
            <a:pPr marL="285750" indent="-285750" algn="l">
              <a:buFont typeface="Arial"/>
              <a:buChar char="•"/>
            </a:pPr>
            <a:r>
              <a:rPr lang="en-GB" sz="1800" b="1" dirty="0">
                <a:latin typeface="Arial"/>
                <a:ea typeface="+mn-lt"/>
                <a:cs typeface="+mn-lt"/>
              </a:rPr>
              <a:t>We All Grieve: Supporting Bereaved Children Who Have Special Educational Needs/Disabilities </a:t>
            </a:r>
            <a:r>
              <a:rPr lang="en-GB" sz="1800" dirty="0">
                <a:latin typeface="Arial"/>
                <a:ea typeface="+mn-lt"/>
                <a:cs typeface="+mn-lt"/>
              </a:rPr>
              <a:t>— Publication from Winston’s Wish. </a:t>
            </a:r>
            <a:r>
              <a:rPr lang="en-GB" sz="1800" dirty="0">
                <a:latin typeface="Arial"/>
                <a:ea typeface="+mn-lt"/>
                <a:cs typeface="+mn-lt"/>
                <a:hlinkClick r:id="rId7"/>
              </a:rPr>
              <a:t>Winston's Wish</a:t>
            </a:r>
            <a:endParaRPr lang="en-GB">
              <a:latin typeface="Arial"/>
              <a:cs typeface="Arial"/>
            </a:endParaRPr>
          </a:p>
          <a:p>
            <a:pPr marL="285750" indent="-285750" algn="l">
              <a:buFont typeface="Arial"/>
              <a:buChar char="•"/>
            </a:pPr>
            <a:r>
              <a:rPr lang="en-GB" sz="1800" b="1" dirty="0">
                <a:latin typeface="Arial"/>
                <a:ea typeface="+mn-lt"/>
                <a:cs typeface="+mn-lt"/>
              </a:rPr>
              <a:t>As Big As It Gets: Supporting a child when someone close to them is seriously ill</a:t>
            </a:r>
            <a:r>
              <a:rPr lang="en-GB" sz="1800" dirty="0">
                <a:latin typeface="Arial"/>
                <a:ea typeface="+mn-lt"/>
                <a:cs typeface="+mn-lt"/>
              </a:rPr>
              <a:t> — Publication from Winston’s Wish. </a:t>
            </a:r>
            <a:r>
              <a:rPr lang="en-GB" sz="1800" dirty="0">
                <a:latin typeface="Arial"/>
                <a:ea typeface="+mn-lt"/>
                <a:cs typeface="+mn-lt"/>
                <a:hlinkClick r:id="rId8"/>
              </a:rPr>
              <a:t>Winston's Wish</a:t>
            </a:r>
            <a:endParaRPr lang="en-GB">
              <a:latin typeface="Arial"/>
              <a:cs typeface="Arial"/>
            </a:endParaRPr>
          </a:p>
          <a:p>
            <a:pPr marL="285750" indent="-285750" algn="l">
              <a:buFont typeface="Arial"/>
              <a:buChar char="•"/>
            </a:pPr>
            <a:r>
              <a:rPr lang="en-GB" sz="1800" b="1" dirty="0">
                <a:latin typeface="Arial"/>
                <a:ea typeface="+mn-lt"/>
                <a:cs typeface="+mn-lt"/>
              </a:rPr>
              <a:t>Then, Now and Always: Supporting Children as They Journey Through Grief – A Guide for Practitioners</a:t>
            </a:r>
            <a:r>
              <a:rPr lang="en-GB" sz="1800" dirty="0">
                <a:latin typeface="Arial"/>
                <a:ea typeface="+mn-lt"/>
                <a:cs typeface="+mn-lt"/>
              </a:rPr>
              <a:t> by Julie A. Stokes</a:t>
            </a:r>
            <a:endParaRPr lang="en-GB">
              <a:latin typeface="Arial"/>
              <a:cs typeface="Arial"/>
            </a:endParaRPr>
          </a:p>
          <a:p>
            <a:pPr marL="285750" indent="-285750" algn="l">
              <a:buFont typeface="Arial"/>
              <a:buChar char="•"/>
            </a:pPr>
            <a:r>
              <a:rPr lang="en-GB" sz="1800" b="1" dirty="0">
                <a:latin typeface="Arial"/>
                <a:ea typeface="+mn-lt"/>
                <a:cs typeface="+mn-lt"/>
              </a:rPr>
              <a:t>Grief in Children: A Handbook for Adults </a:t>
            </a:r>
            <a:r>
              <a:rPr lang="en-GB" sz="1800" dirty="0">
                <a:latin typeface="Arial"/>
                <a:ea typeface="+mn-lt"/>
                <a:cs typeface="+mn-lt"/>
              </a:rPr>
              <a:t>by Atle </a:t>
            </a:r>
            <a:r>
              <a:rPr lang="en-GB" sz="1800" err="1">
                <a:latin typeface="Arial"/>
                <a:ea typeface="+mn-lt"/>
                <a:cs typeface="+mn-lt"/>
              </a:rPr>
              <a:t>Dyregov</a:t>
            </a:r>
            <a:endParaRPr lang="en-GB">
              <a:latin typeface="Arial"/>
              <a:cs typeface="Arial"/>
            </a:endParaRPr>
          </a:p>
          <a:p>
            <a:pPr marL="285750" indent="-285750" algn="l">
              <a:buFont typeface="Arial"/>
              <a:buChar char="•"/>
            </a:pPr>
            <a:r>
              <a:rPr lang="en-GB" sz="1800" b="1" dirty="0">
                <a:latin typeface="Arial"/>
                <a:ea typeface="+mn-lt"/>
                <a:cs typeface="+mn-lt"/>
              </a:rPr>
              <a:t>The Invisible String</a:t>
            </a:r>
            <a:r>
              <a:rPr lang="en-GB" sz="1800" dirty="0">
                <a:latin typeface="Arial"/>
                <a:ea typeface="+mn-lt"/>
                <a:cs typeface="+mn-lt"/>
              </a:rPr>
              <a:t> by Patrice Karst</a:t>
            </a:r>
            <a:endParaRPr lang="en-GB" dirty="0">
              <a:latin typeface="Arial"/>
            </a:endParaRPr>
          </a:p>
          <a:p>
            <a:pPr algn="l">
              <a:lnSpc>
                <a:spcPct val="80000"/>
              </a:lnSpc>
              <a:spcBef>
                <a:spcPts val="400"/>
              </a:spcBef>
            </a:pPr>
            <a:endParaRPr lang="en-GB" sz="1800" b="1" dirty="0">
              <a:latin typeface="Arial"/>
              <a:ea typeface="Calibri" panose="020F0502020204030204"/>
              <a:cs typeface="Calibri" panose="020F0502020204030204"/>
            </a:endParaRPr>
          </a:p>
          <a:p>
            <a:pPr algn="l">
              <a:lnSpc>
                <a:spcPct val="100000"/>
              </a:lnSpc>
              <a:spcBef>
                <a:spcPts val="400"/>
              </a:spcBef>
            </a:pPr>
            <a:endParaRPr lang="en-GB" sz="1400" dirty="0">
              <a:ea typeface="Calibri"/>
              <a:cs typeface="Calibri"/>
            </a:endParaRPr>
          </a:p>
          <a:p>
            <a:pPr algn="l">
              <a:lnSpc>
                <a:spcPct val="100000"/>
              </a:lnSpc>
              <a:spcBef>
                <a:spcPts val="400"/>
              </a:spcBef>
            </a:pPr>
            <a:endParaRPr lang="en-GB" sz="1400" dirty="0"/>
          </a:p>
          <a:p>
            <a:pPr algn="l">
              <a:lnSpc>
                <a:spcPct val="100000"/>
              </a:lnSpc>
              <a:spcBef>
                <a:spcPts val="400"/>
              </a:spcBef>
            </a:pPr>
            <a:endParaRPr lang="en-GB" sz="1400" dirty="0"/>
          </a:p>
          <a:p>
            <a:pPr algn="l">
              <a:lnSpc>
                <a:spcPct val="100000"/>
              </a:lnSpc>
              <a:spcBef>
                <a:spcPts val="400"/>
              </a:spcBef>
            </a:pPr>
            <a:endParaRPr lang="en-GB" sz="1400" dirty="0"/>
          </a:p>
          <a:p>
            <a:pPr algn="l">
              <a:lnSpc>
                <a:spcPct val="100000"/>
              </a:lnSpc>
              <a:spcBef>
                <a:spcPts val="400"/>
              </a:spcBef>
            </a:pPr>
            <a:endParaRPr lang="en-GB" sz="1800" dirty="0">
              <a:solidFill>
                <a:srgbClr val="00A2BC"/>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C465C92-A7B2-CADA-D478-30F476E15CC0}"/>
              </a:ext>
            </a:extLst>
          </p:cNvPr>
          <p:cNvPicPr>
            <a:picLocks noChangeAspect="1"/>
          </p:cNvPicPr>
          <p:nvPr/>
        </p:nvPicPr>
        <p:blipFill>
          <a:blip r:embed="rId9"/>
          <a:srcRect/>
          <a:stretch/>
        </p:blipFill>
        <p:spPr>
          <a:xfrm>
            <a:off x="247077" y="5774991"/>
            <a:ext cx="1959603" cy="1006538"/>
          </a:xfrm>
          <a:prstGeom prst="rect">
            <a:avLst/>
          </a:prstGeom>
        </p:spPr>
      </p:pic>
      <p:sp>
        <p:nvSpPr>
          <p:cNvPr id="8" name="Slide Number Placeholder 2">
            <a:extLst>
              <a:ext uri="{FF2B5EF4-FFF2-40B4-BE49-F238E27FC236}">
                <a16:creationId xmlns:a16="http://schemas.microsoft.com/office/drawing/2014/main" id="{F081C41C-50AD-DE6F-DD40-BC56E1E82994}"/>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12</a:t>
            </a:fld>
            <a:endParaRPr lang="en-US" dirty="0">
              <a:solidFill>
                <a:srgbClr val="00A2B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99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6DA85-4E46-C639-7B7D-DA5D4A8165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E074C5E-E05F-40FD-1CFC-AB543F76A08D}"/>
              </a:ext>
            </a:extLst>
          </p:cNvPr>
          <p:cNvSpPr/>
          <p:nvPr/>
        </p:nvSpPr>
        <p:spPr>
          <a:xfrm>
            <a:off x="-156162" y="0"/>
            <a:ext cx="12349655" cy="6952264"/>
          </a:xfrm>
          <a:prstGeom prst="rect">
            <a:avLst/>
          </a:prstGeom>
          <a:solidFill>
            <a:srgbClr val="D9C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7CC4E9B-1A85-72F1-6CEA-C6FB20060BD2}"/>
              </a:ext>
            </a:extLst>
          </p:cNvPr>
          <p:cNvPicPr>
            <a:picLocks noChangeAspect="1"/>
          </p:cNvPicPr>
          <p:nvPr/>
        </p:nvPicPr>
        <p:blipFill>
          <a:blip r:embed="rId2"/>
          <a:stretch>
            <a:fillRect/>
          </a:stretch>
        </p:blipFill>
        <p:spPr>
          <a:xfrm>
            <a:off x="259367" y="5504604"/>
            <a:ext cx="1959605" cy="1006538"/>
          </a:xfrm>
          <a:prstGeom prst="rect">
            <a:avLst/>
          </a:prstGeom>
        </p:spPr>
      </p:pic>
      <p:sp>
        <p:nvSpPr>
          <p:cNvPr id="26" name="Title 1">
            <a:extLst>
              <a:ext uri="{FF2B5EF4-FFF2-40B4-BE49-F238E27FC236}">
                <a16:creationId xmlns:a16="http://schemas.microsoft.com/office/drawing/2014/main" id="{16B74376-87A6-848E-0447-4B23CA00152F}"/>
              </a:ext>
            </a:extLst>
          </p:cNvPr>
          <p:cNvSpPr txBox="1">
            <a:spLocks/>
          </p:cNvSpPr>
          <p:nvPr/>
        </p:nvSpPr>
        <p:spPr>
          <a:xfrm>
            <a:off x="1392707" y="710835"/>
            <a:ext cx="9144000" cy="6826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Thank you</a:t>
            </a:r>
          </a:p>
        </p:txBody>
      </p:sp>
      <p:sp>
        <p:nvSpPr>
          <p:cNvPr id="27" name="Subtitle 2">
            <a:extLst>
              <a:ext uri="{FF2B5EF4-FFF2-40B4-BE49-F238E27FC236}">
                <a16:creationId xmlns:a16="http://schemas.microsoft.com/office/drawing/2014/main" id="{4DA34241-13AB-DD5F-AF2B-F01DDA072D25}"/>
              </a:ext>
            </a:extLst>
          </p:cNvPr>
          <p:cNvSpPr txBox="1">
            <a:spLocks/>
          </p:cNvSpPr>
          <p:nvPr/>
        </p:nvSpPr>
        <p:spPr>
          <a:xfrm>
            <a:off x="1290320" y="1458816"/>
            <a:ext cx="9144000" cy="351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8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A577C4D-36CA-D14C-938F-4574993178DD}"/>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chemeClr val="bg1"/>
                </a:solidFill>
                <a:latin typeface="Arial" panose="020B0604020202020204" pitchFamily="34" charset="0"/>
                <a:cs typeface="Arial" panose="020B0604020202020204" pitchFamily="34" charset="0"/>
              </a:rPr>
              <a:t>13</a:t>
            </a:fld>
            <a:endParaRPr lang="en-US" dirty="0">
              <a:solidFill>
                <a:schemeClr val="bg1"/>
              </a:solidFill>
              <a:latin typeface="Arial" panose="020B0604020202020204" pitchFamily="34" charset="0"/>
              <a:cs typeface="Arial" panose="020B0604020202020204" pitchFamily="34" charset="0"/>
            </a:endParaRPr>
          </a:p>
        </p:txBody>
      </p:sp>
      <p:pic>
        <p:nvPicPr>
          <p:cNvPr id="5" name="Picture 4" descr="A cartoon of a child and a child&#10;&#10;AI-generated content may be incorrect.">
            <a:extLst>
              <a:ext uri="{FF2B5EF4-FFF2-40B4-BE49-F238E27FC236}">
                <a16:creationId xmlns:a16="http://schemas.microsoft.com/office/drawing/2014/main" id="{F3A7F3BE-3C22-328E-70E5-ECDD0955F1B7}"/>
              </a:ext>
            </a:extLst>
          </p:cNvPr>
          <p:cNvPicPr>
            <a:picLocks noChangeAspect="1"/>
          </p:cNvPicPr>
          <p:nvPr/>
        </p:nvPicPr>
        <p:blipFill>
          <a:blip r:embed="rId3"/>
          <a:stretch>
            <a:fillRect/>
          </a:stretch>
        </p:blipFill>
        <p:spPr>
          <a:xfrm>
            <a:off x="5777869" y="1328212"/>
            <a:ext cx="1530712" cy="3123851"/>
          </a:xfrm>
          <a:prstGeom prst="rect">
            <a:avLst/>
          </a:prstGeom>
        </p:spPr>
      </p:pic>
      <p:pic>
        <p:nvPicPr>
          <p:cNvPr id="7" name="Picture 6" descr="A person holding a child&#10;&#10;AI-generated content may be incorrect.">
            <a:extLst>
              <a:ext uri="{FF2B5EF4-FFF2-40B4-BE49-F238E27FC236}">
                <a16:creationId xmlns:a16="http://schemas.microsoft.com/office/drawing/2014/main" id="{92190494-83C7-1015-32DF-997A9848848A}"/>
              </a:ext>
            </a:extLst>
          </p:cNvPr>
          <p:cNvPicPr>
            <a:picLocks noChangeAspect="1"/>
          </p:cNvPicPr>
          <p:nvPr/>
        </p:nvPicPr>
        <p:blipFill>
          <a:blip r:embed="rId4"/>
          <a:stretch>
            <a:fillRect/>
          </a:stretch>
        </p:blipFill>
        <p:spPr>
          <a:xfrm>
            <a:off x="7297875" y="1629864"/>
            <a:ext cx="1383522" cy="2823469"/>
          </a:xfrm>
          <a:prstGeom prst="rect">
            <a:avLst/>
          </a:prstGeom>
        </p:spPr>
      </p:pic>
      <p:pic>
        <p:nvPicPr>
          <p:cNvPr id="11" name="Picture 10" descr="A cartoon of a person holding a golf club&#10;&#10;AI-generated content may be incorrect.">
            <a:extLst>
              <a:ext uri="{FF2B5EF4-FFF2-40B4-BE49-F238E27FC236}">
                <a16:creationId xmlns:a16="http://schemas.microsoft.com/office/drawing/2014/main" id="{EDA871AC-ED9A-04D8-EB5B-964885028181}"/>
              </a:ext>
            </a:extLst>
          </p:cNvPr>
          <p:cNvPicPr>
            <a:picLocks noChangeAspect="1"/>
          </p:cNvPicPr>
          <p:nvPr/>
        </p:nvPicPr>
        <p:blipFill>
          <a:blip r:embed="rId5"/>
          <a:stretch>
            <a:fillRect/>
          </a:stretch>
        </p:blipFill>
        <p:spPr>
          <a:xfrm>
            <a:off x="4631270" y="1737781"/>
            <a:ext cx="1333437" cy="2716823"/>
          </a:xfrm>
          <a:prstGeom prst="rect">
            <a:avLst/>
          </a:prstGeom>
        </p:spPr>
      </p:pic>
      <p:pic>
        <p:nvPicPr>
          <p:cNvPr id="16" name="Picture 15" descr="A cartoon of a person&#10;&#10;AI-generated content may be incorrect.">
            <a:extLst>
              <a:ext uri="{FF2B5EF4-FFF2-40B4-BE49-F238E27FC236}">
                <a16:creationId xmlns:a16="http://schemas.microsoft.com/office/drawing/2014/main" id="{971BED44-AA1E-E5B6-63D9-97832B6E11A1}"/>
              </a:ext>
            </a:extLst>
          </p:cNvPr>
          <p:cNvPicPr>
            <a:picLocks noChangeAspect="1"/>
          </p:cNvPicPr>
          <p:nvPr/>
        </p:nvPicPr>
        <p:blipFill>
          <a:blip r:embed="rId6"/>
          <a:stretch>
            <a:fillRect/>
          </a:stretch>
        </p:blipFill>
        <p:spPr>
          <a:xfrm>
            <a:off x="3397688" y="1609965"/>
            <a:ext cx="1396170" cy="2844640"/>
          </a:xfrm>
          <a:prstGeom prst="rect">
            <a:avLst/>
          </a:prstGeom>
        </p:spPr>
      </p:pic>
      <p:pic>
        <p:nvPicPr>
          <p:cNvPr id="18" name="Picture 17" descr="A cartoon of a person with his hands in his pockets&#10;&#10;AI-generated content may be incorrect.">
            <a:extLst>
              <a:ext uri="{FF2B5EF4-FFF2-40B4-BE49-F238E27FC236}">
                <a16:creationId xmlns:a16="http://schemas.microsoft.com/office/drawing/2014/main" id="{54183E84-9F47-B715-BF75-4255DEDE1461}"/>
              </a:ext>
            </a:extLst>
          </p:cNvPr>
          <p:cNvPicPr>
            <a:picLocks noChangeAspect="1"/>
          </p:cNvPicPr>
          <p:nvPr/>
        </p:nvPicPr>
        <p:blipFill>
          <a:blip r:embed="rId7"/>
          <a:stretch>
            <a:fillRect/>
          </a:stretch>
        </p:blipFill>
        <p:spPr>
          <a:xfrm>
            <a:off x="8514392" y="1890082"/>
            <a:ext cx="1256636" cy="2564522"/>
          </a:xfrm>
          <a:prstGeom prst="rect">
            <a:avLst/>
          </a:prstGeom>
        </p:spPr>
      </p:pic>
      <p:pic>
        <p:nvPicPr>
          <p:cNvPr id="20" name="Picture 19" descr="A person holding a book&#10;&#10;AI-generated content may be incorrect.">
            <a:extLst>
              <a:ext uri="{FF2B5EF4-FFF2-40B4-BE49-F238E27FC236}">
                <a16:creationId xmlns:a16="http://schemas.microsoft.com/office/drawing/2014/main" id="{E293D481-AA2A-3AF2-4618-1339323AAF10}"/>
              </a:ext>
            </a:extLst>
          </p:cNvPr>
          <p:cNvPicPr>
            <a:picLocks noChangeAspect="1"/>
          </p:cNvPicPr>
          <p:nvPr/>
        </p:nvPicPr>
        <p:blipFill>
          <a:blip r:embed="rId8"/>
          <a:stretch>
            <a:fillRect/>
          </a:stretch>
        </p:blipFill>
        <p:spPr>
          <a:xfrm>
            <a:off x="2330306" y="1737781"/>
            <a:ext cx="1333436" cy="2716823"/>
          </a:xfrm>
          <a:prstGeom prst="rect">
            <a:avLst/>
          </a:prstGeom>
        </p:spPr>
      </p:pic>
      <p:pic>
        <p:nvPicPr>
          <p:cNvPr id="31" name="Picture 30" descr="A cartoon of a person with a backpack&#10;&#10;AI-generated content may be incorrect.">
            <a:extLst>
              <a:ext uri="{FF2B5EF4-FFF2-40B4-BE49-F238E27FC236}">
                <a16:creationId xmlns:a16="http://schemas.microsoft.com/office/drawing/2014/main" id="{F681E6B8-180D-B365-FC60-5E75AD046DAE}"/>
              </a:ext>
            </a:extLst>
          </p:cNvPr>
          <p:cNvPicPr>
            <a:picLocks noChangeAspect="1"/>
          </p:cNvPicPr>
          <p:nvPr/>
        </p:nvPicPr>
        <p:blipFill>
          <a:blip r:embed="rId9"/>
          <a:stretch>
            <a:fillRect/>
          </a:stretch>
        </p:blipFill>
        <p:spPr>
          <a:xfrm>
            <a:off x="9441611" y="1887738"/>
            <a:ext cx="1256637" cy="2560346"/>
          </a:xfrm>
          <a:prstGeom prst="rect">
            <a:avLst/>
          </a:prstGeom>
        </p:spPr>
      </p:pic>
      <p:pic>
        <p:nvPicPr>
          <p:cNvPr id="33" name="Picture 32" descr="A cartoon of a person with arms crossed&#10;&#10;AI-generated content may be incorrect.">
            <a:extLst>
              <a:ext uri="{FF2B5EF4-FFF2-40B4-BE49-F238E27FC236}">
                <a16:creationId xmlns:a16="http://schemas.microsoft.com/office/drawing/2014/main" id="{96E3027A-05B9-647A-3FF2-9710BB2347E7}"/>
              </a:ext>
            </a:extLst>
          </p:cNvPr>
          <p:cNvPicPr>
            <a:picLocks noChangeAspect="1"/>
          </p:cNvPicPr>
          <p:nvPr/>
        </p:nvPicPr>
        <p:blipFill>
          <a:blip r:embed="rId10"/>
          <a:stretch>
            <a:fillRect/>
          </a:stretch>
        </p:blipFill>
        <p:spPr>
          <a:xfrm>
            <a:off x="1413541" y="1629865"/>
            <a:ext cx="1384145" cy="2824739"/>
          </a:xfrm>
          <a:prstGeom prst="rect">
            <a:avLst/>
          </a:prstGeom>
        </p:spPr>
      </p:pic>
      <p:pic>
        <p:nvPicPr>
          <p:cNvPr id="44" name="Picture 43" descr="A person holding a baby in a car seat&#10;&#10;AI-generated content may be incorrect.">
            <a:extLst>
              <a:ext uri="{FF2B5EF4-FFF2-40B4-BE49-F238E27FC236}">
                <a16:creationId xmlns:a16="http://schemas.microsoft.com/office/drawing/2014/main" id="{10256934-136C-AF95-8B01-2F21BA6AECB6}"/>
              </a:ext>
            </a:extLst>
          </p:cNvPr>
          <p:cNvPicPr>
            <a:picLocks noChangeAspect="1"/>
          </p:cNvPicPr>
          <p:nvPr/>
        </p:nvPicPr>
        <p:blipFill>
          <a:blip r:embed="rId11"/>
          <a:stretch>
            <a:fillRect/>
          </a:stretch>
        </p:blipFill>
        <p:spPr>
          <a:xfrm>
            <a:off x="197386" y="1609965"/>
            <a:ext cx="1396170" cy="2844639"/>
          </a:xfrm>
          <a:prstGeom prst="rect">
            <a:avLst/>
          </a:prstGeom>
        </p:spPr>
      </p:pic>
      <p:pic>
        <p:nvPicPr>
          <p:cNvPr id="46" name="Picture 45" descr="A person in a wheelchair waving&#10;&#10;AI-generated content may be incorrect.">
            <a:extLst>
              <a:ext uri="{FF2B5EF4-FFF2-40B4-BE49-F238E27FC236}">
                <a16:creationId xmlns:a16="http://schemas.microsoft.com/office/drawing/2014/main" id="{0FB28C26-06B5-B91C-77AB-D06191EEDEE2}"/>
              </a:ext>
            </a:extLst>
          </p:cNvPr>
          <p:cNvPicPr>
            <a:picLocks noChangeAspect="1"/>
          </p:cNvPicPr>
          <p:nvPr/>
        </p:nvPicPr>
        <p:blipFill>
          <a:blip r:embed="rId12"/>
          <a:stretch>
            <a:fillRect/>
          </a:stretch>
        </p:blipFill>
        <p:spPr>
          <a:xfrm>
            <a:off x="10750838" y="1597030"/>
            <a:ext cx="1399318" cy="2851054"/>
          </a:xfrm>
          <a:prstGeom prst="rect">
            <a:avLst/>
          </a:prstGeom>
        </p:spPr>
      </p:pic>
      <p:sp>
        <p:nvSpPr>
          <p:cNvPr id="2" name="Title 1">
            <a:extLst>
              <a:ext uri="{FF2B5EF4-FFF2-40B4-BE49-F238E27FC236}">
                <a16:creationId xmlns:a16="http://schemas.microsoft.com/office/drawing/2014/main" id="{F10A787E-CA95-A230-CBE1-38B90991EDB3}"/>
              </a:ext>
            </a:extLst>
          </p:cNvPr>
          <p:cNvSpPr txBox="1">
            <a:spLocks/>
          </p:cNvSpPr>
          <p:nvPr/>
        </p:nvSpPr>
        <p:spPr>
          <a:xfrm>
            <a:off x="1205869" y="5063482"/>
            <a:ext cx="9144000" cy="6826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bg1"/>
                </a:solidFill>
                <a:latin typeface="Arial" panose="020B0604020202020204" pitchFamily="34" charset="0"/>
                <a:cs typeface="Arial" panose="020B0604020202020204" pitchFamily="34" charset="0"/>
              </a:rPr>
              <a:t>Any questions </a:t>
            </a:r>
          </a:p>
        </p:txBody>
      </p:sp>
    </p:spTree>
    <p:extLst>
      <p:ext uri="{BB962C8B-B14F-4D97-AF65-F5344CB8AC3E}">
        <p14:creationId xmlns:p14="http://schemas.microsoft.com/office/powerpoint/2010/main" val="351773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F32C-65F3-9F54-17C7-0C25D2DC28E7}"/>
              </a:ext>
            </a:extLst>
          </p:cNvPr>
          <p:cNvSpPr>
            <a:spLocks noGrp="1"/>
          </p:cNvSpPr>
          <p:nvPr>
            <p:ph type="ctrTitle"/>
          </p:nvPr>
        </p:nvSpPr>
        <p:spPr>
          <a:xfrm>
            <a:off x="385492" y="256789"/>
            <a:ext cx="5427480" cy="682679"/>
          </a:xfrm>
        </p:spPr>
        <p:txBody>
          <a:bodyPr>
            <a:normAutofit/>
          </a:bodyPr>
          <a:lstStyle/>
          <a:p>
            <a:pPr algn="l"/>
            <a:r>
              <a:rPr lang="en-US" sz="3600" b="1" dirty="0">
                <a:solidFill>
                  <a:srgbClr val="00A2BC"/>
                </a:solidFill>
                <a:latin typeface="Arial" panose="020B0604020202020204" pitchFamily="34" charset="0"/>
                <a:cs typeface="Arial" panose="020B0604020202020204" pitchFamily="34" charset="0"/>
              </a:rPr>
              <a:t>About CFHD </a:t>
            </a:r>
          </a:p>
        </p:txBody>
      </p:sp>
      <p:sp>
        <p:nvSpPr>
          <p:cNvPr id="3" name="Subtitle 2">
            <a:extLst>
              <a:ext uri="{FF2B5EF4-FFF2-40B4-BE49-F238E27FC236}">
                <a16:creationId xmlns:a16="http://schemas.microsoft.com/office/drawing/2014/main" id="{FF33BDAD-21DB-1E1E-6FBC-5752E075E603}"/>
              </a:ext>
            </a:extLst>
          </p:cNvPr>
          <p:cNvSpPr>
            <a:spLocks noGrp="1"/>
          </p:cNvSpPr>
          <p:nvPr>
            <p:ph type="subTitle" idx="1"/>
          </p:nvPr>
        </p:nvSpPr>
        <p:spPr>
          <a:xfrm>
            <a:off x="385492" y="1162474"/>
            <a:ext cx="6277858" cy="2790656"/>
          </a:xfrm>
        </p:spPr>
        <p:txBody>
          <a:bodyPr vert="horz" lIns="91440" tIns="45720" rIns="91440" bIns="45720" rtlCol="0" anchor="t">
            <a:noAutofit/>
          </a:bodyPr>
          <a:lstStyle/>
          <a:p>
            <a:pPr algn="l">
              <a:lnSpc>
                <a:spcPct val="100000"/>
              </a:lnSpc>
              <a:spcBef>
                <a:spcPts val="400"/>
              </a:spcBef>
            </a:pPr>
            <a:r>
              <a:rPr lang="en-GB" sz="1800" b="1" dirty="0">
                <a:effectLst/>
                <a:latin typeface="Arial"/>
                <a:cs typeface="Arial"/>
              </a:rPr>
              <a:t>Children and Family Health Devon (CFHD) is part of the NHS and provides integrated care and treatment across physical and mental health for children, young people and their families in Devon.</a:t>
            </a:r>
          </a:p>
          <a:p>
            <a:pPr algn="l">
              <a:lnSpc>
                <a:spcPct val="100000"/>
              </a:lnSpc>
              <a:spcBef>
                <a:spcPts val="400"/>
              </a:spcBef>
            </a:pPr>
            <a:endParaRPr lang="en-GB" sz="1800" b="1" dirty="0">
              <a:latin typeface="Arial" panose="020B0604020202020204" pitchFamily="34" charset="0"/>
              <a:cs typeface="Arial" panose="020B0604020202020204" pitchFamily="34" charset="0"/>
            </a:endParaRPr>
          </a:p>
          <a:p>
            <a:pPr algn="l">
              <a:lnSpc>
                <a:spcPct val="100000"/>
              </a:lnSpc>
              <a:spcBef>
                <a:spcPts val="400"/>
              </a:spcBef>
            </a:pPr>
            <a:r>
              <a:rPr lang="en-GB" sz="1400" b="1" dirty="0">
                <a:effectLst/>
                <a:latin typeface="Arial"/>
                <a:cs typeface="Arial"/>
              </a:rPr>
              <a:t>Our mission</a:t>
            </a:r>
          </a:p>
          <a:p>
            <a:pPr algn="l">
              <a:lnSpc>
                <a:spcPct val="100000"/>
              </a:lnSpc>
              <a:spcBef>
                <a:spcPts val="400"/>
              </a:spcBef>
            </a:pPr>
            <a:r>
              <a:rPr lang="en-GB" sz="1400" dirty="0">
                <a:effectLst/>
                <a:latin typeface="Arial"/>
                <a:cs typeface="Arial"/>
              </a:rPr>
              <a:t>Our vision is to be a successful, vibrant, partnership that benefits the communities we serve. We are working together to improve outcomes for children and young people in Devon. </a:t>
            </a:r>
          </a:p>
          <a:p>
            <a:pPr algn="l">
              <a:lnSpc>
                <a:spcPct val="100000"/>
              </a:lnSpc>
              <a:spcBef>
                <a:spcPts val="400"/>
              </a:spcBef>
            </a:pPr>
            <a:endParaRPr lang="en-GB" sz="1400" dirty="0">
              <a:effectLst/>
              <a:latin typeface="Arial" panose="020B0604020202020204" pitchFamily="34" charset="0"/>
              <a:cs typeface="Arial" panose="020B0604020202020204" pitchFamily="34" charset="0"/>
            </a:endParaRPr>
          </a:p>
          <a:p>
            <a:pPr algn="l">
              <a:lnSpc>
                <a:spcPct val="100000"/>
              </a:lnSpc>
              <a:spcBef>
                <a:spcPts val="400"/>
              </a:spcBef>
            </a:pPr>
            <a:r>
              <a:rPr lang="en-GB" sz="1400" b="1" dirty="0">
                <a:effectLst/>
                <a:latin typeface="Arial"/>
                <a:cs typeface="Arial"/>
              </a:rPr>
              <a:t>Who we are</a:t>
            </a:r>
          </a:p>
          <a:p>
            <a:pPr algn="l">
              <a:lnSpc>
                <a:spcPct val="100000"/>
              </a:lnSpc>
              <a:spcBef>
                <a:spcPts val="400"/>
              </a:spcBef>
            </a:pPr>
            <a:r>
              <a:rPr lang="en-GB" sz="1400" dirty="0">
                <a:effectLst/>
                <a:latin typeface="Arial"/>
                <a:cs typeface="Arial"/>
              </a:rPr>
              <a:t>We are an alliance of local NHS organisations led by Torbay and South Devon NHS Foundation Trust in partnership with Devon Partnership Trust. </a:t>
            </a:r>
          </a:p>
          <a:p>
            <a:pPr algn="l">
              <a:lnSpc>
                <a:spcPct val="100000"/>
              </a:lnSpc>
              <a:spcBef>
                <a:spcPts val="400"/>
              </a:spcBef>
            </a:pPr>
            <a:endParaRPr lang="en-GB" sz="1400" dirty="0">
              <a:effectLst/>
              <a:latin typeface="Arial" panose="020B0604020202020204" pitchFamily="34" charset="0"/>
              <a:cs typeface="Arial" panose="020B0604020202020204" pitchFamily="34" charset="0"/>
            </a:endParaRPr>
          </a:p>
          <a:p>
            <a:pPr algn="l">
              <a:lnSpc>
                <a:spcPct val="100000"/>
              </a:lnSpc>
              <a:spcBef>
                <a:spcPts val="400"/>
              </a:spcBef>
            </a:pPr>
            <a:r>
              <a:rPr lang="en-GB" sz="1400" dirty="0">
                <a:effectLst/>
                <a:latin typeface="Arial"/>
                <a:cs typeface="Arial"/>
              </a:rPr>
              <a:t>We are a multidisciplinary group of professionals such as psychologists, psychiatrists, occupational therapists, speech and language therapists, physiotherapists, nurses, administrative support and many other professions. </a:t>
            </a:r>
          </a:p>
          <a:p>
            <a:pPr algn="l"/>
            <a:endParaRPr lang="en-GB" sz="1800" dirty="0">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1833782-8A8B-15D7-54F1-B6C2E5A27C88}"/>
              </a:ext>
            </a:extLst>
          </p:cNvPr>
          <p:cNvPicPr>
            <a:picLocks noChangeAspect="1"/>
          </p:cNvPicPr>
          <p:nvPr/>
        </p:nvPicPr>
        <p:blipFill>
          <a:blip r:embed="rId3"/>
          <a:srcRect/>
          <a:stretch/>
        </p:blipFill>
        <p:spPr>
          <a:xfrm>
            <a:off x="259368" y="5504604"/>
            <a:ext cx="1959603" cy="1006538"/>
          </a:xfrm>
          <a:prstGeom prst="rect">
            <a:avLst/>
          </a:prstGeom>
        </p:spPr>
      </p:pic>
      <p:sp>
        <p:nvSpPr>
          <p:cNvPr id="8" name="Slide Number Placeholder 2">
            <a:extLst>
              <a:ext uri="{FF2B5EF4-FFF2-40B4-BE49-F238E27FC236}">
                <a16:creationId xmlns:a16="http://schemas.microsoft.com/office/drawing/2014/main" id="{DC52ACFB-8CF3-CDE9-F130-5F3E8E593122}"/>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4</a:t>
            </a:fld>
            <a:endParaRPr lang="en-US" dirty="0">
              <a:solidFill>
                <a:srgbClr val="00A2BC"/>
              </a:solidFill>
              <a:latin typeface="Arial" panose="020B0604020202020204" pitchFamily="34" charset="0"/>
              <a:cs typeface="Arial" panose="020B0604020202020204" pitchFamily="34" charset="0"/>
            </a:endParaRPr>
          </a:p>
        </p:txBody>
      </p:sp>
      <p:pic>
        <p:nvPicPr>
          <p:cNvPr id="10" name="Picture 9" descr="A group of people sitting in chairs&#10;&#10;AI-generated content may be incorrect.">
            <a:extLst>
              <a:ext uri="{FF2B5EF4-FFF2-40B4-BE49-F238E27FC236}">
                <a16:creationId xmlns:a16="http://schemas.microsoft.com/office/drawing/2014/main" id="{6AFB2F60-699B-F070-C9C7-07F2425263EC}"/>
              </a:ext>
            </a:extLst>
          </p:cNvPr>
          <p:cNvPicPr>
            <a:picLocks noChangeAspect="1"/>
          </p:cNvPicPr>
          <p:nvPr/>
        </p:nvPicPr>
        <p:blipFill>
          <a:blip r:embed="rId4"/>
          <a:stretch>
            <a:fillRect/>
          </a:stretch>
        </p:blipFill>
        <p:spPr>
          <a:xfrm>
            <a:off x="7444002" y="1162474"/>
            <a:ext cx="4264523" cy="2790656"/>
          </a:xfrm>
          <a:prstGeom prst="rect">
            <a:avLst/>
          </a:prstGeom>
        </p:spPr>
      </p:pic>
    </p:spTree>
    <p:extLst>
      <p:ext uri="{BB962C8B-B14F-4D97-AF65-F5344CB8AC3E}">
        <p14:creationId xmlns:p14="http://schemas.microsoft.com/office/powerpoint/2010/main" val="133654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9FCEB-8E10-3283-9BD4-6FFF07D30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9649F-AD3A-FB86-10DB-420AF24BFB98}"/>
              </a:ext>
            </a:extLst>
          </p:cNvPr>
          <p:cNvSpPr>
            <a:spLocks noGrp="1"/>
          </p:cNvSpPr>
          <p:nvPr>
            <p:ph type="ctrTitle"/>
          </p:nvPr>
        </p:nvSpPr>
        <p:spPr>
          <a:xfrm>
            <a:off x="385492" y="181947"/>
            <a:ext cx="5427480" cy="682679"/>
          </a:xfrm>
        </p:spPr>
        <p:txBody>
          <a:bodyPr>
            <a:normAutofit/>
          </a:bodyPr>
          <a:lstStyle/>
          <a:p>
            <a:pPr algn="l"/>
            <a:r>
              <a:rPr lang="en-US" sz="3600" b="1" dirty="0">
                <a:solidFill>
                  <a:srgbClr val="00A2BC"/>
                </a:solidFill>
                <a:latin typeface="Arial" panose="020B0604020202020204" pitchFamily="34" charset="0"/>
                <a:cs typeface="Arial" panose="020B0604020202020204" pitchFamily="34" charset="0"/>
              </a:rPr>
              <a:t>What is grief? </a:t>
            </a:r>
          </a:p>
        </p:txBody>
      </p:sp>
      <p:sp>
        <p:nvSpPr>
          <p:cNvPr id="3" name="Subtitle 2">
            <a:extLst>
              <a:ext uri="{FF2B5EF4-FFF2-40B4-BE49-F238E27FC236}">
                <a16:creationId xmlns:a16="http://schemas.microsoft.com/office/drawing/2014/main" id="{0AB33F1F-62C3-090D-23AD-56251A08A890}"/>
              </a:ext>
            </a:extLst>
          </p:cNvPr>
          <p:cNvSpPr>
            <a:spLocks noGrp="1"/>
          </p:cNvSpPr>
          <p:nvPr>
            <p:ph type="subTitle" idx="1"/>
          </p:nvPr>
        </p:nvSpPr>
        <p:spPr>
          <a:xfrm>
            <a:off x="385492" y="981319"/>
            <a:ext cx="6277858" cy="2790656"/>
          </a:xfrm>
        </p:spPr>
        <p:txBody>
          <a:bodyPr vert="horz" lIns="91440" tIns="45720" rIns="91440" bIns="45720" rtlCol="0" anchor="t">
            <a:noAutofit/>
          </a:bodyPr>
          <a:lstStyle/>
          <a:p>
            <a:pPr algn="l"/>
            <a:r>
              <a:rPr lang="en-GB" sz="1800" b="1">
                <a:solidFill>
                  <a:srgbClr val="000000"/>
                </a:solidFill>
                <a:latin typeface="Calibri"/>
                <a:ea typeface="Calibri"/>
                <a:cs typeface="Calibri"/>
              </a:rPr>
              <a:t>Grief is the emotional response to loss, encompassing a range of feelings which may include  sadness, anger, confusion, and longing</a:t>
            </a:r>
            <a:r>
              <a:rPr lang="en-GB" sz="1800">
                <a:solidFill>
                  <a:srgbClr val="000000"/>
                </a:solidFill>
                <a:latin typeface="Calibri"/>
                <a:ea typeface="Calibri"/>
                <a:cs typeface="Calibri"/>
              </a:rPr>
              <a:t>. </a:t>
            </a:r>
            <a:endParaRPr lang="en-US"/>
          </a:p>
          <a:p>
            <a:pPr algn="l"/>
            <a:r>
              <a:rPr lang="en-GB" sz="1600">
                <a:solidFill>
                  <a:srgbClr val="000000"/>
                </a:solidFill>
                <a:latin typeface="Calibri"/>
                <a:ea typeface="Calibri"/>
                <a:cs typeface="Calibri"/>
              </a:rPr>
              <a:t>Grief is not just one feeling, but many layers — shaped by time, experience, and connection.</a:t>
            </a:r>
            <a:endParaRPr lang="en-GB"/>
          </a:p>
          <a:p>
            <a:pPr algn="l"/>
            <a:r>
              <a:rPr lang="en-GB" sz="1600">
                <a:solidFill>
                  <a:srgbClr val="000000"/>
                </a:solidFill>
                <a:latin typeface="Calibri"/>
                <a:ea typeface="Calibri"/>
                <a:cs typeface="Calibri"/>
              </a:rPr>
              <a:t>Every child experiences grief in their own way — and for children and young people with learning disabilities, that experience can often be misunderstood or overlooked.</a:t>
            </a:r>
            <a:endParaRPr lang="en-GB"/>
          </a:p>
          <a:p>
            <a:pPr algn="l"/>
            <a:r>
              <a:rPr lang="en-GB" sz="1600" dirty="0">
                <a:solidFill>
                  <a:srgbClr val="000000"/>
                </a:solidFill>
                <a:latin typeface="Calibri"/>
                <a:ea typeface="Calibri"/>
                <a:cs typeface="Calibri"/>
              </a:rPr>
              <a:t>Grief is an integral part of your being. In the words of Lois Tonkin, we can learn to grow around our grief, much like a tree that adapts to its surroundings. This process involves embracing grief as a part of ourselves, allowing it to influence our growth and shape our identity over time.</a:t>
            </a:r>
            <a:endParaRPr lang="en-GB" dirty="0"/>
          </a:p>
          <a:p>
            <a:pPr algn="l"/>
            <a:endParaRPr lang="en-GB" sz="1800" dirty="0">
              <a:ea typeface="Calibri" panose="020F0502020204030204"/>
              <a:cs typeface="Calibri" panose="020F0502020204030204"/>
            </a:endParaRPr>
          </a:p>
          <a:p>
            <a:pPr algn="l">
              <a:lnSpc>
                <a:spcPct val="100000"/>
              </a:lnSpc>
              <a:spcBef>
                <a:spcPts val="400"/>
              </a:spcBef>
            </a:pPr>
            <a:endParaRPr lang="en-GB" sz="1600" b="1" dirty="0">
              <a:solidFill>
                <a:srgbClr val="00A2BC"/>
              </a:solidFill>
              <a:effectLst/>
              <a:latin typeface="Arial" panose="020B0604020202020204" pitchFamily="34" charset="0"/>
              <a:cs typeface="Arial" panose="020B0604020202020204" pitchFamily="34" charset="0"/>
            </a:endParaRPr>
          </a:p>
          <a:p>
            <a:pPr algn="l"/>
            <a:endParaRPr lang="en-GB" sz="1800" dirty="0">
              <a:solidFill>
                <a:srgbClr val="00A2BC"/>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3BF248B-DA34-BBC0-2795-1154CA7CF739}"/>
              </a:ext>
            </a:extLst>
          </p:cNvPr>
          <p:cNvPicPr>
            <a:picLocks noChangeAspect="1"/>
          </p:cNvPicPr>
          <p:nvPr/>
        </p:nvPicPr>
        <p:blipFill>
          <a:blip r:embed="rId3"/>
          <a:srcRect/>
          <a:stretch/>
        </p:blipFill>
        <p:spPr>
          <a:xfrm>
            <a:off x="259368" y="5504604"/>
            <a:ext cx="1959603" cy="1006538"/>
          </a:xfrm>
          <a:prstGeom prst="rect">
            <a:avLst/>
          </a:prstGeom>
        </p:spPr>
      </p:pic>
      <p:sp>
        <p:nvSpPr>
          <p:cNvPr id="8" name="Slide Number Placeholder 2">
            <a:extLst>
              <a:ext uri="{FF2B5EF4-FFF2-40B4-BE49-F238E27FC236}">
                <a16:creationId xmlns:a16="http://schemas.microsoft.com/office/drawing/2014/main" id="{E10CBDFE-CDB5-ED75-E507-4AE9976788AD}"/>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5</a:t>
            </a:fld>
            <a:endParaRPr lang="en-US" dirty="0">
              <a:solidFill>
                <a:srgbClr val="00A2BC"/>
              </a:solidFill>
              <a:latin typeface="Arial" panose="020B0604020202020204" pitchFamily="34" charset="0"/>
              <a:cs typeface="Arial" panose="020B0604020202020204" pitchFamily="34" charset="0"/>
            </a:endParaRPr>
          </a:p>
        </p:txBody>
      </p:sp>
      <p:pic>
        <p:nvPicPr>
          <p:cNvPr id="5" name="Picture 4" descr="A group of people sitting on a couch&#10;&#10;AI-generated content may be incorrect.">
            <a:extLst>
              <a:ext uri="{FF2B5EF4-FFF2-40B4-BE49-F238E27FC236}">
                <a16:creationId xmlns:a16="http://schemas.microsoft.com/office/drawing/2014/main" id="{5255B842-F297-7FF4-6B32-A950705327B9}"/>
              </a:ext>
            </a:extLst>
          </p:cNvPr>
          <p:cNvPicPr>
            <a:picLocks noChangeAspect="1"/>
          </p:cNvPicPr>
          <p:nvPr/>
        </p:nvPicPr>
        <p:blipFill>
          <a:blip r:embed="rId4"/>
          <a:stretch>
            <a:fillRect/>
          </a:stretch>
        </p:blipFill>
        <p:spPr>
          <a:xfrm>
            <a:off x="7656380" y="864626"/>
            <a:ext cx="4052145" cy="2651678"/>
          </a:xfrm>
          <a:prstGeom prst="rect">
            <a:avLst/>
          </a:prstGeom>
        </p:spPr>
      </p:pic>
    </p:spTree>
    <p:extLst>
      <p:ext uri="{BB962C8B-B14F-4D97-AF65-F5344CB8AC3E}">
        <p14:creationId xmlns:p14="http://schemas.microsoft.com/office/powerpoint/2010/main" val="20221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4D1BC-1651-22C4-9B1E-9281E09E3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F866F-B48D-0B85-876B-C262C3AFB6CD}"/>
              </a:ext>
            </a:extLst>
          </p:cNvPr>
          <p:cNvSpPr>
            <a:spLocks noGrp="1"/>
          </p:cNvSpPr>
          <p:nvPr>
            <p:ph type="ctrTitle"/>
          </p:nvPr>
        </p:nvSpPr>
        <p:spPr>
          <a:xfrm>
            <a:off x="385492" y="181947"/>
            <a:ext cx="5427480" cy="682679"/>
          </a:xfrm>
        </p:spPr>
        <p:txBody>
          <a:bodyPr>
            <a:normAutofit/>
          </a:bodyPr>
          <a:lstStyle/>
          <a:p>
            <a:pPr algn="l"/>
            <a:r>
              <a:rPr lang="en-US" sz="3600" b="1" dirty="0">
                <a:solidFill>
                  <a:srgbClr val="00A2BC"/>
                </a:solidFill>
                <a:latin typeface="Arial" panose="020B0604020202020204" pitchFamily="34" charset="0"/>
                <a:cs typeface="Arial" panose="020B0604020202020204" pitchFamily="34" charset="0"/>
              </a:rPr>
              <a:t>What is grief? </a:t>
            </a:r>
          </a:p>
        </p:txBody>
      </p:sp>
      <p:sp>
        <p:nvSpPr>
          <p:cNvPr id="3" name="Subtitle 2">
            <a:extLst>
              <a:ext uri="{FF2B5EF4-FFF2-40B4-BE49-F238E27FC236}">
                <a16:creationId xmlns:a16="http://schemas.microsoft.com/office/drawing/2014/main" id="{60178A3D-25B3-2D77-EA64-AD447F32EDC0}"/>
              </a:ext>
            </a:extLst>
          </p:cNvPr>
          <p:cNvSpPr>
            <a:spLocks noGrp="1"/>
          </p:cNvSpPr>
          <p:nvPr>
            <p:ph type="subTitle" idx="1"/>
          </p:nvPr>
        </p:nvSpPr>
        <p:spPr>
          <a:xfrm>
            <a:off x="385492" y="1192476"/>
            <a:ext cx="6277858" cy="2790656"/>
          </a:xfrm>
        </p:spPr>
        <p:txBody>
          <a:bodyPr vert="horz" lIns="91440" tIns="45720" rIns="91440" bIns="45720" rtlCol="0" anchor="t">
            <a:noAutofit/>
          </a:bodyPr>
          <a:lstStyle/>
          <a:p>
            <a:pPr algn="l"/>
            <a:r>
              <a:rPr lang="en-GB" sz="1400" dirty="0">
                <a:solidFill>
                  <a:srgbClr val="000000"/>
                </a:solidFill>
                <a:latin typeface="Calibri"/>
                <a:ea typeface="Calibri"/>
                <a:cs typeface="Calibri"/>
              </a:rPr>
              <a:t>Grief is a balance between remembering the loss  and rebuilding / restoration — keeping safe emotional connections (“continuing bonds”) while finding ways to move forward.</a:t>
            </a:r>
            <a:endParaRPr lang="en-US" dirty="0"/>
          </a:p>
          <a:p>
            <a:pPr algn="l"/>
            <a:r>
              <a:rPr lang="en-GB" sz="1400" dirty="0">
                <a:solidFill>
                  <a:srgbClr val="000000"/>
                </a:solidFill>
                <a:latin typeface="Calibri"/>
                <a:ea typeface="Calibri"/>
                <a:cs typeface="Calibri"/>
              </a:rPr>
              <a:t>There may be changes in how the child or young person is feeling, together with possibly physical or behavioural changes. </a:t>
            </a:r>
            <a:endParaRPr lang="en-GB" dirty="0"/>
          </a:p>
          <a:p>
            <a:pPr algn="l"/>
            <a:r>
              <a:rPr lang="en-GB" sz="1400" b="1" dirty="0">
                <a:solidFill>
                  <a:srgbClr val="000000"/>
                </a:solidFill>
                <a:latin typeface="Calibri"/>
                <a:ea typeface="Calibri"/>
                <a:cs typeface="Calibri"/>
              </a:rPr>
              <a:t>A child’s grief process can be influenced by many factors, including:</a:t>
            </a:r>
            <a:endParaRPr lang="en-GB" dirty="0"/>
          </a:p>
          <a:p>
            <a:pPr marL="285750" indent="-285750" algn="l">
              <a:buChar char="•"/>
            </a:pPr>
            <a:r>
              <a:rPr lang="en-GB" sz="1400" dirty="0">
                <a:solidFill>
                  <a:srgbClr val="000000"/>
                </a:solidFill>
                <a:latin typeface="Calibri"/>
                <a:ea typeface="Calibri"/>
                <a:cs typeface="Calibri"/>
              </a:rPr>
              <a:t>A history of previous losses</a:t>
            </a:r>
            <a:endParaRPr lang="en-GB">
              <a:ea typeface="Calibri" panose="020F0502020204030204"/>
              <a:cs typeface="Calibri" panose="020F0502020204030204"/>
            </a:endParaRPr>
          </a:p>
          <a:p>
            <a:pPr marL="285750" indent="-285750" algn="l">
              <a:buChar char="•"/>
            </a:pPr>
            <a:r>
              <a:rPr lang="en-GB" sz="1400">
                <a:solidFill>
                  <a:srgbClr val="000000"/>
                </a:solidFill>
                <a:latin typeface="Calibri"/>
                <a:ea typeface="Calibri"/>
                <a:cs typeface="Calibri"/>
              </a:rPr>
              <a:t>The relationship or emotional connection to what has been changed or lost</a:t>
            </a:r>
            <a:endParaRPr lang="en-GB">
              <a:ea typeface="Calibri" panose="020F0502020204030204"/>
              <a:cs typeface="Calibri" panose="020F0502020204030204"/>
            </a:endParaRPr>
          </a:p>
          <a:p>
            <a:pPr marL="285750" indent="-285750" algn="l">
              <a:buChar char="•"/>
            </a:pPr>
            <a:r>
              <a:rPr lang="en-GB" sz="1400" dirty="0">
                <a:solidFill>
                  <a:srgbClr val="000000"/>
                </a:solidFill>
                <a:latin typeface="Calibri"/>
                <a:ea typeface="Calibri"/>
                <a:cs typeface="Calibri"/>
              </a:rPr>
              <a:t>Secondary losses (changes that happen because of the main loss)</a:t>
            </a:r>
            <a:endParaRPr lang="en-GB">
              <a:ea typeface="Calibri" panose="020F0502020204030204"/>
              <a:cs typeface="Calibri" panose="020F0502020204030204"/>
            </a:endParaRPr>
          </a:p>
          <a:p>
            <a:pPr marL="285750" indent="-285750" algn="l">
              <a:buChar char="•"/>
            </a:pPr>
            <a:r>
              <a:rPr lang="en-GB" sz="1400" dirty="0">
                <a:solidFill>
                  <a:srgbClr val="000000"/>
                </a:solidFill>
                <a:latin typeface="Calibri"/>
                <a:ea typeface="Calibri"/>
                <a:cs typeface="Calibri"/>
              </a:rPr>
              <a:t>The people and environment around the child</a:t>
            </a:r>
            <a:endParaRPr lang="en-GB">
              <a:ea typeface="Calibri" panose="020F0502020204030204"/>
              <a:cs typeface="Calibri" panose="020F0502020204030204"/>
            </a:endParaRPr>
          </a:p>
          <a:p>
            <a:pPr marL="285750" indent="-285750" algn="l">
              <a:buChar char="•"/>
            </a:pPr>
            <a:r>
              <a:rPr lang="en-GB" sz="1400">
                <a:solidFill>
                  <a:srgbClr val="000000"/>
                </a:solidFill>
                <a:latin typeface="Calibri"/>
                <a:ea typeface="Calibri"/>
                <a:cs typeface="Calibri"/>
              </a:rPr>
              <a:t>Family, community, and wider culture</a:t>
            </a:r>
            <a:endParaRPr lang="en-GB">
              <a:ea typeface="Calibri" panose="020F0502020204030204"/>
              <a:cs typeface="Calibri" panose="020F0502020204030204"/>
            </a:endParaRPr>
          </a:p>
          <a:p>
            <a:pPr algn="l"/>
            <a:r>
              <a:rPr lang="en-GB" sz="1600" dirty="0">
                <a:solidFill>
                  <a:srgbClr val="000000"/>
                </a:solidFill>
                <a:latin typeface="Calibri"/>
                <a:ea typeface="Calibri"/>
                <a:cs typeface="Calibri"/>
                <a:hlinkClick r:id="rId3"/>
              </a:rPr>
              <a:t>What is grief? An animation from Child Bereavement UK</a:t>
            </a:r>
            <a:r>
              <a:rPr lang="en-GB" sz="1600" b="1" dirty="0">
                <a:solidFill>
                  <a:srgbClr val="00A2BC"/>
                </a:solidFill>
                <a:latin typeface="Arial"/>
                <a:ea typeface="Calibri"/>
                <a:cs typeface="Arial"/>
              </a:rPr>
              <a:t> </a:t>
            </a:r>
            <a:endParaRPr lang="en-GB" dirty="0"/>
          </a:p>
          <a:p>
            <a:pPr algn="l"/>
            <a:endParaRPr lang="en-GB" sz="1400" dirty="0">
              <a:ea typeface="Calibri"/>
              <a:cs typeface="Calibri"/>
            </a:endParaRPr>
          </a:p>
          <a:p>
            <a:pPr algn="l"/>
            <a:endParaRPr lang="en-GB" sz="1800" dirty="0">
              <a:ea typeface="Calibri" panose="020F0502020204030204"/>
              <a:cs typeface="Calibri" panose="020F0502020204030204"/>
            </a:endParaRPr>
          </a:p>
          <a:p>
            <a:pPr algn="l">
              <a:lnSpc>
                <a:spcPct val="100000"/>
              </a:lnSpc>
              <a:spcBef>
                <a:spcPts val="400"/>
              </a:spcBef>
            </a:pPr>
            <a:endParaRPr lang="en-GB" sz="1600" b="1" dirty="0">
              <a:solidFill>
                <a:srgbClr val="00A2BC"/>
              </a:solidFill>
              <a:effectLst/>
              <a:latin typeface="Arial" panose="020B0604020202020204" pitchFamily="34" charset="0"/>
              <a:cs typeface="Arial" panose="020B0604020202020204" pitchFamily="34" charset="0"/>
            </a:endParaRPr>
          </a:p>
          <a:p>
            <a:pPr algn="l"/>
            <a:endParaRPr lang="en-GB" sz="1800" dirty="0">
              <a:solidFill>
                <a:srgbClr val="00A2BC"/>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50DAF92-8943-D105-6BFB-F37542F16415}"/>
              </a:ext>
            </a:extLst>
          </p:cNvPr>
          <p:cNvPicPr>
            <a:picLocks noChangeAspect="1"/>
          </p:cNvPicPr>
          <p:nvPr/>
        </p:nvPicPr>
        <p:blipFill>
          <a:blip r:embed="rId4"/>
          <a:srcRect/>
          <a:stretch/>
        </p:blipFill>
        <p:spPr>
          <a:xfrm>
            <a:off x="259368" y="5504604"/>
            <a:ext cx="1959603" cy="1006538"/>
          </a:xfrm>
          <a:prstGeom prst="rect">
            <a:avLst/>
          </a:prstGeom>
        </p:spPr>
      </p:pic>
      <p:sp>
        <p:nvSpPr>
          <p:cNvPr id="8" name="Slide Number Placeholder 2">
            <a:extLst>
              <a:ext uri="{FF2B5EF4-FFF2-40B4-BE49-F238E27FC236}">
                <a16:creationId xmlns:a16="http://schemas.microsoft.com/office/drawing/2014/main" id="{0998F44F-A1EE-F926-FBC5-683665B1B585}"/>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6</a:t>
            </a:fld>
            <a:endParaRPr lang="en-US" dirty="0">
              <a:solidFill>
                <a:srgbClr val="00A2BC"/>
              </a:solidFill>
              <a:latin typeface="Arial" panose="020B0604020202020204" pitchFamily="34" charset="0"/>
              <a:cs typeface="Arial" panose="020B0604020202020204" pitchFamily="34" charset="0"/>
            </a:endParaRPr>
          </a:p>
        </p:txBody>
      </p:sp>
      <p:pic>
        <p:nvPicPr>
          <p:cNvPr id="5" name="Picture 4" descr="Two people standing together&#10;&#10;AI-generated content may be incorrect.">
            <a:extLst>
              <a:ext uri="{FF2B5EF4-FFF2-40B4-BE49-F238E27FC236}">
                <a16:creationId xmlns:a16="http://schemas.microsoft.com/office/drawing/2014/main" id="{05E8F9C4-5AB7-713E-3982-2099F6F084A7}"/>
              </a:ext>
            </a:extLst>
          </p:cNvPr>
          <p:cNvPicPr>
            <a:picLocks noChangeAspect="1"/>
          </p:cNvPicPr>
          <p:nvPr/>
        </p:nvPicPr>
        <p:blipFill>
          <a:blip r:embed="rId5"/>
          <a:stretch>
            <a:fillRect/>
          </a:stretch>
        </p:blipFill>
        <p:spPr>
          <a:xfrm>
            <a:off x="7008584" y="1476375"/>
            <a:ext cx="1961020" cy="4024313"/>
          </a:xfrm>
          <a:prstGeom prst="rect">
            <a:avLst/>
          </a:prstGeom>
        </p:spPr>
      </p:pic>
      <p:pic>
        <p:nvPicPr>
          <p:cNvPr id="7" name="Picture 6" descr="A cartoon of a person holding a cell phone&#10;&#10;AI-generated content may be incorrect.">
            <a:extLst>
              <a:ext uri="{FF2B5EF4-FFF2-40B4-BE49-F238E27FC236}">
                <a16:creationId xmlns:a16="http://schemas.microsoft.com/office/drawing/2014/main" id="{73E5C5CD-FB23-FE90-1704-7B0964B514B7}"/>
              </a:ext>
            </a:extLst>
          </p:cNvPr>
          <p:cNvPicPr>
            <a:picLocks noChangeAspect="1"/>
          </p:cNvPicPr>
          <p:nvPr/>
        </p:nvPicPr>
        <p:blipFill>
          <a:blip r:embed="rId6"/>
          <a:stretch>
            <a:fillRect/>
          </a:stretch>
        </p:blipFill>
        <p:spPr>
          <a:xfrm>
            <a:off x="9083012" y="2595561"/>
            <a:ext cx="1467382" cy="2905127"/>
          </a:xfrm>
          <a:prstGeom prst="rect">
            <a:avLst/>
          </a:prstGeom>
        </p:spPr>
      </p:pic>
      <p:pic>
        <p:nvPicPr>
          <p:cNvPr id="10" name="Picture 9" descr="A cartoon of a person holding a golf club&#10;&#10;AI-generated content may be incorrect.">
            <a:extLst>
              <a:ext uri="{FF2B5EF4-FFF2-40B4-BE49-F238E27FC236}">
                <a16:creationId xmlns:a16="http://schemas.microsoft.com/office/drawing/2014/main" id="{8D22E775-4B47-ACBC-51CA-C3B88C77AA9F}"/>
              </a:ext>
            </a:extLst>
          </p:cNvPr>
          <p:cNvPicPr>
            <a:picLocks noChangeAspect="1"/>
          </p:cNvPicPr>
          <p:nvPr/>
        </p:nvPicPr>
        <p:blipFill>
          <a:blip r:embed="rId7"/>
          <a:stretch>
            <a:fillRect/>
          </a:stretch>
        </p:blipFill>
        <p:spPr>
          <a:xfrm>
            <a:off x="10544739" y="2274093"/>
            <a:ext cx="1651458" cy="3226595"/>
          </a:xfrm>
          <a:prstGeom prst="rect">
            <a:avLst/>
          </a:prstGeom>
        </p:spPr>
      </p:pic>
    </p:spTree>
    <p:extLst>
      <p:ext uri="{BB962C8B-B14F-4D97-AF65-F5344CB8AC3E}">
        <p14:creationId xmlns:p14="http://schemas.microsoft.com/office/powerpoint/2010/main" val="190242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A03B8-3299-029F-1C39-F899B6FA26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DE5ED-3CBD-1823-3B3F-691723A5803B}"/>
              </a:ext>
            </a:extLst>
          </p:cNvPr>
          <p:cNvSpPr>
            <a:spLocks noGrp="1"/>
          </p:cNvSpPr>
          <p:nvPr>
            <p:ph type="ctrTitle"/>
          </p:nvPr>
        </p:nvSpPr>
        <p:spPr>
          <a:xfrm>
            <a:off x="385492" y="2460163"/>
            <a:ext cx="5427480" cy="682679"/>
          </a:xfrm>
        </p:spPr>
        <p:txBody>
          <a:bodyPr>
            <a:noAutofit/>
          </a:bodyPr>
          <a:lstStyle/>
          <a:p>
            <a:pPr algn="l"/>
            <a:r>
              <a:rPr lang="en-US" sz="5400" b="1" dirty="0">
                <a:solidFill>
                  <a:srgbClr val="00A2BC"/>
                </a:solidFill>
                <a:latin typeface="Arial"/>
                <a:cs typeface="Arial"/>
              </a:rPr>
              <a:t>How we can support </a:t>
            </a:r>
          </a:p>
        </p:txBody>
      </p:sp>
      <p:sp>
        <p:nvSpPr>
          <p:cNvPr id="3" name="Subtitle 2">
            <a:extLst>
              <a:ext uri="{FF2B5EF4-FFF2-40B4-BE49-F238E27FC236}">
                <a16:creationId xmlns:a16="http://schemas.microsoft.com/office/drawing/2014/main" id="{AFBB313C-BD4F-360D-46D2-F7FCBD9B795B}"/>
              </a:ext>
            </a:extLst>
          </p:cNvPr>
          <p:cNvSpPr>
            <a:spLocks noGrp="1"/>
          </p:cNvSpPr>
          <p:nvPr>
            <p:ph type="subTitle" idx="1"/>
          </p:nvPr>
        </p:nvSpPr>
        <p:spPr>
          <a:xfrm>
            <a:off x="385492" y="967303"/>
            <a:ext cx="6277858" cy="2790656"/>
          </a:xfrm>
        </p:spPr>
        <p:txBody>
          <a:bodyPr vert="horz" lIns="91440" tIns="45720" rIns="91440" bIns="45720" rtlCol="0" anchor="t">
            <a:normAutofit/>
          </a:bodyPr>
          <a:lstStyle/>
          <a:p>
            <a:pPr algn="l">
              <a:lnSpc>
                <a:spcPct val="100000"/>
              </a:lnSpc>
              <a:spcBef>
                <a:spcPts val="400"/>
              </a:spcBef>
            </a:pPr>
            <a:endParaRPr lang="en-GB" sz="1600" b="1" dirty="0">
              <a:solidFill>
                <a:srgbClr val="00A2BC"/>
              </a:solidFill>
              <a:effectLst/>
              <a:latin typeface="Arial" panose="020B0604020202020204" pitchFamily="34" charset="0"/>
              <a:cs typeface="Arial" panose="020B0604020202020204" pitchFamily="34" charset="0"/>
            </a:endParaRPr>
          </a:p>
          <a:p>
            <a:pPr algn="l"/>
            <a:endParaRPr lang="en-GB" sz="1800" dirty="0">
              <a:solidFill>
                <a:srgbClr val="00A2BC"/>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AFCEAC3-F1E0-91B2-AC3D-FF6BDCCD747B}"/>
              </a:ext>
            </a:extLst>
          </p:cNvPr>
          <p:cNvPicPr>
            <a:picLocks noChangeAspect="1"/>
          </p:cNvPicPr>
          <p:nvPr/>
        </p:nvPicPr>
        <p:blipFill>
          <a:blip r:embed="rId3"/>
          <a:srcRect/>
          <a:stretch/>
        </p:blipFill>
        <p:spPr>
          <a:xfrm>
            <a:off x="259368" y="5504604"/>
            <a:ext cx="1959603" cy="1006538"/>
          </a:xfrm>
          <a:prstGeom prst="rect">
            <a:avLst/>
          </a:prstGeom>
        </p:spPr>
      </p:pic>
      <p:sp>
        <p:nvSpPr>
          <p:cNvPr id="8" name="Slide Number Placeholder 2">
            <a:extLst>
              <a:ext uri="{FF2B5EF4-FFF2-40B4-BE49-F238E27FC236}">
                <a16:creationId xmlns:a16="http://schemas.microsoft.com/office/drawing/2014/main" id="{49FB7F35-8495-36A3-FA21-AA20881DAFB1}"/>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7</a:t>
            </a:fld>
            <a:endParaRPr lang="en-US" dirty="0">
              <a:solidFill>
                <a:srgbClr val="00A2BC"/>
              </a:solidFill>
              <a:latin typeface="Arial" panose="020B0604020202020204" pitchFamily="34" charset="0"/>
              <a:cs typeface="Arial" panose="020B0604020202020204" pitchFamily="34" charset="0"/>
            </a:endParaRPr>
          </a:p>
        </p:txBody>
      </p:sp>
      <p:pic>
        <p:nvPicPr>
          <p:cNvPr id="5" name="Picture 4" descr="A person holding a speech bubble next to a person in a wheelchair&#10;&#10;AI-generated content may be incorrect.">
            <a:extLst>
              <a:ext uri="{FF2B5EF4-FFF2-40B4-BE49-F238E27FC236}">
                <a16:creationId xmlns:a16="http://schemas.microsoft.com/office/drawing/2014/main" id="{CD917967-50E9-7798-EE4B-2361DE032CB6}"/>
              </a:ext>
            </a:extLst>
          </p:cNvPr>
          <p:cNvPicPr>
            <a:picLocks noChangeAspect="1"/>
          </p:cNvPicPr>
          <p:nvPr/>
        </p:nvPicPr>
        <p:blipFill>
          <a:blip r:embed="rId4"/>
          <a:stretch>
            <a:fillRect/>
          </a:stretch>
        </p:blipFill>
        <p:spPr>
          <a:xfrm>
            <a:off x="7595857" y="1005856"/>
            <a:ext cx="4210651" cy="2752103"/>
          </a:xfrm>
          <a:prstGeom prst="rect">
            <a:avLst/>
          </a:prstGeom>
        </p:spPr>
      </p:pic>
    </p:spTree>
    <p:extLst>
      <p:ext uri="{BB962C8B-B14F-4D97-AF65-F5344CB8AC3E}">
        <p14:creationId xmlns:p14="http://schemas.microsoft.com/office/powerpoint/2010/main" val="277074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4947C-D528-F87C-4DFA-9F2EFA1A2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7D959-9D26-30C0-FAC7-84837C4F3EE1}"/>
              </a:ext>
            </a:extLst>
          </p:cNvPr>
          <p:cNvSpPr>
            <a:spLocks noGrp="1"/>
          </p:cNvSpPr>
          <p:nvPr>
            <p:ph type="ctrTitle"/>
          </p:nvPr>
        </p:nvSpPr>
        <p:spPr>
          <a:xfrm>
            <a:off x="259368" y="44923"/>
            <a:ext cx="8215300" cy="682679"/>
          </a:xfrm>
        </p:spPr>
        <p:txBody>
          <a:bodyPr>
            <a:normAutofit fontScale="90000"/>
          </a:bodyPr>
          <a:lstStyle/>
          <a:p>
            <a:pPr algn="l"/>
            <a:r>
              <a:rPr lang="en-US" sz="3600" b="1" dirty="0">
                <a:solidFill>
                  <a:srgbClr val="00A2BC"/>
                </a:solidFill>
                <a:latin typeface="Arial" panose="020B0604020202020204" pitchFamily="34" charset="0"/>
                <a:cs typeface="Arial" panose="020B0604020202020204" pitchFamily="34" charset="0"/>
              </a:rPr>
              <a:t>Specialist Learning Disability pathway</a:t>
            </a:r>
          </a:p>
        </p:txBody>
      </p:sp>
      <p:sp>
        <p:nvSpPr>
          <p:cNvPr id="3" name="Subtitle 2">
            <a:extLst>
              <a:ext uri="{FF2B5EF4-FFF2-40B4-BE49-F238E27FC236}">
                <a16:creationId xmlns:a16="http://schemas.microsoft.com/office/drawing/2014/main" id="{51CE5D49-E6FE-5AD4-4236-8C2B5A3C2EA8}"/>
              </a:ext>
            </a:extLst>
          </p:cNvPr>
          <p:cNvSpPr>
            <a:spLocks noGrp="1"/>
          </p:cNvSpPr>
          <p:nvPr>
            <p:ph type="subTitle" idx="1"/>
          </p:nvPr>
        </p:nvSpPr>
        <p:spPr>
          <a:xfrm>
            <a:off x="339965" y="822767"/>
            <a:ext cx="9198585" cy="2790656"/>
          </a:xfrm>
        </p:spPr>
        <p:txBody>
          <a:bodyPr vert="horz" lIns="91440" tIns="45720" rIns="91440" bIns="45720" rtlCol="0" anchor="t">
            <a:noAutofit/>
          </a:bodyPr>
          <a:lstStyle/>
          <a:p>
            <a:pPr marL="285750" indent="-285750" algn="l">
              <a:buChar char="•"/>
            </a:pPr>
            <a:r>
              <a:rPr lang="en-GB" sz="1600" dirty="0">
                <a:solidFill>
                  <a:srgbClr val="000000"/>
                </a:solidFill>
                <a:latin typeface="Calibri"/>
                <a:ea typeface="Calibri"/>
                <a:cs typeface="Calibri"/>
              </a:rPr>
              <a:t>A compassionate, accessible approach to grief support for children and young people with moderate to profound learning disabilities, addressing both anticipatory and post-loss experiences.</a:t>
            </a:r>
            <a:endParaRPr lang="en-US" sz="1600" dirty="0">
              <a:solidFill>
                <a:srgbClr val="000000"/>
              </a:solidFill>
              <a:latin typeface="Calibri"/>
              <a:ea typeface="Calibri"/>
              <a:cs typeface="Calibri"/>
            </a:endParaRPr>
          </a:p>
          <a:p>
            <a:pPr marL="285750" indent="-285750" algn="l">
              <a:buChar char="•"/>
            </a:pPr>
            <a:r>
              <a:rPr lang="en-GB" sz="1600" dirty="0">
                <a:solidFill>
                  <a:srgbClr val="000000"/>
                </a:solidFill>
                <a:latin typeface="Calibri"/>
                <a:ea typeface="Calibri"/>
                <a:cs typeface="Calibri"/>
              </a:rPr>
              <a:t>Provide compassionate support to children with learning disabilities who are experiencing life-threatening and life-limiting conditions.</a:t>
            </a:r>
            <a:endParaRPr lang="en-US" dirty="0">
              <a:ea typeface="Calibri" panose="020F0502020204030204"/>
              <a:cs typeface="Calibri" panose="020F0502020204030204"/>
            </a:endParaRPr>
          </a:p>
          <a:p>
            <a:pPr marL="285750" indent="-285750" algn="l">
              <a:buChar char="•"/>
            </a:pPr>
            <a:r>
              <a:rPr lang="en-GB" sz="1600" dirty="0">
                <a:solidFill>
                  <a:srgbClr val="000000"/>
                </a:solidFill>
                <a:latin typeface="Calibri"/>
                <a:ea typeface="Calibri"/>
                <a:cs typeface="Calibri"/>
              </a:rPr>
              <a:t>To create safe, understanding spaces where children with a learning disability can express and make sense of their emotions, through the ways that feel right for them at their own pace, in their own way.</a:t>
            </a:r>
            <a:endParaRPr lang="en-GB">
              <a:ea typeface="Calibri" panose="020F0502020204030204"/>
              <a:cs typeface="Calibri" panose="020F0502020204030204"/>
            </a:endParaRPr>
          </a:p>
          <a:p>
            <a:pPr marL="285750" indent="-285750" algn="l">
              <a:buChar char="•"/>
            </a:pPr>
            <a:r>
              <a:rPr lang="en-GB" sz="1600" dirty="0">
                <a:solidFill>
                  <a:srgbClr val="000000"/>
                </a:solidFill>
                <a:latin typeface="Calibri"/>
                <a:ea typeface="Calibri"/>
                <a:cs typeface="Calibri"/>
              </a:rPr>
              <a:t>Help families navigate practical aspects of grief, such as funeral arrangements or memorial services</a:t>
            </a:r>
            <a:endParaRPr lang="en-GB" dirty="0">
              <a:ea typeface="Calibri" panose="020F0502020204030204"/>
              <a:cs typeface="Calibri" panose="020F0502020204030204"/>
            </a:endParaRPr>
          </a:p>
          <a:p>
            <a:pPr marL="285750" indent="-285750" algn="l">
              <a:buChar char="•"/>
            </a:pPr>
            <a:r>
              <a:rPr lang="en-GB" sz="1600" dirty="0">
                <a:solidFill>
                  <a:srgbClr val="000000"/>
                </a:solidFill>
                <a:latin typeface="Calibri"/>
                <a:ea typeface="Calibri"/>
                <a:cs typeface="Calibri"/>
              </a:rPr>
              <a:t>Offer grief support through sensory based meaningful activities. We adapt resources and pace to match each child’s communication style and sensory needs, helping them feel secure and connected.</a:t>
            </a:r>
            <a:endParaRPr lang="en-GB">
              <a:ea typeface="Calibri" panose="020F0502020204030204"/>
              <a:cs typeface="Calibri" panose="020F0502020204030204"/>
            </a:endParaRPr>
          </a:p>
          <a:p>
            <a:pPr marL="285750" indent="-285750" algn="l">
              <a:buChar char="•"/>
            </a:pPr>
            <a:r>
              <a:rPr lang="en-GB" sz="1600" dirty="0">
                <a:solidFill>
                  <a:srgbClr val="000000"/>
                </a:solidFill>
                <a:latin typeface="Calibri"/>
                <a:ea typeface="Calibri"/>
                <a:cs typeface="Calibri"/>
              </a:rPr>
              <a:t>Connect families with support groups and community resources for ongoing help</a:t>
            </a:r>
            <a:endParaRPr lang="en-GB" dirty="0">
              <a:ea typeface="Calibri" panose="020F0502020204030204"/>
              <a:cs typeface="Calibri" panose="020F0502020204030204"/>
            </a:endParaRPr>
          </a:p>
          <a:p>
            <a:pPr marL="285750" indent="-285750" algn="l">
              <a:buChar char="•"/>
            </a:pPr>
            <a:r>
              <a:rPr lang="en-GB" sz="1600" dirty="0">
                <a:solidFill>
                  <a:srgbClr val="000000"/>
                </a:solidFill>
                <a:latin typeface="Calibri"/>
                <a:ea typeface="Calibri"/>
                <a:cs typeface="Calibri"/>
              </a:rPr>
              <a:t>Support schools, respite and the wider team - including guidance and support during transitions, such as changes in care or school environments following a loss.</a:t>
            </a:r>
            <a:endParaRPr lang="en-GB">
              <a:ea typeface="Calibri" panose="020F0502020204030204"/>
              <a:cs typeface="Calibri" panose="020F0502020204030204"/>
            </a:endParaRPr>
          </a:p>
          <a:p>
            <a:pPr marL="285750" indent="-285750" algn="l">
              <a:buChar char="•"/>
            </a:pPr>
            <a:r>
              <a:rPr lang="en-GB" sz="1600">
                <a:solidFill>
                  <a:srgbClr val="000000"/>
                </a:solidFill>
                <a:latin typeface="Calibri"/>
                <a:ea typeface="Calibri"/>
                <a:cs typeface="Calibri"/>
              </a:rPr>
              <a:t>In house grief and bereavement awareness training for staff.</a:t>
            </a:r>
            <a:endParaRPr lang="en-GB">
              <a:ea typeface="Calibri" panose="020F0502020204030204"/>
              <a:cs typeface="Calibri" panose="020F0502020204030204"/>
            </a:endParaRPr>
          </a:p>
          <a:p>
            <a:pPr marL="285750" indent="-285750" algn="l">
              <a:buChar char="•"/>
            </a:pPr>
            <a:endParaRPr lang="en-GB" sz="1600" dirty="0">
              <a:ea typeface="Calibri" panose="020F0502020204030204"/>
              <a:cs typeface="Calibri" panose="020F0502020204030204"/>
            </a:endParaRPr>
          </a:p>
          <a:p>
            <a:pPr algn="l">
              <a:lnSpc>
                <a:spcPct val="100000"/>
              </a:lnSpc>
              <a:spcBef>
                <a:spcPts val="400"/>
              </a:spcBef>
            </a:pPr>
            <a:endParaRPr lang="en-GB" sz="1600" b="1" dirty="0">
              <a:solidFill>
                <a:srgbClr val="00A2BC"/>
              </a:solidFill>
              <a:effectLst/>
              <a:latin typeface="Arial" panose="020B0604020202020204" pitchFamily="34" charset="0"/>
              <a:cs typeface="Arial" panose="020B0604020202020204" pitchFamily="34" charset="0"/>
            </a:endParaRPr>
          </a:p>
          <a:p>
            <a:pPr algn="l"/>
            <a:endParaRPr lang="en-GB" sz="1800" dirty="0">
              <a:solidFill>
                <a:srgbClr val="00A2BC"/>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3E311BA-1877-5330-F7FB-7FE57400568D}"/>
              </a:ext>
            </a:extLst>
          </p:cNvPr>
          <p:cNvPicPr>
            <a:picLocks noChangeAspect="1"/>
          </p:cNvPicPr>
          <p:nvPr/>
        </p:nvPicPr>
        <p:blipFill>
          <a:blip r:embed="rId3"/>
          <a:srcRect/>
          <a:stretch/>
        </p:blipFill>
        <p:spPr>
          <a:xfrm>
            <a:off x="259368" y="5504604"/>
            <a:ext cx="1959603" cy="1006538"/>
          </a:xfrm>
          <a:prstGeom prst="rect">
            <a:avLst/>
          </a:prstGeom>
        </p:spPr>
      </p:pic>
      <p:sp>
        <p:nvSpPr>
          <p:cNvPr id="8" name="Slide Number Placeholder 2">
            <a:extLst>
              <a:ext uri="{FF2B5EF4-FFF2-40B4-BE49-F238E27FC236}">
                <a16:creationId xmlns:a16="http://schemas.microsoft.com/office/drawing/2014/main" id="{734DFE2F-8C63-DCD9-41DC-076C56701555}"/>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8</a:t>
            </a:fld>
            <a:endParaRPr lang="en-US" dirty="0">
              <a:solidFill>
                <a:srgbClr val="00A2BC"/>
              </a:solidFill>
              <a:latin typeface="Arial" panose="020B0604020202020204" pitchFamily="34" charset="0"/>
              <a:cs typeface="Arial" panose="020B0604020202020204" pitchFamily="34" charset="0"/>
            </a:endParaRPr>
          </a:p>
        </p:txBody>
      </p:sp>
      <p:pic>
        <p:nvPicPr>
          <p:cNvPr id="4" name="Picture 3" descr="A person and person sitting on a couch&#10;&#10;AI-generated content may be incorrect.">
            <a:extLst>
              <a:ext uri="{FF2B5EF4-FFF2-40B4-BE49-F238E27FC236}">
                <a16:creationId xmlns:a16="http://schemas.microsoft.com/office/drawing/2014/main" id="{179DE22A-357E-1360-E946-527421CAA909}"/>
              </a:ext>
            </a:extLst>
          </p:cNvPr>
          <p:cNvPicPr>
            <a:picLocks noChangeAspect="1"/>
          </p:cNvPicPr>
          <p:nvPr/>
        </p:nvPicPr>
        <p:blipFill>
          <a:blip r:embed="rId4"/>
          <a:stretch>
            <a:fillRect/>
          </a:stretch>
        </p:blipFill>
        <p:spPr>
          <a:xfrm>
            <a:off x="7655520" y="4279726"/>
            <a:ext cx="3749398" cy="2453014"/>
          </a:xfrm>
          <a:prstGeom prst="rect">
            <a:avLst/>
          </a:prstGeom>
        </p:spPr>
      </p:pic>
    </p:spTree>
    <p:extLst>
      <p:ext uri="{BB962C8B-B14F-4D97-AF65-F5344CB8AC3E}">
        <p14:creationId xmlns:p14="http://schemas.microsoft.com/office/powerpoint/2010/main" val="269006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6EC42-679B-2500-71F5-690A0461B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77B3F-84FC-470D-7C62-E2A4750E34A2}"/>
              </a:ext>
            </a:extLst>
          </p:cNvPr>
          <p:cNvSpPr>
            <a:spLocks noGrp="1"/>
          </p:cNvSpPr>
          <p:nvPr>
            <p:ph type="ctrTitle"/>
          </p:nvPr>
        </p:nvSpPr>
        <p:spPr>
          <a:xfrm>
            <a:off x="385492" y="256789"/>
            <a:ext cx="8215300" cy="682679"/>
          </a:xfrm>
        </p:spPr>
        <p:txBody>
          <a:bodyPr>
            <a:normAutofit fontScale="90000"/>
          </a:bodyPr>
          <a:lstStyle/>
          <a:p>
            <a:pPr algn="l"/>
            <a:r>
              <a:rPr lang="en-US" sz="3600" b="1" dirty="0">
                <a:solidFill>
                  <a:srgbClr val="00A2BC"/>
                </a:solidFill>
                <a:latin typeface="Arial" panose="020B0604020202020204" pitchFamily="34" charset="0"/>
                <a:cs typeface="Arial" panose="020B0604020202020204" pitchFamily="34" charset="0"/>
              </a:rPr>
              <a:t>Community Children’s Nursing pathway</a:t>
            </a:r>
          </a:p>
        </p:txBody>
      </p:sp>
      <p:sp>
        <p:nvSpPr>
          <p:cNvPr id="3" name="Subtitle 2">
            <a:extLst>
              <a:ext uri="{FF2B5EF4-FFF2-40B4-BE49-F238E27FC236}">
                <a16:creationId xmlns:a16="http://schemas.microsoft.com/office/drawing/2014/main" id="{395A74DE-38F3-DC98-E499-01FD03AE50A8}"/>
              </a:ext>
            </a:extLst>
          </p:cNvPr>
          <p:cNvSpPr>
            <a:spLocks noGrp="1"/>
          </p:cNvSpPr>
          <p:nvPr>
            <p:ph type="subTitle" idx="1"/>
          </p:nvPr>
        </p:nvSpPr>
        <p:spPr>
          <a:xfrm>
            <a:off x="471756" y="939468"/>
            <a:ext cx="6277858" cy="2790656"/>
          </a:xfrm>
        </p:spPr>
        <p:txBody>
          <a:bodyPr>
            <a:normAutofit/>
          </a:bodyPr>
          <a:lstStyle/>
          <a:p>
            <a:pPr algn="l">
              <a:lnSpc>
                <a:spcPct val="100000"/>
              </a:lnSpc>
              <a:spcBef>
                <a:spcPts val="400"/>
              </a:spcBef>
            </a:pPr>
            <a:endParaRPr lang="en-GB" sz="1600" b="1" dirty="0">
              <a:solidFill>
                <a:srgbClr val="00A2BC"/>
              </a:solidFill>
              <a:latin typeface="Arial" panose="020B0604020202020204" pitchFamily="34" charset="0"/>
              <a:cs typeface="Arial" panose="020B0604020202020204" pitchFamily="34" charset="0"/>
            </a:endParaRPr>
          </a:p>
          <a:p>
            <a:pPr algn="l">
              <a:lnSpc>
                <a:spcPct val="100000"/>
              </a:lnSpc>
              <a:spcBef>
                <a:spcPts val="400"/>
              </a:spcBef>
            </a:pPr>
            <a:endParaRPr lang="en-GB" sz="1800" dirty="0">
              <a:solidFill>
                <a:srgbClr val="00A2BC"/>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26670CE-42C9-4A6F-A677-D25FB2FE2A19}"/>
              </a:ext>
            </a:extLst>
          </p:cNvPr>
          <p:cNvPicPr>
            <a:picLocks noChangeAspect="1"/>
          </p:cNvPicPr>
          <p:nvPr/>
        </p:nvPicPr>
        <p:blipFill>
          <a:blip r:embed="rId3"/>
          <a:srcRect/>
          <a:stretch/>
        </p:blipFill>
        <p:spPr>
          <a:xfrm>
            <a:off x="259368" y="5504604"/>
            <a:ext cx="1959603" cy="1006538"/>
          </a:xfrm>
          <a:prstGeom prst="rect">
            <a:avLst/>
          </a:prstGeom>
        </p:spPr>
      </p:pic>
      <p:sp>
        <p:nvSpPr>
          <p:cNvPr id="8" name="Slide Number Placeholder 2">
            <a:extLst>
              <a:ext uri="{FF2B5EF4-FFF2-40B4-BE49-F238E27FC236}">
                <a16:creationId xmlns:a16="http://schemas.microsoft.com/office/drawing/2014/main" id="{A871FE58-62F3-26E5-7133-5C67ED5D84C4}"/>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9</a:t>
            </a:fld>
            <a:endParaRPr lang="en-US" dirty="0">
              <a:solidFill>
                <a:srgbClr val="00A2B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74FB97-66C6-F2D2-8D78-F8AA37807F14}"/>
              </a:ext>
            </a:extLst>
          </p:cNvPr>
          <p:cNvSpPr txBox="1"/>
          <p:nvPr/>
        </p:nvSpPr>
        <p:spPr>
          <a:xfrm>
            <a:off x="385615" y="984708"/>
            <a:ext cx="6260679" cy="4524315"/>
          </a:xfrm>
          <a:prstGeom prst="rect">
            <a:avLst/>
          </a:prstGeom>
          <a:noFill/>
        </p:spPr>
        <p:txBody>
          <a:bodyPr wrap="square" lIns="91440" tIns="45720" rIns="91440" bIns="45720" anchor="t">
            <a:spAutoFit/>
          </a:bodyPr>
          <a:lstStyle/>
          <a:p>
            <a:pPr fontAlgn="base"/>
            <a:r>
              <a:rPr lang="en-GB" b="1" dirty="0">
                <a:latin typeface="Calibri"/>
                <a:ea typeface="Calibri"/>
                <a:cs typeface="Calibri"/>
              </a:rPr>
              <a:t>Community Children's Nurses:</a:t>
            </a:r>
          </a:p>
          <a:p>
            <a:endParaRPr lang="en-GB" b="1" dirty="0">
              <a:latin typeface="Calibri"/>
              <a:ea typeface="Calibri"/>
              <a:cs typeface="Calibri"/>
            </a:endParaRPr>
          </a:p>
          <a:p>
            <a:pPr marL="285750" indent="-285750" fontAlgn="base">
              <a:buFont typeface="Arial"/>
              <a:buChar char="•"/>
            </a:pPr>
            <a:r>
              <a:rPr lang="en-GB" dirty="0">
                <a:latin typeface="Calibri"/>
                <a:ea typeface="Calibri"/>
                <a:cs typeface="Calibri"/>
              </a:rPr>
              <a:t>Support children with life threatening and life limiting conditions to remain in their own home and avoid unnecessary hospital admission</a:t>
            </a:r>
            <a:r>
              <a:rPr lang="en-US" dirty="0">
                <a:latin typeface="Calibri"/>
                <a:ea typeface="Calibri"/>
                <a:cs typeface="Calibri"/>
              </a:rPr>
              <a:t>​</a:t>
            </a:r>
          </a:p>
          <a:p>
            <a:pPr marL="285750" indent="-285750">
              <a:buFont typeface="Arial"/>
              <a:buChar char="•"/>
            </a:pPr>
            <a:r>
              <a:rPr lang="en-GB" dirty="0">
                <a:latin typeface="Calibri"/>
                <a:ea typeface="Calibri"/>
                <a:cs typeface="Calibri"/>
              </a:rPr>
              <a:t>Support end of life planning and symptom management 24/7</a:t>
            </a:r>
          </a:p>
          <a:p>
            <a:pPr marL="285750" indent="-285750" fontAlgn="base">
              <a:buFont typeface="Arial"/>
              <a:buChar char="•"/>
            </a:pPr>
            <a:r>
              <a:rPr lang="en-GB" dirty="0">
                <a:latin typeface="Calibri"/>
                <a:ea typeface="Calibri"/>
                <a:cs typeface="Calibri"/>
              </a:rPr>
              <a:t>Co-ordinate multidisciplinary working to facilitate palliative and end-of-life care delivery </a:t>
            </a:r>
            <a:r>
              <a:rPr lang="en-US" dirty="0">
                <a:latin typeface="Calibri"/>
                <a:ea typeface="Calibri"/>
                <a:cs typeface="Calibri"/>
              </a:rPr>
              <a:t>​</a:t>
            </a:r>
          </a:p>
          <a:p>
            <a:pPr marL="285750" indent="-285750" fontAlgn="base">
              <a:buFont typeface="Arial"/>
              <a:buChar char="•"/>
            </a:pPr>
            <a:r>
              <a:rPr lang="en-GB" dirty="0">
                <a:latin typeface="Calibri"/>
                <a:ea typeface="Calibri"/>
                <a:cs typeface="Calibri"/>
              </a:rPr>
              <a:t>Joint working to optimise seamless care for the family</a:t>
            </a:r>
            <a:r>
              <a:rPr lang="en-US" dirty="0">
                <a:latin typeface="Calibri"/>
                <a:ea typeface="Calibri"/>
                <a:cs typeface="Calibri"/>
              </a:rPr>
              <a:t>​</a:t>
            </a:r>
          </a:p>
          <a:p>
            <a:pPr marL="285750" indent="-285750" fontAlgn="base">
              <a:buFont typeface="Arial" panose="020B0604020202020204" pitchFamily="34" charset="0"/>
              <a:buChar char="•"/>
            </a:pPr>
            <a:r>
              <a:rPr lang="en-GB" dirty="0">
                <a:latin typeface="Calibri"/>
                <a:ea typeface="Calibri"/>
                <a:cs typeface="Calibri"/>
              </a:rPr>
              <a:t>Out of hours service to provide home end of life care enabling choice in place of care</a:t>
            </a:r>
          </a:p>
          <a:p>
            <a:pPr marL="285750" indent="-285750" fontAlgn="base">
              <a:buFont typeface="Arial"/>
              <a:buChar char="•"/>
            </a:pPr>
            <a:r>
              <a:rPr lang="en-GB" dirty="0">
                <a:latin typeface="Calibri"/>
                <a:ea typeface="Calibri"/>
                <a:cs typeface="Calibri"/>
              </a:rPr>
              <a:t>Support with care after death </a:t>
            </a:r>
            <a:endParaRPr lang="en-US" dirty="0">
              <a:latin typeface="Calibri"/>
              <a:ea typeface="Calibri"/>
              <a:cs typeface="Calibri"/>
            </a:endParaRPr>
          </a:p>
          <a:p>
            <a:pPr marL="285750" indent="-285750">
              <a:buFont typeface="Arial,Sans-Serif"/>
              <a:buChar char="•"/>
            </a:pPr>
            <a:r>
              <a:rPr lang="en-GB" dirty="0">
                <a:latin typeface="Calibri"/>
                <a:ea typeface="Calibri"/>
                <a:cs typeface="Calibri"/>
              </a:rPr>
              <a:t>Provide bereavement support for the child, parents and siblings</a:t>
            </a:r>
            <a:endParaRPr lang="en-US" dirty="0">
              <a:latin typeface="Calibri"/>
              <a:ea typeface="Calibri"/>
              <a:cs typeface="Calibri"/>
            </a:endParaRPr>
          </a:p>
          <a:p>
            <a:pPr marL="285750" indent="-285750">
              <a:buFont typeface="Arial"/>
              <a:buChar char="•"/>
            </a:pPr>
            <a:r>
              <a:rPr lang="en-GB" dirty="0">
                <a:latin typeface="Calibri"/>
                <a:ea typeface="Calibri"/>
                <a:cs typeface="Calibri"/>
              </a:rPr>
              <a:t>Support care staff in schools, respite and other settings with bereavement</a:t>
            </a:r>
          </a:p>
        </p:txBody>
      </p:sp>
      <p:pic>
        <p:nvPicPr>
          <p:cNvPr id="1028" name="Picture 4" descr="c5249d36-1ea1-4b3f-83cf-d8cb09fb2240@EURPRD10">
            <a:extLst>
              <a:ext uri="{FF2B5EF4-FFF2-40B4-BE49-F238E27FC236}">
                <a16:creationId xmlns:a16="http://schemas.microsoft.com/office/drawing/2014/main" id="{7FB1C348-1D6B-17B0-19E2-B78D858D0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5016" y="1355272"/>
            <a:ext cx="478155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76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5A9BC-8DCC-597B-766B-15A8BBBC55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BC86C7-0237-000A-77EB-56313AB3B741}"/>
              </a:ext>
            </a:extLst>
          </p:cNvPr>
          <p:cNvSpPr>
            <a:spLocks noGrp="1"/>
          </p:cNvSpPr>
          <p:nvPr>
            <p:ph type="ctrTitle"/>
          </p:nvPr>
        </p:nvSpPr>
        <p:spPr>
          <a:xfrm>
            <a:off x="259368" y="181947"/>
            <a:ext cx="8215300" cy="682679"/>
          </a:xfrm>
        </p:spPr>
        <p:txBody>
          <a:bodyPr>
            <a:normAutofit fontScale="90000"/>
          </a:bodyPr>
          <a:lstStyle/>
          <a:p>
            <a:pPr algn="l"/>
            <a:r>
              <a:rPr lang="en-US" sz="3600" b="1" dirty="0">
                <a:solidFill>
                  <a:srgbClr val="00A2BC"/>
                </a:solidFill>
                <a:latin typeface="Arial" panose="020B0604020202020204" pitchFamily="34" charset="0"/>
                <a:cs typeface="Arial" panose="020B0604020202020204" pitchFamily="34" charset="0"/>
              </a:rPr>
              <a:t>Ongoing support from CFHD pathways</a:t>
            </a:r>
          </a:p>
        </p:txBody>
      </p:sp>
      <p:sp>
        <p:nvSpPr>
          <p:cNvPr id="3" name="Subtitle 2">
            <a:extLst>
              <a:ext uri="{FF2B5EF4-FFF2-40B4-BE49-F238E27FC236}">
                <a16:creationId xmlns:a16="http://schemas.microsoft.com/office/drawing/2014/main" id="{4FAA9BE0-7E59-DFE3-3C9F-626841B6EAA9}"/>
              </a:ext>
            </a:extLst>
          </p:cNvPr>
          <p:cNvSpPr>
            <a:spLocks noGrp="1"/>
          </p:cNvSpPr>
          <p:nvPr>
            <p:ph type="subTitle" idx="1"/>
          </p:nvPr>
        </p:nvSpPr>
        <p:spPr>
          <a:xfrm>
            <a:off x="403853" y="1379416"/>
            <a:ext cx="5843925" cy="2854921"/>
          </a:xfrm>
        </p:spPr>
        <p:txBody>
          <a:bodyPr vert="horz" lIns="91440" tIns="45720" rIns="91440" bIns="45720" rtlCol="0" anchor="t">
            <a:normAutofit/>
          </a:bodyPr>
          <a:lstStyle/>
          <a:p>
            <a:pPr algn="l">
              <a:lnSpc>
                <a:spcPct val="100000"/>
              </a:lnSpc>
              <a:spcBef>
                <a:spcPts val="400"/>
              </a:spcBef>
            </a:pPr>
            <a:endParaRPr lang="en-GB" sz="1600" b="1" dirty="0">
              <a:solidFill>
                <a:srgbClr val="00A2BC"/>
              </a:solidFill>
              <a:latin typeface="Arial" panose="020B0604020202020204" pitchFamily="34" charset="0"/>
              <a:cs typeface="Arial" panose="020B0604020202020204" pitchFamily="34" charset="0"/>
            </a:endParaRPr>
          </a:p>
          <a:p>
            <a:pPr algn="l"/>
            <a:r>
              <a:rPr lang="en-GB" sz="1800">
                <a:solidFill>
                  <a:srgbClr val="2B3536"/>
                </a:solidFill>
                <a:ea typeface="+mn-lt"/>
                <a:cs typeface="+mn-lt"/>
              </a:rPr>
              <a:t>By creating inclusive spaces, we help children and families feel seen, heard, and supported.</a:t>
            </a:r>
            <a:endParaRPr lang="en-GB"/>
          </a:p>
          <a:p>
            <a:pPr algn="l"/>
            <a:r>
              <a:rPr lang="en-GB" sz="1800">
                <a:solidFill>
                  <a:srgbClr val="000000"/>
                </a:solidFill>
                <a:latin typeface="Calibri"/>
                <a:ea typeface="Calibri"/>
                <a:cs typeface="Calibri"/>
              </a:rPr>
              <a:t>We aim to support them not only as they process grief, but also to grow in confidence, strength, hope, and connection. To have the knowledge that they are not alone.</a:t>
            </a:r>
            <a:endParaRPr lang="en-GB"/>
          </a:p>
          <a:p>
            <a:pPr algn="l"/>
            <a:endParaRPr lang="en-GB" sz="1800" dirty="0">
              <a:solidFill>
                <a:srgbClr val="2B3536"/>
              </a:solidFill>
              <a:effectLst/>
              <a:latin typeface="Calibri"/>
              <a:ea typeface="Calibri"/>
              <a:cs typeface="Calibri"/>
            </a:endParaRPr>
          </a:p>
          <a:p>
            <a:pPr algn="l">
              <a:lnSpc>
                <a:spcPct val="100000"/>
              </a:lnSpc>
              <a:spcBef>
                <a:spcPts val="400"/>
              </a:spcBef>
            </a:pPr>
            <a:endParaRPr lang="en-GB" sz="1400" b="1" dirty="0">
              <a:solidFill>
                <a:srgbClr val="00A2BC"/>
              </a:solidFill>
              <a:effectLst/>
              <a:latin typeface="Arial" panose="020B0604020202020204" pitchFamily="34" charset="0"/>
              <a:cs typeface="Arial" panose="020B0604020202020204" pitchFamily="34" charset="0"/>
            </a:endParaRPr>
          </a:p>
          <a:p>
            <a:pPr algn="l"/>
            <a:endParaRPr lang="en-GB" sz="1800" dirty="0">
              <a:solidFill>
                <a:srgbClr val="00A2B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8AC00CC-25F9-62E9-2653-0E07740143EA}"/>
              </a:ext>
            </a:extLst>
          </p:cNvPr>
          <p:cNvPicPr>
            <a:picLocks noChangeAspect="1"/>
          </p:cNvPicPr>
          <p:nvPr/>
        </p:nvPicPr>
        <p:blipFill>
          <a:blip r:embed="rId3"/>
          <a:srcRect/>
          <a:stretch/>
        </p:blipFill>
        <p:spPr>
          <a:xfrm>
            <a:off x="259368" y="5504604"/>
            <a:ext cx="1959603" cy="1006538"/>
          </a:xfrm>
          <a:prstGeom prst="rect">
            <a:avLst/>
          </a:prstGeom>
        </p:spPr>
      </p:pic>
      <p:sp>
        <p:nvSpPr>
          <p:cNvPr id="8" name="Slide Number Placeholder 2">
            <a:extLst>
              <a:ext uri="{FF2B5EF4-FFF2-40B4-BE49-F238E27FC236}">
                <a16:creationId xmlns:a16="http://schemas.microsoft.com/office/drawing/2014/main" id="{A339FD52-17B8-4D44-1F1A-70E1AC3FF3EA}"/>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10</a:t>
            </a:fld>
            <a:endParaRPr lang="en-US" dirty="0">
              <a:solidFill>
                <a:srgbClr val="00A2BC"/>
              </a:solidFill>
              <a:latin typeface="Arial" panose="020B0604020202020204" pitchFamily="34" charset="0"/>
              <a:cs typeface="Arial" panose="020B0604020202020204" pitchFamily="34" charset="0"/>
            </a:endParaRPr>
          </a:p>
        </p:txBody>
      </p:sp>
      <p:pic>
        <p:nvPicPr>
          <p:cNvPr id="5" name="Picture 4" descr="A group of people sitting on a bench&#10;&#10;AI-generated content may be incorrect.">
            <a:extLst>
              <a:ext uri="{FF2B5EF4-FFF2-40B4-BE49-F238E27FC236}">
                <a16:creationId xmlns:a16="http://schemas.microsoft.com/office/drawing/2014/main" id="{996473E0-3EC9-F42C-B6FB-BA25C7936B1A}"/>
              </a:ext>
            </a:extLst>
          </p:cNvPr>
          <p:cNvPicPr>
            <a:picLocks noChangeAspect="1"/>
          </p:cNvPicPr>
          <p:nvPr/>
        </p:nvPicPr>
        <p:blipFill>
          <a:blip r:embed="rId4"/>
          <a:stretch>
            <a:fillRect/>
          </a:stretch>
        </p:blipFill>
        <p:spPr>
          <a:xfrm>
            <a:off x="6984410" y="1718724"/>
            <a:ext cx="4528049" cy="2989649"/>
          </a:xfrm>
          <a:prstGeom prst="rect">
            <a:avLst/>
          </a:prstGeom>
        </p:spPr>
      </p:pic>
    </p:spTree>
    <p:extLst>
      <p:ext uri="{BB962C8B-B14F-4D97-AF65-F5344CB8AC3E}">
        <p14:creationId xmlns:p14="http://schemas.microsoft.com/office/powerpoint/2010/main" val="382029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75B3B-3326-FE13-4C4E-0476D0A55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4039C0-C805-A2A5-B73F-AB14616E8CCA}"/>
              </a:ext>
            </a:extLst>
          </p:cNvPr>
          <p:cNvSpPr>
            <a:spLocks noGrp="1"/>
          </p:cNvSpPr>
          <p:nvPr>
            <p:ph type="ctrTitle"/>
          </p:nvPr>
        </p:nvSpPr>
        <p:spPr>
          <a:xfrm>
            <a:off x="385492" y="181947"/>
            <a:ext cx="8215300" cy="682679"/>
          </a:xfrm>
        </p:spPr>
        <p:txBody>
          <a:bodyPr>
            <a:normAutofit/>
          </a:bodyPr>
          <a:lstStyle/>
          <a:p>
            <a:pPr algn="l"/>
            <a:r>
              <a:rPr lang="en-US" sz="3600" b="1" dirty="0">
                <a:solidFill>
                  <a:srgbClr val="00A2BC"/>
                </a:solidFill>
                <a:latin typeface="Arial" panose="020B0604020202020204" pitchFamily="34" charset="0"/>
                <a:cs typeface="Arial" panose="020B0604020202020204" pitchFamily="34" charset="0"/>
              </a:rPr>
              <a:t>Signposting </a:t>
            </a:r>
          </a:p>
        </p:txBody>
      </p:sp>
      <p:sp>
        <p:nvSpPr>
          <p:cNvPr id="3" name="Subtitle 2">
            <a:extLst>
              <a:ext uri="{FF2B5EF4-FFF2-40B4-BE49-F238E27FC236}">
                <a16:creationId xmlns:a16="http://schemas.microsoft.com/office/drawing/2014/main" id="{143339BA-E0ED-F3CE-32DA-0B3ECBF1DB6C}"/>
              </a:ext>
            </a:extLst>
          </p:cNvPr>
          <p:cNvSpPr>
            <a:spLocks noGrp="1"/>
          </p:cNvSpPr>
          <p:nvPr>
            <p:ph type="subTitle" idx="1"/>
          </p:nvPr>
        </p:nvSpPr>
        <p:spPr>
          <a:xfrm>
            <a:off x="388575" y="1176771"/>
            <a:ext cx="6277858" cy="2462410"/>
          </a:xfrm>
        </p:spPr>
        <p:txBody>
          <a:bodyPr vert="horz" lIns="91440" tIns="45720" rIns="91440" bIns="45720" rtlCol="0" anchor="t">
            <a:noAutofit/>
          </a:bodyPr>
          <a:lstStyle/>
          <a:p>
            <a:pPr algn="l"/>
            <a:r>
              <a:rPr lang="en-GB" sz="1400" b="1" dirty="0">
                <a:latin typeface="Arial"/>
                <a:ea typeface="+mn-lt"/>
                <a:cs typeface="Arial"/>
              </a:rPr>
              <a:t>National and Local Child Bereavement Charities</a:t>
            </a:r>
            <a:endParaRPr lang="en-US" sz="1400">
              <a:ea typeface="Calibri"/>
              <a:cs typeface="Arial"/>
            </a:endParaRPr>
          </a:p>
          <a:p>
            <a:pPr marL="285750" indent="-285750" algn="l">
              <a:buChar char="•"/>
            </a:pPr>
            <a:r>
              <a:rPr lang="en-GB" sz="1400" dirty="0">
                <a:latin typeface="Arial"/>
                <a:ea typeface="+mn-lt"/>
                <a:cs typeface="Arial"/>
              </a:rPr>
              <a:t>Child Bereavement UK- </a:t>
            </a:r>
            <a:r>
              <a:rPr lang="en-GB" sz="1400" dirty="0">
                <a:ea typeface="+mn-lt"/>
                <a:cs typeface="+mn-lt"/>
                <a:hlinkClick r:id="rId3"/>
              </a:rPr>
              <a:t>Child Bereavement UK</a:t>
            </a:r>
            <a:endParaRPr lang="en-GB" sz="1400">
              <a:ea typeface="Calibri"/>
              <a:cs typeface="Arial"/>
            </a:endParaRPr>
          </a:p>
          <a:p>
            <a:pPr marL="285750" indent="-285750" algn="l">
              <a:buChar char="•"/>
            </a:pPr>
            <a:r>
              <a:rPr lang="en-GB" sz="1400" dirty="0">
                <a:latin typeface="Arial"/>
                <a:ea typeface="+mn-lt"/>
                <a:cs typeface="Arial"/>
              </a:rPr>
              <a:t>Winston’s Wish</a:t>
            </a:r>
            <a:endParaRPr lang="en-GB" sz="1400">
              <a:ea typeface="Calibri"/>
              <a:cs typeface="Arial"/>
            </a:endParaRPr>
          </a:p>
          <a:p>
            <a:pPr algn="l"/>
            <a:r>
              <a:rPr lang="en-GB" sz="1050" dirty="0">
                <a:latin typeface="Arial"/>
                <a:ea typeface="+mn-lt"/>
                <a:cs typeface="Arial"/>
              </a:rPr>
              <a:t>(Child Bereavement UK and Winston's Wish are merging, with the combined organisation to be named Child Bereavement UK) </a:t>
            </a:r>
            <a:endParaRPr lang="en-GB" sz="1050" dirty="0">
              <a:ea typeface="Calibri"/>
              <a:cs typeface="Arial"/>
            </a:endParaRPr>
          </a:p>
          <a:p>
            <a:pPr marL="285750" indent="-285750" algn="l">
              <a:buChar char="•"/>
            </a:pPr>
            <a:r>
              <a:rPr lang="en-GB" sz="1400" dirty="0">
                <a:latin typeface="Arial"/>
                <a:ea typeface="+mn-lt"/>
                <a:cs typeface="Arial"/>
              </a:rPr>
              <a:t>The Compassionate Friends (TCF)</a:t>
            </a:r>
          </a:p>
          <a:p>
            <a:pPr marL="285750" indent="-285750" algn="l">
              <a:buChar char="•"/>
            </a:pPr>
            <a:r>
              <a:rPr lang="en-GB" sz="1400" dirty="0">
                <a:latin typeface="Arial"/>
                <a:ea typeface="+mn-lt"/>
                <a:cs typeface="Arial"/>
              </a:rPr>
              <a:t>Care for the family- </a:t>
            </a:r>
            <a:r>
              <a:rPr lang="en-GB" sz="1100" dirty="0">
                <a:latin typeface="Aptos"/>
                <a:ea typeface="+mn-lt"/>
                <a:cs typeface="Arial"/>
                <a:hlinkClick r:id="rId4"/>
              </a:rPr>
              <a:t>www.careforthefamily.org.uk</a:t>
            </a:r>
            <a:endParaRPr lang="en-GB" sz="1400" dirty="0">
              <a:latin typeface="Arial"/>
              <a:ea typeface="+mn-lt"/>
              <a:cs typeface="Arial"/>
            </a:endParaRPr>
          </a:p>
          <a:p>
            <a:pPr algn="l"/>
            <a:r>
              <a:rPr lang="en-GB" sz="1400" dirty="0">
                <a:latin typeface="Arial"/>
                <a:ea typeface="+mn-lt"/>
                <a:cs typeface="Arial"/>
              </a:rPr>
              <a:t>To search for more support options- </a:t>
            </a:r>
            <a:r>
              <a:rPr lang="en-GB" sz="1400" dirty="0">
                <a:ea typeface="+mn-lt"/>
                <a:cs typeface="+mn-lt"/>
                <a:hlinkClick r:id="rId5"/>
              </a:rPr>
              <a:t>AtaLoss.org: UK wide bereavement signposting and information website | Find Support Now</a:t>
            </a:r>
          </a:p>
          <a:p>
            <a:pPr algn="l"/>
            <a:endParaRPr lang="en-GB" sz="1400" dirty="0">
              <a:latin typeface="Arial"/>
              <a:ea typeface="+mn-lt"/>
              <a:cs typeface="Arial"/>
            </a:endParaRPr>
          </a:p>
          <a:p>
            <a:pPr algn="l"/>
            <a:r>
              <a:rPr lang="en-GB" sz="1400" b="1" dirty="0">
                <a:latin typeface="Arial"/>
                <a:ea typeface="+mn-lt"/>
                <a:cs typeface="Arial"/>
              </a:rPr>
              <a:t>Child Bereavement Charities Devon</a:t>
            </a:r>
            <a:endParaRPr lang="en-GB" sz="1400" dirty="0">
              <a:ea typeface="Calibri"/>
              <a:cs typeface="Arial"/>
            </a:endParaRPr>
          </a:p>
          <a:p>
            <a:pPr marL="285750" indent="-285750" algn="l">
              <a:buChar char="•"/>
            </a:pPr>
            <a:r>
              <a:rPr lang="en-GB" sz="1400" dirty="0">
                <a:latin typeface="Arial"/>
                <a:ea typeface="+mn-lt"/>
                <a:cs typeface="Arial"/>
              </a:rPr>
              <a:t>Balloons (Exeter, East and Mid Devon) </a:t>
            </a:r>
            <a:endParaRPr lang="en-GB" sz="1400">
              <a:ea typeface="Calibri"/>
              <a:cs typeface="Arial"/>
            </a:endParaRPr>
          </a:p>
          <a:p>
            <a:pPr marL="285750" indent="-285750" algn="l">
              <a:buChar char="•"/>
            </a:pPr>
            <a:r>
              <a:rPr lang="en-GB" sz="1400" dirty="0">
                <a:latin typeface="Arial"/>
                <a:ea typeface="+mn-lt"/>
                <a:cs typeface="Arial"/>
              </a:rPr>
              <a:t>Children in Grief (South Devon)</a:t>
            </a:r>
            <a:endParaRPr lang="en-GB" sz="1400">
              <a:ea typeface="Calibri"/>
              <a:cs typeface="Arial"/>
            </a:endParaRPr>
          </a:p>
          <a:p>
            <a:pPr marL="285750" indent="-285750" algn="l">
              <a:buChar char="•"/>
            </a:pPr>
            <a:r>
              <a:rPr lang="en-GB" sz="1400" dirty="0">
                <a:latin typeface="Arial"/>
                <a:ea typeface="+mn-lt"/>
                <a:cs typeface="Arial"/>
              </a:rPr>
              <a:t>Families in Grief (North Devon) </a:t>
            </a:r>
            <a:endParaRPr lang="en-GB" sz="1400">
              <a:ea typeface="Calibri"/>
              <a:cs typeface="Arial"/>
            </a:endParaRPr>
          </a:p>
          <a:p>
            <a:pPr marL="285750" indent="-285750" algn="l">
              <a:buChar char="•"/>
            </a:pPr>
            <a:r>
              <a:rPr lang="en-GB" sz="1400" dirty="0">
                <a:latin typeface="Arial"/>
                <a:ea typeface="+mn-lt"/>
                <a:cs typeface="Arial"/>
              </a:rPr>
              <a:t>Jeremiah’s Journey (Plymouth and the immediate surrounding area of Devon)</a:t>
            </a:r>
            <a:endParaRPr lang="en-GB" sz="1400">
              <a:ea typeface="Calibri"/>
              <a:cs typeface="Arial"/>
            </a:endParaRPr>
          </a:p>
          <a:p>
            <a:pPr marL="285750" indent="-285750" algn="just">
              <a:buChar char="•"/>
            </a:pPr>
            <a:r>
              <a:rPr lang="en-GB" sz="1400" dirty="0">
                <a:latin typeface="Arial"/>
                <a:ea typeface="+mn-lt"/>
                <a:cs typeface="Arial"/>
                <a:hlinkClick r:id="rId6"/>
              </a:rPr>
              <a:t>BackPocketTeacher</a:t>
            </a:r>
            <a:r>
              <a:rPr lang="en-GB" sz="1400" dirty="0">
                <a:latin typeface="Arial"/>
                <a:ea typeface="+mn-lt"/>
                <a:cs typeface="Arial"/>
              </a:rPr>
              <a:t> (Sarah Helton) - consultancy, training, resources  and support for those working with bereaved and grieving children and adults with learning disabilities/SEND.</a:t>
            </a:r>
            <a:endParaRPr lang="en-GB" sz="1400" dirty="0">
              <a:ea typeface="Calibri" panose="020F0502020204030204"/>
              <a:cs typeface="Calibri" panose="020F0502020204030204"/>
            </a:endParaRPr>
          </a:p>
          <a:p>
            <a:pPr algn="l">
              <a:lnSpc>
                <a:spcPct val="100000"/>
              </a:lnSpc>
              <a:spcBef>
                <a:spcPts val="400"/>
              </a:spcBef>
            </a:pPr>
            <a:endParaRPr lang="en-GB" sz="1600" b="1" dirty="0">
              <a:solidFill>
                <a:srgbClr val="00A2BC"/>
              </a:solidFill>
              <a:latin typeface="Arial"/>
              <a:ea typeface="+mn-lt"/>
              <a:cs typeface="Arial"/>
            </a:endParaRPr>
          </a:p>
          <a:p>
            <a:pPr marL="285750" indent="-285750" algn="l">
              <a:lnSpc>
                <a:spcPct val="80000"/>
              </a:lnSpc>
              <a:spcBef>
                <a:spcPts val="400"/>
              </a:spcBef>
              <a:buChar char="•"/>
            </a:pPr>
            <a:endParaRPr lang="en-GB" sz="1800" dirty="0">
              <a:latin typeface="Arial"/>
              <a:ea typeface="Calibri" panose="020F0502020204030204"/>
              <a:cs typeface="Calibri" panose="020F0502020204030204"/>
            </a:endParaRPr>
          </a:p>
          <a:p>
            <a:pPr algn="l">
              <a:lnSpc>
                <a:spcPct val="100000"/>
              </a:lnSpc>
              <a:spcBef>
                <a:spcPts val="400"/>
              </a:spcBef>
            </a:pPr>
            <a:endParaRPr lang="en-GB" sz="1400" dirty="0">
              <a:ea typeface="Calibri"/>
              <a:cs typeface="Calibri"/>
            </a:endParaRPr>
          </a:p>
          <a:p>
            <a:pPr algn="l">
              <a:lnSpc>
                <a:spcPct val="100000"/>
              </a:lnSpc>
              <a:spcBef>
                <a:spcPts val="400"/>
              </a:spcBef>
            </a:pPr>
            <a:endParaRPr lang="en-GB" sz="1400" dirty="0"/>
          </a:p>
          <a:p>
            <a:pPr algn="l">
              <a:lnSpc>
                <a:spcPct val="100000"/>
              </a:lnSpc>
              <a:spcBef>
                <a:spcPts val="400"/>
              </a:spcBef>
            </a:pPr>
            <a:endParaRPr lang="en-GB" sz="1400" dirty="0"/>
          </a:p>
          <a:p>
            <a:pPr algn="l">
              <a:lnSpc>
                <a:spcPct val="100000"/>
              </a:lnSpc>
              <a:spcBef>
                <a:spcPts val="400"/>
              </a:spcBef>
            </a:pPr>
            <a:endParaRPr lang="en-GB" sz="1400" dirty="0"/>
          </a:p>
          <a:p>
            <a:pPr algn="l">
              <a:lnSpc>
                <a:spcPct val="100000"/>
              </a:lnSpc>
              <a:spcBef>
                <a:spcPts val="400"/>
              </a:spcBef>
            </a:pPr>
            <a:endParaRPr lang="en-GB" sz="1800" dirty="0">
              <a:solidFill>
                <a:srgbClr val="00A2BC"/>
              </a:solidFill>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9591B03-A583-8D98-9EA8-DC956D783962}"/>
              </a:ext>
            </a:extLst>
          </p:cNvPr>
          <p:cNvPicPr>
            <a:picLocks noChangeAspect="1"/>
          </p:cNvPicPr>
          <p:nvPr/>
        </p:nvPicPr>
        <p:blipFill>
          <a:blip r:embed="rId7"/>
          <a:srcRect/>
          <a:stretch/>
        </p:blipFill>
        <p:spPr>
          <a:xfrm>
            <a:off x="9356476" y="5598389"/>
            <a:ext cx="1959603" cy="1006538"/>
          </a:xfrm>
          <a:prstGeom prst="rect">
            <a:avLst/>
          </a:prstGeom>
        </p:spPr>
      </p:pic>
      <p:sp>
        <p:nvSpPr>
          <p:cNvPr id="8" name="Slide Number Placeholder 2">
            <a:extLst>
              <a:ext uri="{FF2B5EF4-FFF2-40B4-BE49-F238E27FC236}">
                <a16:creationId xmlns:a16="http://schemas.microsoft.com/office/drawing/2014/main" id="{17BD3369-C44C-2E77-164E-1509E8B97D1C}"/>
              </a:ext>
            </a:extLst>
          </p:cNvPr>
          <p:cNvSpPr>
            <a:spLocks noGrp="1"/>
          </p:cNvSpPr>
          <p:nvPr>
            <p:ph type="sldNum" sz="quarter" idx="12"/>
          </p:nvPr>
        </p:nvSpPr>
        <p:spPr>
          <a:xfrm>
            <a:off x="8965325" y="5918831"/>
            <a:ext cx="2743200" cy="365125"/>
          </a:xfrm>
        </p:spPr>
        <p:txBody>
          <a:bodyPr/>
          <a:lstStyle/>
          <a:p>
            <a:fld id="{B9C37460-2256-5246-AF28-CADD598097C5}" type="slidenum">
              <a:rPr lang="en-US" smtClean="0">
                <a:solidFill>
                  <a:srgbClr val="00A2BC"/>
                </a:solidFill>
                <a:latin typeface="Arial" panose="020B0604020202020204" pitchFamily="34" charset="0"/>
                <a:cs typeface="Arial" panose="020B0604020202020204" pitchFamily="34" charset="0"/>
              </a:rPr>
              <a:t>11</a:t>
            </a:fld>
            <a:endParaRPr lang="en-US" dirty="0">
              <a:solidFill>
                <a:srgbClr val="00A2BC"/>
              </a:solidFill>
              <a:latin typeface="Arial" panose="020B0604020202020204" pitchFamily="34" charset="0"/>
              <a:cs typeface="Arial" panose="020B0604020202020204" pitchFamily="34" charset="0"/>
            </a:endParaRPr>
          </a:p>
        </p:txBody>
      </p:sp>
      <p:pic>
        <p:nvPicPr>
          <p:cNvPr id="5" name="Picture 4" descr="A person and person sitting at a table&#10;&#10;AI-generated content may be incorrect.">
            <a:extLst>
              <a:ext uri="{FF2B5EF4-FFF2-40B4-BE49-F238E27FC236}">
                <a16:creationId xmlns:a16="http://schemas.microsoft.com/office/drawing/2014/main" id="{D87B333C-3A0D-6326-4D61-9365B053E93E}"/>
              </a:ext>
            </a:extLst>
          </p:cNvPr>
          <p:cNvPicPr>
            <a:picLocks noChangeAspect="1"/>
          </p:cNvPicPr>
          <p:nvPr/>
        </p:nvPicPr>
        <p:blipFill>
          <a:blip r:embed="rId8"/>
          <a:stretch>
            <a:fillRect/>
          </a:stretch>
        </p:blipFill>
        <p:spPr>
          <a:xfrm>
            <a:off x="7705137" y="1596383"/>
            <a:ext cx="4264523" cy="2790656"/>
          </a:xfrm>
          <a:prstGeom prst="rect">
            <a:avLst/>
          </a:prstGeom>
        </p:spPr>
      </p:pic>
    </p:spTree>
    <p:extLst>
      <p:ext uri="{BB962C8B-B14F-4D97-AF65-F5344CB8AC3E}">
        <p14:creationId xmlns:p14="http://schemas.microsoft.com/office/powerpoint/2010/main" val="33620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da2cd05-ef80-4c45-baca-5d0aaa655409" xsi:nil="true"/>
    <lcf76f155ced4ddcb4097134ff3c332f xmlns="4219e4c5-da7a-46c2-9404-e036dbe3476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D0A182699C6C49A69404648788D59E" ma:contentTypeVersion="14" ma:contentTypeDescription="Create a new document." ma:contentTypeScope="" ma:versionID="2e0224ea8defa14ed856a565ac055386">
  <xsd:schema xmlns:xsd="http://www.w3.org/2001/XMLSchema" xmlns:xs="http://www.w3.org/2001/XMLSchema" xmlns:p="http://schemas.microsoft.com/office/2006/metadata/properties" xmlns:ns2="4219e4c5-da7a-46c2-9404-e036dbe34767" xmlns:ns3="3da2cd05-ef80-4c45-baca-5d0aaa655409" targetNamespace="http://schemas.microsoft.com/office/2006/metadata/properties" ma:root="true" ma:fieldsID="a166f0f22d4760b41e511866b2caaca5" ns2:_="" ns3:_="">
    <xsd:import namespace="4219e4c5-da7a-46c2-9404-e036dbe34767"/>
    <xsd:import namespace="3da2cd05-ef80-4c45-baca-5d0aaa6554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9e4c5-da7a-46c2-9404-e036dbe347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a2cd05-ef80-4c45-baca-5d0aaa65540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10b2c21-92fa-4863-b721-c5710c33447b}" ma:internalName="TaxCatchAll" ma:showField="CatchAllData" ma:web="3da2cd05-ef80-4c45-baca-5d0aaa6554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AA690-BB1D-4E03-99A4-EDB8AA13CDE6}">
  <ds:schemaRefs>
    <ds:schemaRef ds:uri="http://schemas.microsoft.com/sharepoint/v3/contenttype/forms"/>
  </ds:schemaRefs>
</ds:datastoreItem>
</file>

<file path=customXml/itemProps2.xml><?xml version="1.0" encoding="utf-8"?>
<ds:datastoreItem xmlns:ds="http://schemas.openxmlformats.org/officeDocument/2006/customXml" ds:itemID="{1BF8F4D8-F8D7-4BCC-BF82-DABABE3287F5}">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1567c5f7-22ae-407f-8e62-d6346ca12818"/>
    <ds:schemaRef ds:uri="http://purl.org/dc/elements/1.1/"/>
    <ds:schemaRef ds:uri="http://schemas.microsoft.com/office/infopath/2007/PartnerControls"/>
    <ds:schemaRef ds:uri="http://www.w3.org/XML/1998/namespace"/>
    <ds:schemaRef ds:uri="3da2cd05-ef80-4c45-baca-5d0aaa655409"/>
    <ds:schemaRef ds:uri="4219e4c5-da7a-46c2-9404-e036dbe34767"/>
  </ds:schemaRefs>
</ds:datastoreItem>
</file>

<file path=customXml/itemProps3.xml><?xml version="1.0" encoding="utf-8"?>
<ds:datastoreItem xmlns:ds="http://schemas.openxmlformats.org/officeDocument/2006/customXml" ds:itemID="{125606D1-F2A7-4FDE-8BF0-5AF061FDA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9e4c5-da7a-46c2-9404-e036dbe34767"/>
    <ds:schemaRef ds:uri="3da2cd05-ef80-4c45-baca-5d0aaa6554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409</TotalTime>
  <Words>229</Words>
  <Application>Microsoft Office PowerPoint</Application>
  <PresentationFormat>Widescreen</PresentationFormat>
  <Paragraphs>61</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About CFHD </vt:lpstr>
      <vt:lpstr>What is grief? </vt:lpstr>
      <vt:lpstr>What is grief? </vt:lpstr>
      <vt:lpstr>How we can support </vt:lpstr>
      <vt:lpstr>Specialist Learning Disability pathway</vt:lpstr>
      <vt:lpstr>Community Children’s Nursing pathway</vt:lpstr>
      <vt:lpstr>Ongoing support from CFHD pathways</vt:lpstr>
      <vt:lpstr>Signposting </vt:lpstr>
      <vt:lpstr>Selected Publications for Supporting Grief &amp; Bereavement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 Boyle</dc:creator>
  <cp:lastModifiedBy>NIMMO, Jennifer (CHILDREN &amp; FAMILY HEALTH DEVON)</cp:lastModifiedBy>
  <cp:revision>195</cp:revision>
  <dcterms:created xsi:type="dcterms:W3CDTF">2023-01-12T17:25:26Z</dcterms:created>
  <dcterms:modified xsi:type="dcterms:W3CDTF">2025-11-17T22:26:55Z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0x010100E2D0A182699C6C49A69404648788D59E</vt:lpwstr>
  </property>
  <property fmtid="{D5CDD505-2E9C-101B-9397-08002B2CF9AE}" pid="3" name="Order">
    <vt:lpwstr>29700.0000000000</vt:lpwstr>
  </property>
  <property fmtid="{D5CDD505-2E9C-101B-9397-08002B2CF9AE}" pid="4" name="MediaServiceImageTags">
    <vt:lpwstr/>
  </property>
</Properties>
</file>