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66" r:id="rId4"/>
    <p:sldId id="267" r:id="rId5"/>
    <p:sldId id="268" r:id="rId6"/>
    <p:sldId id="269" r:id="rId7"/>
    <p:sldId id="270" r:id="rId8"/>
    <p:sldId id="272" r:id="rId9"/>
    <p:sldId id="260" r:id="rId10"/>
    <p:sldId id="271" r:id="rId11"/>
    <p:sldId id="278" r:id="rId12"/>
    <p:sldId id="280" r:id="rId13"/>
    <p:sldId id="279" r:id="rId14"/>
    <p:sldId id="273" r:id="rId15"/>
    <p:sldId id="276" r:id="rId16"/>
    <p:sldId id="259" r:id="rId17"/>
    <p:sldId id="275"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63615" autoAdjust="0"/>
  </p:normalViewPr>
  <p:slideViewPr>
    <p:cSldViewPr snapToGrid="0">
      <p:cViewPr varScale="1">
        <p:scale>
          <a:sx n="113" d="100"/>
          <a:sy n="113"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529749-2D80-4617-B11E-80910FAC05A6}" type="datetimeFigureOut">
              <a:rPr lang="en-GB" smtClean="0"/>
              <a:t>17/07/2025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792E4-E404-434A-A3FA-7BFF8E977CBC}" type="slidenum">
              <a:rPr lang="en-GB" smtClean="0"/>
              <a:t>‹#›</a:t>
            </a:fld>
            <a:endParaRPr lang="en-GB"/>
          </a:p>
        </p:txBody>
      </p:sp>
    </p:spTree>
    <p:extLst>
      <p:ext uri="{BB962C8B-B14F-4D97-AF65-F5344CB8AC3E}">
        <p14:creationId xmlns:p14="http://schemas.microsoft.com/office/powerpoint/2010/main" val="3077969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welcome.  Thank you  for joining me for the Speech Language and Communication Pathway Update – with a focus on providing some information regarding the roll out of the link therapist model and what this means for you , your setting, your team and the children and families within your settings.</a:t>
            </a:r>
          </a:p>
        </p:txBody>
      </p:sp>
      <p:sp>
        <p:nvSpPr>
          <p:cNvPr id="4" name="Slide Number Placeholder 3"/>
          <p:cNvSpPr>
            <a:spLocks noGrp="1"/>
          </p:cNvSpPr>
          <p:nvPr>
            <p:ph type="sldNum" sz="quarter" idx="5"/>
          </p:nvPr>
        </p:nvSpPr>
        <p:spPr/>
        <p:txBody>
          <a:bodyPr/>
          <a:lstStyle/>
          <a:p>
            <a:fld id="{3A1792E4-E404-434A-A3FA-7BFF8E977CBC}" type="slidenum">
              <a:rPr lang="en-GB" smtClean="0"/>
              <a:t>1</a:t>
            </a:fld>
            <a:endParaRPr lang="en-GB"/>
          </a:p>
        </p:txBody>
      </p:sp>
    </p:spTree>
    <p:extLst>
      <p:ext uri="{BB962C8B-B14F-4D97-AF65-F5344CB8AC3E}">
        <p14:creationId xmlns:p14="http://schemas.microsoft.com/office/powerpoint/2010/main" val="2843926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is a  link therapist? </a:t>
            </a:r>
          </a:p>
          <a:p>
            <a:endParaRPr lang="en-GB" dirty="0"/>
          </a:p>
          <a:p>
            <a:r>
              <a:rPr lang="en-GB" dirty="0"/>
              <a:t>A Link Therapist is a designated speech and language therapist who works closely with a school or setting to identify, assess, and support children with SLCN. The link therapist acts as a point of contact for the school and helps to implement the Balanced System approach, which emphasizes place-based support and a continuum of provision from universal to specialist levels. </a:t>
            </a:r>
          </a:p>
          <a:p>
            <a:endParaRPr lang="en-GB" dirty="0"/>
          </a:p>
          <a:p>
            <a:endParaRPr lang="en-GB" dirty="0"/>
          </a:p>
        </p:txBody>
      </p:sp>
      <p:sp>
        <p:nvSpPr>
          <p:cNvPr id="4" name="Slide Number Placeholder 3"/>
          <p:cNvSpPr>
            <a:spLocks noGrp="1"/>
          </p:cNvSpPr>
          <p:nvPr>
            <p:ph type="sldNum" sz="quarter" idx="5"/>
          </p:nvPr>
        </p:nvSpPr>
        <p:spPr/>
        <p:txBody>
          <a:bodyPr/>
          <a:lstStyle/>
          <a:p>
            <a:fld id="{3A1792E4-E404-434A-A3FA-7BFF8E977CBC}" type="slidenum">
              <a:rPr lang="en-GB" smtClean="0"/>
              <a:t>10</a:t>
            </a:fld>
            <a:endParaRPr lang="en-GB"/>
          </a:p>
        </p:txBody>
      </p:sp>
    </p:spTree>
    <p:extLst>
      <p:ext uri="{BB962C8B-B14F-4D97-AF65-F5344CB8AC3E}">
        <p14:creationId xmlns:p14="http://schemas.microsoft.com/office/powerpoint/2010/main" val="2853826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next 2 slides we will out line the main role if the link therapist</a:t>
            </a:r>
          </a:p>
        </p:txBody>
      </p:sp>
      <p:sp>
        <p:nvSpPr>
          <p:cNvPr id="4" name="Slide Number Placeholder 3"/>
          <p:cNvSpPr>
            <a:spLocks noGrp="1"/>
          </p:cNvSpPr>
          <p:nvPr>
            <p:ph type="sldNum" sz="quarter" idx="5"/>
          </p:nvPr>
        </p:nvSpPr>
        <p:spPr/>
        <p:txBody>
          <a:bodyPr/>
          <a:lstStyle/>
          <a:p>
            <a:fld id="{3A1792E4-E404-434A-A3FA-7BFF8E977CBC}" type="slidenum">
              <a:rPr lang="en-GB" smtClean="0"/>
              <a:t>11</a:t>
            </a:fld>
            <a:endParaRPr lang="en-GB"/>
          </a:p>
        </p:txBody>
      </p:sp>
    </p:spTree>
    <p:extLst>
      <p:ext uri="{BB962C8B-B14F-4D97-AF65-F5344CB8AC3E}">
        <p14:creationId xmlns:p14="http://schemas.microsoft.com/office/powerpoint/2010/main" val="3254249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1792E4-E404-434A-A3FA-7BFF8E977CBC}" type="slidenum">
              <a:rPr lang="en-GB" smtClean="0"/>
              <a:t>12</a:t>
            </a:fld>
            <a:endParaRPr lang="en-GB"/>
          </a:p>
        </p:txBody>
      </p:sp>
    </p:spTree>
    <p:extLst>
      <p:ext uri="{BB962C8B-B14F-4D97-AF65-F5344CB8AC3E}">
        <p14:creationId xmlns:p14="http://schemas.microsoft.com/office/powerpoint/2010/main" val="4090520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1792E4-E404-434A-A3FA-7BFF8E977CBC}" type="slidenum">
              <a:rPr lang="en-GB" smtClean="0"/>
              <a:t>13</a:t>
            </a:fld>
            <a:endParaRPr lang="en-GB"/>
          </a:p>
        </p:txBody>
      </p:sp>
    </p:spTree>
    <p:extLst>
      <p:ext uri="{BB962C8B-B14F-4D97-AF65-F5344CB8AC3E}">
        <p14:creationId xmlns:p14="http://schemas.microsoft.com/office/powerpoint/2010/main" val="1962835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have a real life example of how the link therapist model has worked for a child in a school in Worcester who have been operating the balanced system for some time </a:t>
            </a:r>
          </a:p>
        </p:txBody>
      </p:sp>
      <p:sp>
        <p:nvSpPr>
          <p:cNvPr id="4" name="Slide Number Placeholder 3"/>
          <p:cNvSpPr>
            <a:spLocks noGrp="1"/>
          </p:cNvSpPr>
          <p:nvPr>
            <p:ph type="sldNum" sz="quarter" idx="5"/>
          </p:nvPr>
        </p:nvSpPr>
        <p:spPr/>
        <p:txBody>
          <a:bodyPr/>
          <a:lstStyle/>
          <a:p>
            <a:fld id="{3A1792E4-E404-434A-A3FA-7BFF8E977CBC}" type="slidenum">
              <a:rPr lang="en-GB" smtClean="0"/>
              <a:t>14</a:t>
            </a:fld>
            <a:endParaRPr lang="en-GB"/>
          </a:p>
        </p:txBody>
      </p:sp>
    </p:spTree>
    <p:extLst>
      <p:ext uri="{BB962C8B-B14F-4D97-AF65-F5344CB8AC3E}">
        <p14:creationId xmlns:p14="http://schemas.microsoft.com/office/powerpoint/2010/main" val="3550984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school will have been allocated time each term that your link therapist is available to your school</a:t>
            </a:r>
          </a:p>
          <a:p>
            <a:endParaRPr lang="en-GB" dirty="0"/>
          </a:p>
          <a:p>
            <a:r>
              <a:rPr lang="en-GB" dirty="0"/>
              <a:t>For more information on how these were allocated </a:t>
            </a:r>
          </a:p>
          <a:p>
            <a:endParaRPr lang="en-GB" dirty="0"/>
          </a:p>
          <a:p>
            <a:r>
              <a:rPr lang="en-GB" dirty="0"/>
              <a:t>The 3 main strands of support you will receive will be based around</a:t>
            </a:r>
          </a:p>
          <a:p>
            <a:endParaRPr lang="en-GB" dirty="0"/>
          </a:p>
          <a:p>
            <a:r>
              <a:rPr lang="en-GB" dirty="0"/>
              <a:t> an initial discussion the purpose of this discussion will be to </a:t>
            </a:r>
          </a:p>
          <a:p>
            <a:endParaRPr lang="en-GB" dirty="0"/>
          </a:p>
          <a:p>
            <a:r>
              <a:rPr lang="en-GB" dirty="0"/>
              <a:t>A new menu of support will be available for you to select activities from based on your school priorities- this will allow you to personalise the offer you receive from us </a:t>
            </a:r>
          </a:p>
          <a:p>
            <a:endParaRPr lang="en-GB" dirty="0"/>
          </a:p>
          <a:p>
            <a:r>
              <a:rPr lang="en-GB" dirty="0"/>
              <a:t>All of the offers available from us will focus on supporting you and the children in </a:t>
            </a:r>
            <a:r>
              <a:rPr lang="en-GB" dirty="0" err="1"/>
              <a:t>ur</a:t>
            </a:r>
            <a:r>
              <a:rPr lang="en-GB" dirty="0"/>
              <a:t> school on the 5 strands and 3 levels of the balanced system framework </a:t>
            </a:r>
          </a:p>
          <a:p>
            <a:endParaRPr lang="en-GB" dirty="0"/>
          </a:p>
        </p:txBody>
      </p:sp>
      <p:sp>
        <p:nvSpPr>
          <p:cNvPr id="4" name="Slide Number Placeholder 3"/>
          <p:cNvSpPr>
            <a:spLocks noGrp="1"/>
          </p:cNvSpPr>
          <p:nvPr>
            <p:ph type="sldNum" sz="quarter" idx="5"/>
          </p:nvPr>
        </p:nvSpPr>
        <p:spPr/>
        <p:txBody>
          <a:bodyPr/>
          <a:lstStyle/>
          <a:p>
            <a:fld id="{3A1792E4-E404-434A-A3FA-7BFF8E977CBC}" type="slidenum">
              <a:rPr lang="en-GB" smtClean="0"/>
              <a:t>15</a:t>
            </a:fld>
            <a:endParaRPr lang="en-GB"/>
          </a:p>
        </p:txBody>
      </p:sp>
    </p:spTree>
    <p:extLst>
      <p:ext uri="{BB962C8B-B14F-4D97-AF65-F5344CB8AC3E}">
        <p14:creationId xmlns:p14="http://schemas.microsoft.com/office/powerpoint/2010/main" val="3390059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1792E4-E404-434A-A3FA-7BFF8E977CBC}" type="slidenum">
              <a:rPr lang="en-GB" smtClean="0"/>
              <a:t>16</a:t>
            </a:fld>
            <a:endParaRPr lang="en-GB"/>
          </a:p>
        </p:txBody>
      </p:sp>
    </p:spTree>
    <p:extLst>
      <p:ext uri="{BB962C8B-B14F-4D97-AF65-F5344CB8AC3E}">
        <p14:creationId xmlns:p14="http://schemas.microsoft.com/office/powerpoint/2010/main" val="1481365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1792E4-E404-434A-A3FA-7BFF8E977CBC}" type="slidenum">
              <a:rPr lang="en-GB" smtClean="0"/>
              <a:t>17</a:t>
            </a:fld>
            <a:endParaRPr lang="en-GB"/>
          </a:p>
        </p:txBody>
      </p:sp>
    </p:spTree>
    <p:extLst>
      <p:ext uri="{BB962C8B-B14F-4D97-AF65-F5344CB8AC3E}">
        <p14:creationId xmlns:p14="http://schemas.microsoft.com/office/powerpoint/2010/main" val="1722481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1792E4-E404-434A-A3FA-7BFF8E977CBC}" type="slidenum">
              <a:rPr lang="en-GB" smtClean="0"/>
              <a:t>18</a:t>
            </a:fld>
            <a:endParaRPr lang="en-GB"/>
          </a:p>
        </p:txBody>
      </p:sp>
    </p:spTree>
    <p:extLst>
      <p:ext uri="{BB962C8B-B14F-4D97-AF65-F5344CB8AC3E}">
        <p14:creationId xmlns:p14="http://schemas.microsoft.com/office/powerpoint/2010/main" val="1434799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an overview of the children that we see within the SLC pathway  - go through slide </a:t>
            </a:r>
          </a:p>
        </p:txBody>
      </p:sp>
      <p:sp>
        <p:nvSpPr>
          <p:cNvPr id="4" name="Slide Number Placeholder 3"/>
          <p:cNvSpPr>
            <a:spLocks noGrp="1"/>
          </p:cNvSpPr>
          <p:nvPr>
            <p:ph type="sldNum" sz="quarter" idx="5"/>
          </p:nvPr>
        </p:nvSpPr>
        <p:spPr/>
        <p:txBody>
          <a:bodyPr/>
          <a:lstStyle/>
          <a:p>
            <a:fld id="{3A1792E4-E404-434A-A3FA-7BFF8E977CBC}" type="slidenum">
              <a:rPr lang="en-GB" smtClean="0"/>
              <a:t>2</a:t>
            </a:fld>
            <a:endParaRPr lang="en-GB"/>
          </a:p>
        </p:txBody>
      </p:sp>
    </p:spTree>
    <p:extLst>
      <p:ext uri="{BB962C8B-B14F-4D97-AF65-F5344CB8AC3E}">
        <p14:creationId xmlns:p14="http://schemas.microsoft.com/office/powerpoint/2010/main" val="946656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 we mean by speech language and communication? </a:t>
            </a:r>
          </a:p>
          <a:p>
            <a:endParaRPr lang="en-GB" dirty="0"/>
          </a:p>
          <a:p>
            <a:r>
              <a:rPr lang="en-GB" dirty="0"/>
              <a:t>In the next slide we will just review the terminology</a:t>
            </a:r>
          </a:p>
          <a:p>
            <a:endParaRPr lang="en-GB" dirty="0"/>
          </a:p>
        </p:txBody>
      </p:sp>
      <p:sp>
        <p:nvSpPr>
          <p:cNvPr id="4" name="Slide Number Placeholder 3"/>
          <p:cNvSpPr>
            <a:spLocks noGrp="1"/>
          </p:cNvSpPr>
          <p:nvPr>
            <p:ph type="sldNum" sz="quarter" idx="5"/>
          </p:nvPr>
        </p:nvSpPr>
        <p:spPr/>
        <p:txBody>
          <a:bodyPr/>
          <a:lstStyle/>
          <a:p>
            <a:fld id="{3A1792E4-E404-434A-A3FA-7BFF8E977CBC}" type="slidenum">
              <a:rPr lang="en-GB" smtClean="0"/>
              <a:t>3</a:t>
            </a:fld>
            <a:endParaRPr lang="en-GB"/>
          </a:p>
        </p:txBody>
      </p:sp>
    </p:spTree>
    <p:extLst>
      <p:ext uri="{BB962C8B-B14F-4D97-AF65-F5344CB8AC3E}">
        <p14:creationId xmlns:p14="http://schemas.microsoft.com/office/powerpoint/2010/main" val="304996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p:txBody>
      </p:sp>
      <p:sp>
        <p:nvSpPr>
          <p:cNvPr id="4" name="Slide Number Placeholder 3"/>
          <p:cNvSpPr>
            <a:spLocks noGrp="1"/>
          </p:cNvSpPr>
          <p:nvPr>
            <p:ph type="sldNum" sz="quarter" idx="5"/>
          </p:nvPr>
        </p:nvSpPr>
        <p:spPr/>
        <p:txBody>
          <a:bodyPr/>
          <a:lstStyle/>
          <a:p>
            <a:fld id="{3A1792E4-E404-434A-A3FA-7BFF8E977CBC}" type="slidenum">
              <a:rPr lang="en-GB" smtClean="0"/>
              <a:t>4</a:t>
            </a:fld>
            <a:endParaRPr lang="en-GB"/>
          </a:p>
        </p:txBody>
      </p:sp>
    </p:spTree>
    <p:extLst>
      <p:ext uri="{BB962C8B-B14F-4D97-AF65-F5344CB8AC3E}">
        <p14:creationId xmlns:p14="http://schemas.microsoft.com/office/powerpoint/2010/main" val="3021067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are probably aware CFHD operate a pathways of care model with the speech language and communication pathway being one of those pathways </a:t>
            </a:r>
          </a:p>
          <a:p>
            <a:endParaRPr lang="en-GB" dirty="0"/>
          </a:p>
          <a:p>
            <a:r>
              <a:rPr lang="en-GB" dirty="0"/>
              <a:t>As with all the CFHD pathways the speech  language and communication pathway is currently modelled using the I thrive framework – which consists of 4 quadrants </a:t>
            </a:r>
          </a:p>
          <a:p>
            <a:endParaRPr lang="en-GB" dirty="0"/>
          </a:p>
          <a:p>
            <a:r>
              <a:rPr lang="en-GB" dirty="0"/>
              <a:t>Getting advice – so supporting families to access universal signposting advice through our website and more specialist websites, visiting their local family hubs or talking to the settings/G.P or health teams</a:t>
            </a:r>
          </a:p>
          <a:p>
            <a:endParaRPr lang="en-GB" dirty="0"/>
          </a:p>
          <a:p>
            <a:r>
              <a:rPr lang="en-GB" dirty="0"/>
              <a:t>Getting help – this is accessing more targeted support such as training,  videos available of our website or signposting families to local groups running in their areas</a:t>
            </a:r>
          </a:p>
          <a:p>
            <a:endParaRPr lang="en-GB" dirty="0"/>
          </a:p>
          <a:p>
            <a:r>
              <a:rPr lang="en-GB" dirty="0"/>
              <a:t>Getting more Help  - at this level the children will be sitting within the SLC pathway – they will also have received all the information at the  getting advice and getting help level but at this level the child and family are seen to need a more specialist level of service through assessment and intervention from the speech and language therapy  team </a:t>
            </a:r>
          </a:p>
          <a:p>
            <a:endParaRPr lang="en-GB" dirty="0"/>
          </a:p>
          <a:p>
            <a:r>
              <a:rPr lang="en-GB" dirty="0"/>
              <a:t>Getting risk support – at this level families are supported  - if required to get support from services such as safeguarding or mental heath services where we will work in collaboration to holistically support the family during this period of need </a:t>
            </a:r>
          </a:p>
          <a:p>
            <a:endParaRPr lang="en-GB" dirty="0"/>
          </a:p>
        </p:txBody>
      </p:sp>
      <p:sp>
        <p:nvSpPr>
          <p:cNvPr id="4" name="Slide Number Placeholder 3"/>
          <p:cNvSpPr>
            <a:spLocks noGrp="1"/>
          </p:cNvSpPr>
          <p:nvPr>
            <p:ph type="sldNum" sz="quarter" idx="5"/>
          </p:nvPr>
        </p:nvSpPr>
        <p:spPr/>
        <p:txBody>
          <a:bodyPr/>
          <a:lstStyle/>
          <a:p>
            <a:fld id="{3A1792E4-E404-434A-A3FA-7BFF8E977CBC}" type="slidenum">
              <a:rPr lang="en-GB" smtClean="0"/>
              <a:t>5</a:t>
            </a:fld>
            <a:endParaRPr lang="en-GB"/>
          </a:p>
        </p:txBody>
      </p:sp>
    </p:spTree>
    <p:extLst>
      <p:ext uri="{BB962C8B-B14F-4D97-AF65-F5344CB8AC3E}">
        <p14:creationId xmlns:p14="http://schemas.microsoft.com/office/powerpoint/2010/main" val="55221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 things are changing</a:t>
            </a:r>
          </a:p>
          <a:p>
            <a:endParaRPr lang="en-GB" dirty="0"/>
          </a:p>
          <a:p>
            <a:r>
              <a:rPr lang="en-GB" dirty="0" err="1"/>
              <a:t>Cfhd</a:t>
            </a:r>
            <a:r>
              <a:rPr lang="en-GB" dirty="0"/>
              <a:t> SLT’s have been working closely with Better Communication CIC to deliver services that align with the Balanced system Principles</a:t>
            </a:r>
          </a:p>
          <a:p>
            <a:endParaRPr lang="en-GB" dirty="0"/>
          </a:p>
          <a:p>
            <a:r>
              <a:rPr lang="en-GB" dirty="0"/>
              <a:t>The Balanced System is a framework for organizing and delivering support for children's speech, language, and communication needs (SLCN) within a local area. </a:t>
            </a:r>
          </a:p>
          <a:p>
            <a:endParaRPr lang="en-GB" dirty="0"/>
          </a:p>
          <a:p>
            <a:r>
              <a:rPr lang="en-GB" dirty="0"/>
              <a:t>The balanced system has been devised by a speech and language therapist and the balanced system CIC are a team of speech and language therapists who believe passionately that services should be delivered to </a:t>
            </a:r>
            <a:r>
              <a:rPr lang="en-GB" dirty="0" err="1"/>
              <a:t>cyp</a:t>
            </a:r>
            <a:r>
              <a:rPr lang="en-GB" dirty="0"/>
              <a:t> and families according to 15 main principle and these 15 principles fall within 5 strands  </a:t>
            </a:r>
          </a:p>
          <a:p>
            <a:endParaRPr lang="en-GB" dirty="0"/>
          </a:p>
          <a:p>
            <a:r>
              <a:rPr lang="en-GB" dirty="0"/>
              <a:t> read 5 strands</a:t>
            </a:r>
          </a:p>
          <a:p>
            <a:endParaRPr lang="en-GB" dirty="0"/>
          </a:p>
          <a:p>
            <a:r>
              <a:rPr lang="en-GB" dirty="0"/>
              <a:t>It is important to say at this point that although SLT are key to instigating this change it is a system wide change that requires all partner agencies to be on board in order for this to be successful </a:t>
            </a:r>
          </a:p>
          <a:p>
            <a:endParaRPr lang="en-GB" dirty="0"/>
          </a:p>
          <a:p>
            <a:r>
              <a:rPr lang="en-GB" dirty="0"/>
              <a:t>It is also important to say that even though the model has been devised by a speech and  language therapist it is a model that works for all services working with children from OT,  physios and education services including local authority services </a:t>
            </a:r>
          </a:p>
        </p:txBody>
      </p:sp>
      <p:sp>
        <p:nvSpPr>
          <p:cNvPr id="4" name="Slide Number Placeholder 3"/>
          <p:cNvSpPr>
            <a:spLocks noGrp="1"/>
          </p:cNvSpPr>
          <p:nvPr>
            <p:ph type="sldNum" sz="quarter" idx="5"/>
          </p:nvPr>
        </p:nvSpPr>
        <p:spPr/>
        <p:txBody>
          <a:bodyPr/>
          <a:lstStyle/>
          <a:p>
            <a:fld id="{3A1792E4-E404-434A-A3FA-7BFF8E977CBC}" type="slidenum">
              <a:rPr lang="en-GB" smtClean="0"/>
              <a:t>6</a:t>
            </a:fld>
            <a:endParaRPr lang="en-GB"/>
          </a:p>
        </p:txBody>
      </p:sp>
    </p:spTree>
    <p:extLst>
      <p:ext uri="{BB962C8B-B14F-4D97-AF65-F5344CB8AC3E}">
        <p14:creationId xmlns:p14="http://schemas.microsoft.com/office/powerpoint/2010/main" val="2751251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the 5 strands there are 3 levels and these  are universal targeted and specialist. The purpose of the system is to ensure that children and families received the right support at the universal and targeted levels to reduce the number of families needing serves at the specialist level </a:t>
            </a:r>
          </a:p>
        </p:txBody>
      </p:sp>
      <p:sp>
        <p:nvSpPr>
          <p:cNvPr id="4" name="Slide Number Placeholder 3"/>
          <p:cNvSpPr>
            <a:spLocks noGrp="1"/>
          </p:cNvSpPr>
          <p:nvPr>
            <p:ph type="sldNum" sz="quarter" idx="5"/>
          </p:nvPr>
        </p:nvSpPr>
        <p:spPr/>
        <p:txBody>
          <a:bodyPr/>
          <a:lstStyle/>
          <a:p>
            <a:fld id="{3A1792E4-E404-434A-A3FA-7BFF8E977CBC}" type="slidenum">
              <a:rPr lang="en-GB" smtClean="0"/>
              <a:t>7</a:t>
            </a:fld>
            <a:endParaRPr lang="en-GB"/>
          </a:p>
        </p:txBody>
      </p:sp>
    </p:spTree>
    <p:extLst>
      <p:ext uri="{BB962C8B-B14F-4D97-AF65-F5344CB8AC3E}">
        <p14:creationId xmlns:p14="http://schemas.microsoft.com/office/powerpoint/2010/main" val="1435793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to tie all this up there are 5 main core delivery principles </a:t>
            </a:r>
          </a:p>
          <a:p>
            <a:endParaRPr lang="en-GB" dirty="0"/>
          </a:p>
          <a:p>
            <a:r>
              <a:rPr lang="en-GB" dirty="0"/>
              <a:t>Firstly measurements are taken not solely through numbers –but through the impact that the support has had on the families receiving it </a:t>
            </a:r>
          </a:p>
          <a:p>
            <a:endParaRPr lang="en-GB" dirty="0"/>
          </a:p>
          <a:p>
            <a:r>
              <a:rPr lang="en-GB" dirty="0"/>
              <a:t>Secondly that access to services and support  is easy – so families can ask the appropriate professional for help not have to sit on a waiting list for their turn to see one</a:t>
            </a:r>
          </a:p>
          <a:p>
            <a:endParaRPr lang="en-GB" dirty="0"/>
          </a:p>
          <a:p>
            <a:r>
              <a:rPr lang="en-GB" dirty="0"/>
              <a:t>Thirdly  - that services  are sitting within the communities that need them and that support is given in the places that the children occupy,  such as schools nurseries and family hubs </a:t>
            </a:r>
          </a:p>
          <a:p>
            <a:endParaRPr lang="en-GB" dirty="0"/>
          </a:p>
          <a:p>
            <a:r>
              <a:rPr lang="en-GB" dirty="0"/>
              <a:t>Fourthly – Targeted support is crucial if we are to avoid the vortex that is pictured here on the side of the screen where families get offered lots if lovely universal support and then get sucked up straight into specialist services bypassing the targeted support </a:t>
            </a:r>
          </a:p>
          <a:p>
            <a:endParaRPr lang="en-GB" dirty="0"/>
          </a:p>
          <a:p>
            <a:r>
              <a:rPr lang="en-GB" dirty="0"/>
              <a:t>And lastly – that high quality information and resources are available to families right across the system </a:t>
            </a:r>
          </a:p>
        </p:txBody>
      </p:sp>
      <p:sp>
        <p:nvSpPr>
          <p:cNvPr id="4" name="Slide Number Placeholder 3"/>
          <p:cNvSpPr>
            <a:spLocks noGrp="1"/>
          </p:cNvSpPr>
          <p:nvPr>
            <p:ph type="sldNum" sz="quarter" idx="5"/>
          </p:nvPr>
        </p:nvSpPr>
        <p:spPr/>
        <p:txBody>
          <a:bodyPr/>
          <a:lstStyle/>
          <a:p>
            <a:fld id="{3A1792E4-E404-434A-A3FA-7BFF8E977CBC}" type="slidenum">
              <a:rPr lang="en-GB" smtClean="0"/>
              <a:t>8</a:t>
            </a:fld>
            <a:endParaRPr lang="en-GB"/>
          </a:p>
        </p:txBody>
      </p:sp>
    </p:spTree>
    <p:extLst>
      <p:ext uri="{BB962C8B-B14F-4D97-AF65-F5344CB8AC3E}">
        <p14:creationId xmlns:p14="http://schemas.microsoft.com/office/powerpoint/2010/main" val="3294769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with all that in mind what does that mean for the </a:t>
            </a:r>
            <a:r>
              <a:rPr lang="en-GB" dirty="0" err="1"/>
              <a:t>SLaC</a:t>
            </a:r>
            <a:r>
              <a:rPr lang="en-GB" dirty="0"/>
              <a:t> pathway ?</a:t>
            </a:r>
          </a:p>
          <a:p>
            <a:endParaRPr lang="en-GB" dirty="0"/>
          </a:p>
          <a:p>
            <a:r>
              <a:rPr lang="en-GB" dirty="0"/>
              <a:t>We have identified our 3  key priorities  which in turn will strengthen our targeted offer </a:t>
            </a:r>
          </a:p>
          <a:p>
            <a:endParaRPr lang="en-GB" dirty="0"/>
          </a:p>
          <a:p>
            <a:r>
              <a:rPr lang="en-GB" dirty="0"/>
              <a:t>We aim to do this by identifying needs earlier –  so that read slide </a:t>
            </a:r>
          </a:p>
          <a:p>
            <a:endParaRPr lang="en-GB" dirty="0"/>
          </a:p>
          <a:p>
            <a:r>
              <a:rPr lang="en-GB" dirty="0"/>
              <a:t>And providing appropriate assessment  - so our  read slide</a:t>
            </a:r>
          </a:p>
          <a:p>
            <a:endParaRPr lang="en-GB" dirty="0"/>
          </a:p>
          <a:p>
            <a:r>
              <a:rPr lang="en-GB" dirty="0"/>
              <a:t>For easy access There are 2 main workstreams through which we have chosen to do this and this is through </a:t>
            </a:r>
          </a:p>
          <a:p>
            <a:endParaRPr lang="en-GB" dirty="0"/>
          </a:p>
          <a:p>
            <a:r>
              <a:rPr lang="en-GB" dirty="0"/>
              <a:t>Easy access drop ins – the purpose of the easy access drop ins is for families to be able to come to a community venue and get support and advice regarding their child's communication needs without the need for a referral .  </a:t>
            </a:r>
          </a:p>
          <a:p>
            <a:endParaRPr lang="en-GB" dirty="0"/>
          </a:p>
          <a:p>
            <a:r>
              <a:rPr lang="en-GB" dirty="0"/>
              <a:t>And link therapist model – where there is a named  key therapist whose time is allocated and protected for their schools and settings and who will work alongside   the school or setting as part of their team team</a:t>
            </a:r>
          </a:p>
          <a:p>
            <a:endParaRPr lang="en-GB" dirty="0"/>
          </a:p>
          <a:p>
            <a:r>
              <a:rPr lang="en-GB" dirty="0"/>
              <a:t>As this is a system wide change the work is being co produced with parent groups, education, early years settings social care etc to ensure that we are meeting the needs of the CYP and their families </a:t>
            </a:r>
          </a:p>
          <a:p>
            <a:endParaRPr lang="en-GB" dirty="0"/>
          </a:p>
          <a:p>
            <a:endParaRPr lang="en-GB" dirty="0"/>
          </a:p>
        </p:txBody>
      </p:sp>
      <p:sp>
        <p:nvSpPr>
          <p:cNvPr id="4" name="Slide Number Placeholder 3"/>
          <p:cNvSpPr>
            <a:spLocks noGrp="1"/>
          </p:cNvSpPr>
          <p:nvPr>
            <p:ph type="sldNum" sz="quarter" idx="5"/>
          </p:nvPr>
        </p:nvSpPr>
        <p:spPr/>
        <p:txBody>
          <a:bodyPr/>
          <a:lstStyle/>
          <a:p>
            <a:fld id="{3A1792E4-E404-434A-A3FA-7BFF8E977CBC}" type="slidenum">
              <a:rPr lang="en-GB" smtClean="0"/>
              <a:t>9</a:t>
            </a:fld>
            <a:endParaRPr lang="en-GB"/>
          </a:p>
        </p:txBody>
      </p:sp>
    </p:spTree>
    <p:extLst>
      <p:ext uri="{BB962C8B-B14F-4D97-AF65-F5344CB8AC3E}">
        <p14:creationId xmlns:p14="http://schemas.microsoft.com/office/powerpoint/2010/main" val="735643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B0080-D07B-4ABA-9C79-B379E08CC6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CB0F2AE-8DE0-4184-B394-D81DDA1DB6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946C347-370E-4230-B43B-04476EDF42A6}"/>
              </a:ext>
            </a:extLst>
          </p:cNvPr>
          <p:cNvSpPr>
            <a:spLocks noGrp="1"/>
          </p:cNvSpPr>
          <p:nvPr>
            <p:ph type="dt" sz="half" idx="10"/>
          </p:nvPr>
        </p:nvSpPr>
        <p:spPr/>
        <p:txBody>
          <a:bodyPr/>
          <a:lstStyle/>
          <a:p>
            <a:fld id="{58B52BE5-E3F1-4A2A-9B30-EDFAB11E7E6F}" type="datetimeFigureOut">
              <a:rPr lang="en-GB" smtClean="0"/>
              <a:t>17/07/2025</a:t>
            </a:fld>
            <a:endParaRPr lang="en-GB"/>
          </a:p>
        </p:txBody>
      </p:sp>
      <p:sp>
        <p:nvSpPr>
          <p:cNvPr id="5" name="Footer Placeholder 4">
            <a:extLst>
              <a:ext uri="{FF2B5EF4-FFF2-40B4-BE49-F238E27FC236}">
                <a16:creationId xmlns:a16="http://schemas.microsoft.com/office/drawing/2014/main" id="{4791DD39-E8E9-44B5-96A4-2519464DEC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680CD4-A153-4A8A-9B55-D2C0670CE1C2}"/>
              </a:ext>
            </a:extLst>
          </p:cNvPr>
          <p:cNvSpPr>
            <a:spLocks noGrp="1"/>
          </p:cNvSpPr>
          <p:nvPr>
            <p:ph type="sldNum" sz="quarter" idx="12"/>
          </p:nvPr>
        </p:nvSpPr>
        <p:spPr/>
        <p:txBody>
          <a:bodyPr/>
          <a:lstStyle/>
          <a:p>
            <a:fld id="{08EEB0A0-F7AF-4239-8CFA-8C3AE250CE25}" type="slidenum">
              <a:rPr lang="en-GB" smtClean="0"/>
              <a:t>‹#›</a:t>
            </a:fld>
            <a:endParaRPr lang="en-GB"/>
          </a:p>
        </p:txBody>
      </p:sp>
    </p:spTree>
    <p:extLst>
      <p:ext uri="{BB962C8B-B14F-4D97-AF65-F5344CB8AC3E}">
        <p14:creationId xmlns:p14="http://schemas.microsoft.com/office/powerpoint/2010/main" val="379812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5018-29F3-43F9-97CC-D159FA50ACB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EE0FC4-04C0-47F2-8463-834B366E4B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4B40DE-BBA2-4210-8279-0A387E9C1028}"/>
              </a:ext>
            </a:extLst>
          </p:cNvPr>
          <p:cNvSpPr>
            <a:spLocks noGrp="1"/>
          </p:cNvSpPr>
          <p:nvPr>
            <p:ph type="dt" sz="half" idx="10"/>
          </p:nvPr>
        </p:nvSpPr>
        <p:spPr/>
        <p:txBody>
          <a:bodyPr/>
          <a:lstStyle/>
          <a:p>
            <a:fld id="{58B52BE5-E3F1-4A2A-9B30-EDFAB11E7E6F}" type="datetimeFigureOut">
              <a:rPr lang="en-GB" smtClean="0"/>
              <a:t>17/07/2025</a:t>
            </a:fld>
            <a:endParaRPr lang="en-GB"/>
          </a:p>
        </p:txBody>
      </p:sp>
      <p:sp>
        <p:nvSpPr>
          <p:cNvPr id="5" name="Footer Placeholder 4">
            <a:extLst>
              <a:ext uri="{FF2B5EF4-FFF2-40B4-BE49-F238E27FC236}">
                <a16:creationId xmlns:a16="http://schemas.microsoft.com/office/drawing/2014/main" id="{EDC3CC52-E267-42DB-9B17-83429B51F9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09877E-DE36-4FBE-B490-9C99ADD6E2F8}"/>
              </a:ext>
            </a:extLst>
          </p:cNvPr>
          <p:cNvSpPr>
            <a:spLocks noGrp="1"/>
          </p:cNvSpPr>
          <p:nvPr>
            <p:ph type="sldNum" sz="quarter" idx="12"/>
          </p:nvPr>
        </p:nvSpPr>
        <p:spPr/>
        <p:txBody>
          <a:bodyPr/>
          <a:lstStyle/>
          <a:p>
            <a:fld id="{08EEB0A0-F7AF-4239-8CFA-8C3AE250CE25}" type="slidenum">
              <a:rPr lang="en-GB" smtClean="0"/>
              <a:t>‹#›</a:t>
            </a:fld>
            <a:endParaRPr lang="en-GB"/>
          </a:p>
        </p:txBody>
      </p:sp>
    </p:spTree>
    <p:extLst>
      <p:ext uri="{BB962C8B-B14F-4D97-AF65-F5344CB8AC3E}">
        <p14:creationId xmlns:p14="http://schemas.microsoft.com/office/powerpoint/2010/main" val="3240912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14B57A-3CD2-449E-8B71-3991C54FF7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7CAED5-A88F-4F23-A39B-87408F082BA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93097E-DB35-471B-BD39-91827EDE7D28}"/>
              </a:ext>
            </a:extLst>
          </p:cNvPr>
          <p:cNvSpPr>
            <a:spLocks noGrp="1"/>
          </p:cNvSpPr>
          <p:nvPr>
            <p:ph type="dt" sz="half" idx="10"/>
          </p:nvPr>
        </p:nvSpPr>
        <p:spPr/>
        <p:txBody>
          <a:bodyPr/>
          <a:lstStyle/>
          <a:p>
            <a:fld id="{58B52BE5-E3F1-4A2A-9B30-EDFAB11E7E6F}" type="datetimeFigureOut">
              <a:rPr lang="en-GB" smtClean="0"/>
              <a:t>17/07/2025</a:t>
            </a:fld>
            <a:endParaRPr lang="en-GB"/>
          </a:p>
        </p:txBody>
      </p:sp>
      <p:sp>
        <p:nvSpPr>
          <p:cNvPr id="5" name="Footer Placeholder 4">
            <a:extLst>
              <a:ext uri="{FF2B5EF4-FFF2-40B4-BE49-F238E27FC236}">
                <a16:creationId xmlns:a16="http://schemas.microsoft.com/office/drawing/2014/main" id="{C6D99FB0-493D-4CD3-803A-2CBC67930A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C73CF2-081B-4153-8A30-1C06A4B1B848}"/>
              </a:ext>
            </a:extLst>
          </p:cNvPr>
          <p:cNvSpPr>
            <a:spLocks noGrp="1"/>
          </p:cNvSpPr>
          <p:nvPr>
            <p:ph type="sldNum" sz="quarter" idx="12"/>
          </p:nvPr>
        </p:nvSpPr>
        <p:spPr/>
        <p:txBody>
          <a:bodyPr/>
          <a:lstStyle/>
          <a:p>
            <a:fld id="{08EEB0A0-F7AF-4239-8CFA-8C3AE250CE25}" type="slidenum">
              <a:rPr lang="en-GB" smtClean="0"/>
              <a:t>‹#›</a:t>
            </a:fld>
            <a:endParaRPr lang="en-GB"/>
          </a:p>
        </p:txBody>
      </p:sp>
    </p:spTree>
    <p:extLst>
      <p:ext uri="{BB962C8B-B14F-4D97-AF65-F5344CB8AC3E}">
        <p14:creationId xmlns:p14="http://schemas.microsoft.com/office/powerpoint/2010/main" val="406389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27232-22F4-4690-9414-19B7B48701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7A5256-D9CC-4A71-AE40-6907ADF7D0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BA0D85-0C6E-4B91-8371-9FC353A8CEA5}"/>
              </a:ext>
            </a:extLst>
          </p:cNvPr>
          <p:cNvSpPr>
            <a:spLocks noGrp="1"/>
          </p:cNvSpPr>
          <p:nvPr>
            <p:ph type="dt" sz="half" idx="10"/>
          </p:nvPr>
        </p:nvSpPr>
        <p:spPr/>
        <p:txBody>
          <a:bodyPr/>
          <a:lstStyle/>
          <a:p>
            <a:fld id="{58B52BE5-E3F1-4A2A-9B30-EDFAB11E7E6F}" type="datetimeFigureOut">
              <a:rPr lang="en-GB" smtClean="0"/>
              <a:t>17/07/2025</a:t>
            </a:fld>
            <a:endParaRPr lang="en-GB"/>
          </a:p>
        </p:txBody>
      </p:sp>
      <p:sp>
        <p:nvSpPr>
          <p:cNvPr id="5" name="Footer Placeholder 4">
            <a:extLst>
              <a:ext uri="{FF2B5EF4-FFF2-40B4-BE49-F238E27FC236}">
                <a16:creationId xmlns:a16="http://schemas.microsoft.com/office/drawing/2014/main" id="{C2D80C38-D2A5-43BD-9787-0B5A9CB8F0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04F45-E91D-4462-9973-A1CF70BF1AC9}"/>
              </a:ext>
            </a:extLst>
          </p:cNvPr>
          <p:cNvSpPr>
            <a:spLocks noGrp="1"/>
          </p:cNvSpPr>
          <p:nvPr>
            <p:ph type="sldNum" sz="quarter" idx="12"/>
          </p:nvPr>
        </p:nvSpPr>
        <p:spPr/>
        <p:txBody>
          <a:bodyPr/>
          <a:lstStyle/>
          <a:p>
            <a:fld id="{08EEB0A0-F7AF-4239-8CFA-8C3AE250CE25}" type="slidenum">
              <a:rPr lang="en-GB" smtClean="0"/>
              <a:t>‹#›</a:t>
            </a:fld>
            <a:endParaRPr lang="en-GB"/>
          </a:p>
        </p:txBody>
      </p:sp>
    </p:spTree>
    <p:extLst>
      <p:ext uri="{BB962C8B-B14F-4D97-AF65-F5344CB8AC3E}">
        <p14:creationId xmlns:p14="http://schemas.microsoft.com/office/powerpoint/2010/main" val="319644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329B8-C5CE-4597-9548-F29B248C94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C13873D-0DB6-419E-A1B7-1A6E747EB4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2DD7EE-71A2-4AFD-B60A-8426838B7D63}"/>
              </a:ext>
            </a:extLst>
          </p:cNvPr>
          <p:cNvSpPr>
            <a:spLocks noGrp="1"/>
          </p:cNvSpPr>
          <p:nvPr>
            <p:ph type="dt" sz="half" idx="10"/>
          </p:nvPr>
        </p:nvSpPr>
        <p:spPr/>
        <p:txBody>
          <a:bodyPr/>
          <a:lstStyle/>
          <a:p>
            <a:fld id="{58B52BE5-E3F1-4A2A-9B30-EDFAB11E7E6F}" type="datetimeFigureOut">
              <a:rPr lang="en-GB" smtClean="0"/>
              <a:t>17/07/2025</a:t>
            </a:fld>
            <a:endParaRPr lang="en-GB"/>
          </a:p>
        </p:txBody>
      </p:sp>
      <p:sp>
        <p:nvSpPr>
          <p:cNvPr id="5" name="Footer Placeholder 4">
            <a:extLst>
              <a:ext uri="{FF2B5EF4-FFF2-40B4-BE49-F238E27FC236}">
                <a16:creationId xmlns:a16="http://schemas.microsoft.com/office/drawing/2014/main" id="{3984013B-4F52-4610-ADE5-EB092B8AB6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6397DC-FE7C-417D-ACD4-C9D328A05B53}"/>
              </a:ext>
            </a:extLst>
          </p:cNvPr>
          <p:cNvSpPr>
            <a:spLocks noGrp="1"/>
          </p:cNvSpPr>
          <p:nvPr>
            <p:ph type="sldNum" sz="quarter" idx="12"/>
          </p:nvPr>
        </p:nvSpPr>
        <p:spPr/>
        <p:txBody>
          <a:bodyPr/>
          <a:lstStyle/>
          <a:p>
            <a:fld id="{08EEB0A0-F7AF-4239-8CFA-8C3AE250CE25}" type="slidenum">
              <a:rPr lang="en-GB" smtClean="0"/>
              <a:t>‹#›</a:t>
            </a:fld>
            <a:endParaRPr lang="en-GB"/>
          </a:p>
        </p:txBody>
      </p:sp>
    </p:spTree>
    <p:extLst>
      <p:ext uri="{BB962C8B-B14F-4D97-AF65-F5344CB8AC3E}">
        <p14:creationId xmlns:p14="http://schemas.microsoft.com/office/powerpoint/2010/main" val="4266660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6589-22DC-48FB-8701-093E8245D2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99E5CA-018E-4B55-82A8-15993BF841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1252D4-EECB-4EE5-881D-EB8BE52DE0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0FE29D8-6CEA-429F-B139-934AB2AD2183}"/>
              </a:ext>
            </a:extLst>
          </p:cNvPr>
          <p:cNvSpPr>
            <a:spLocks noGrp="1"/>
          </p:cNvSpPr>
          <p:nvPr>
            <p:ph type="dt" sz="half" idx="10"/>
          </p:nvPr>
        </p:nvSpPr>
        <p:spPr/>
        <p:txBody>
          <a:bodyPr/>
          <a:lstStyle/>
          <a:p>
            <a:fld id="{58B52BE5-E3F1-4A2A-9B30-EDFAB11E7E6F}" type="datetimeFigureOut">
              <a:rPr lang="en-GB" smtClean="0"/>
              <a:t>17/07/2025</a:t>
            </a:fld>
            <a:endParaRPr lang="en-GB"/>
          </a:p>
        </p:txBody>
      </p:sp>
      <p:sp>
        <p:nvSpPr>
          <p:cNvPr id="6" name="Footer Placeholder 5">
            <a:extLst>
              <a:ext uri="{FF2B5EF4-FFF2-40B4-BE49-F238E27FC236}">
                <a16:creationId xmlns:a16="http://schemas.microsoft.com/office/drawing/2014/main" id="{27760D6F-C29F-460F-AF41-A3B31B72FD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72F6A4-E254-435E-A4CA-B58250E98096}"/>
              </a:ext>
            </a:extLst>
          </p:cNvPr>
          <p:cNvSpPr>
            <a:spLocks noGrp="1"/>
          </p:cNvSpPr>
          <p:nvPr>
            <p:ph type="sldNum" sz="quarter" idx="12"/>
          </p:nvPr>
        </p:nvSpPr>
        <p:spPr/>
        <p:txBody>
          <a:bodyPr/>
          <a:lstStyle/>
          <a:p>
            <a:fld id="{08EEB0A0-F7AF-4239-8CFA-8C3AE250CE25}" type="slidenum">
              <a:rPr lang="en-GB" smtClean="0"/>
              <a:t>‹#›</a:t>
            </a:fld>
            <a:endParaRPr lang="en-GB"/>
          </a:p>
        </p:txBody>
      </p:sp>
    </p:spTree>
    <p:extLst>
      <p:ext uri="{BB962C8B-B14F-4D97-AF65-F5344CB8AC3E}">
        <p14:creationId xmlns:p14="http://schemas.microsoft.com/office/powerpoint/2010/main" val="3672402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6AA8-791D-4B44-B74E-15A098A0C3F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3F4EBF-3155-4886-85FC-F0DBCD3A64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BC2211-1A88-417E-9808-D2AC5C184F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C3A72E7-2521-4DE7-A9AC-B0C31A8D5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E19E73-CF4E-4231-BCF1-9D9F4E1FE9F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90B6F53-C6DB-4DA4-B066-7F939CC449C0}"/>
              </a:ext>
            </a:extLst>
          </p:cNvPr>
          <p:cNvSpPr>
            <a:spLocks noGrp="1"/>
          </p:cNvSpPr>
          <p:nvPr>
            <p:ph type="dt" sz="half" idx="10"/>
          </p:nvPr>
        </p:nvSpPr>
        <p:spPr/>
        <p:txBody>
          <a:bodyPr/>
          <a:lstStyle/>
          <a:p>
            <a:fld id="{58B52BE5-E3F1-4A2A-9B30-EDFAB11E7E6F}" type="datetimeFigureOut">
              <a:rPr lang="en-GB" smtClean="0"/>
              <a:t>17/07/2025</a:t>
            </a:fld>
            <a:endParaRPr lang="en-GB"/>
          </a:p>
        </p:txBody>
      </p:sp>
      <p:sp>
        <p:nvSpPr>
          <p:cNvPr id="8" name="Footer Placeholder 7">
            <a:extLst>
              <a:ext uri="{FF2B5EF4-FFF2-40B4-BE49-F238E27FC236}">
                <a16:creationId xmlns:a16="http://schemas.microsoft.com/office/drawing/2014/main" id="{2712FAEF-D937-45FD-A770-5417D39F29D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09926C6-E01E-4961-A363-A99365609F25}"/>
              </a:ext>
            </a:extLst>
          </p:cNvPr>
          <p:cNvSpPr>
            <a:spLocks noGrp="1"/>
          </p:cNvSpPr>
          <p:nvPr>
            <p:ph type="sldNum" sz="quarter" idx="12"/>
          </p:nvPr>
        </p:nvSpPr>
        <p:spPr/>
        <p:txBody>
          <a:bodyPr/>
          <a:lstStyle/>
          <a:p>
            <a:fld id="{08EEB0A0-F7AF-4239-8CFA-8C3AE250CE25}" type="slidenum">
              <a:rPr lang="en-GB" smtClean="0"/>
              <a:t>‹#›</a:t>
            </a:fld>
            <a:endParaRPr lang="en-GB"/>
          </a:p>
        </p:txBody>
      </p:sp>
    </p:spTree>
    <p:extLst>
      <p:ext uri="{BB962C8B-B14F-4D97-AF65-F5344CB8AC3E}">
        <p14:creationId xmlns:p14="http://schemas.microsoft.com/office/powerpoint/2010/main" val="103642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A021-E739-43E2-A43F-BB94A05D6E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CC873CA-9259-4799-B78A-B4EAB7EFE7DB}"/>
              </a:ext>
            </a:extLst>
          </p:cNvPr>
          <p:cNvSpPr>
            <a:spLocks noGrp="1"/>
          </p:cNvSpPr>
          <p:nvPr>
            <p:ph type="dt" sz="half" idx="10"/>
          </p:nvPr>
        </p:nvSpPr>
        <p:spPr/>
        <p:txBody>
          <a:bodyPr/>
          <a:lstStyle/>
          <a:p>
            <a:fld id="{58B52BE5-E3F1-4A2A-9B30-EDFAB11E7E6F}" type="datetimeFigureOut">
              <a:rPr lang="en-GB" smtClean="0"/>
              <a:t>17/07/2025</a:t>
            </a:fld>
            <a:endParaRPr lang="en-GB"/>
          </a:p>
        </p:txBody>
      </p:sp>
      <p:sp>
        <p:nvSpPr>
          <p:cNvPr id="4" name="Footer Placeholder 3">
            <a:extLst>
              <a:ext uri="{FF2B5EF4-FFF2-40B4-BE49-F238E27FC236}">
                <a16:creationId xmlns:a16="http://schemas.microsoft.com/office/drawing/2014/main" id="{9908F93B-9161-49D0-B3FD-2C96ED26CC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674B52-1820-41CE-84B3-6464F3598398}"/>
              </a:ext>
            </a:extLst>
          </p:cNvPr>
          <p:cNvSpPr>
            <a:spLocks noGrp="1"/>
          </p:cNvSpPr>
          <p:nvPr>
            <p:ph type="sldNum" sz="quarter" idx="12"/>
          </p:nvPr>
        </p:nvSpPr>
        <p:spPr/>
        <p:txBody>
          <a:bodyPr/>
          <a:lstStyle/>
          <a:p>
            <a:fld id="{08EEB0A0-F7AF-4239-8CFA-8C3AE250CE25}" type="slidenum">
              <a:rPr lang="en-GB" smtClean="0"/>
              <a:t>‹#›</a:t>
            </a:fld>
            <a:endParaRPr lang="en-GB"/>
          </a:p>
        </p:txBody>
      </p:sp>
    </p:spTree>
    <p:extLst>
      <p:ext uri="{BB962C8B-B14F-4D97-AF65-F5344CB8AC3E}">
        <p14:creationId xmlns:p14="http://schemas.microsoft.com/office/powerpoint/2010/main" val="39180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3D9F9-FA7E-4D18-9767-B1A7EE3EB816}"/>
              </a:ext>
            </a:extLst>
          </p:cNvPr>
          <p:cNvSpPr>
            <a:spLocks noGrp="1"/>
          </p:cNvSpPr>
          <p:nvPr>
            <p:ph type="dt" sz="half" idx="10"/>
          </p:nvPr>
        </p:nvSpPr>
        <p:spPr/>
        <p:txBody>
          <a:bodyPr/>
          <a:lstStyle/>
          <a:p>
            <a:fld id="{58B52BE5-E3F1-4A2A-9B30-EDFAB11E7E6F}" type="datetimeFigureOut">
              <a:rPr lang="en-GB" smtClean="0"/>
              <a:t>17/07/2025</a:t>
            </a:fld>
            <a:endParaRPr lang="en-GB"/>
          </a:p>
        </p:txBody>
      </p:sp>
      <p:sp>
        <p:nvSpPr>
          <p:cNvPr id="3" name="Footer Placeholder 2">
            <a:extLst>
              <a:ext uri="{FF2B5EF4-FFF2-40B4-BE49-F238E27FC236}">
                <a16:creationId xmlns:a16="http://schemas.microsoft.com/office/drawing/2014/main" id="{97898AED-4290-4DF0-ACD6-3B40BE13AE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413EC00-F031-4024-AFE2-B576AAC763A6}"/>
              </a:ext>
            </a:extLst>
          </p:cNvPr>
          <p:cNvSpPr>
            <a:spLocks noGrp="1"/>
          </p:cNvSpPr>
          <p:nvPr>
            <p:ph type="sldNum" sz="quarter" idx="12"/>
          </p:nvPr>
        </p:nvSpPr>
        <p:spPr/>
        <p:txBody>
          <a:bodyPr/>
          <a:lstStyle/>
          <a:p>
            <a:fld id="{08EEB0A0-F7AF-4239-8CFA-8C3AE250CE25}" type="slidenum">
              <a:rPr lang="en-GB" smtClean="0"/>
              <a:t>‹#›</a:t>
            </a:fld>
            <a:endParaRPr lang="en-GB"/>
          </a:p>
        </p:txBody>
      </p:sp>
    </p:spTree>
    <p:extLst>
      <p:ext uri="{BB962C8B-B14F-4D97-AF65-F5344CB8AC3E}">
        <p14:creationId xmlns:p14="http://schemas.microsoft.com/office/powerpoint/2010/main" val="187392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7C32C-2AFC-4ED6-8407-4DB40950FD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18E2CBC-0818-4748-A7DF-89D4E787FA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18D314C-4F12-4084-BF1C-9D6132114E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3C8DB7-BA8D-4A52-9D7A-64DADEBE866B}"/>
              </a:ext>
            </a:extLst>
          </p:cNvPr>
          <p:cNvSpPr>
            <a:spLocks noGrp="1"/>
          </p:cNvSpPr>
          <p:nvPr>
            <p:ph type="dt" sz="half" idx="10"/>
          </p:nvPr>
        </p:nvSpPr>
        <p:spPr/>
        <p:txBody>
          <a:bodyPr/>
          <a:lstStyle/>
          <a:p>
            <a:fld id="{58B52BE5-E3F1-4A2A-9B30-EDFAB11E7E6F}" type="datetimeFigureOut">
              <a:rPr lang="en-GB" smtClean="0"/>
              <a:t>17/07/2025</a:t>
            </a:fld>
            <a:endParaRPr lang="en-GB"/>
          </a:p>
        </p:txBody>
      </p:sp>
      <p:sp>
        <p:nvSpPr>
          <p:cNvPr id="6" name="Footer Placeholder 5">
            <a:extLst>
              <a:ext uri="{FF2B5EF4-FFF2-40B4-BE49-F238E27FC236}">
                <a16:creationId xmlns:a16="http://schemas.microsoft.com/office/drawing/2014/main" id="{9076593F-9B03-485F-A247-34E716309F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C76EEB-87A8-44A9-8824-3A0CE8FCBAB2}"/>
              </a:ext>
            </a:extLst>
          </p:cNvPr>
          <p:cNvSpPr>
            <a:spLocks noGrp="1"/>
          </p:cNvSpPr>
          <p:nvPr>
            <p:ph type="sldNum" sz="quarter" idx="12"/>
          </p:nvPr>
        </p:nvSpPr>
        <p:spPr/>
        <p:txBody>
          <a:bodyPr/>
          <a:lstStyle/>
          <a:p>
            <a:fld id="{08EEB0A0-F7AF-4239-8CFA-8C3AE250CE25}" type="slidenum">
              <a:rPr lang="en-GB" smtClean="0"/>
              <a:t>‹#›</a:t>
            </a:fld>
            <a:endParaRPr lang="en-GB"/>
          </a:p>
        </p:txBody>
      </p:sp>
    </p:spTree>
    <p:extLst>
      <p:ext uri="{BB962C8B-B14F-4D97-AF65-F5344CB8AC3E}">
        <p14:creationId xmlns:p14="http://schemas.microsoft.com/office/powerpoint/2010/main" val="1618612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5C7F-82D0-419B-AF98-C3382292B2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1677D9D-45A3-455F-ABBD-110F583229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403459-1EB6-4AD1-A005-F4F6F58A4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C2CEDD-68F6-491A-A060-A55DB9B223A9}"/>
              </a:ext>
            </a:extLst>
          </p:cNvPr>
          <p:cNvSpPr>
            <a:spLocks noGrp="1"/>
          </p:cNvSpPr>
          <p:nvPr>
            <p:ph type="dt" sz="half" idx="10"/>
          </p:nvPr>
        </p:nvSpPr>
        <p:spPr/>
        <p:txBody>
          <a:bodyPr/>
          <a:lstStyle/>
          <a:p>
            <a:fld id="{58B52BE5-E3F1-4A2A-9B30-EDFAB11E7E6F}" type="datetimeFigureOut">
              <a:rPr lang="en-GB" smtClean="0"/>
              <a:t>17/07/2025</a:t>
            </a:fld>
            <a:endParaRPr lang="en-GB"/>
          </a:p>
        </p:txBody>
      </p:sp>
      <p:sp>
        <p:nvSpPr>
          <p:cNvPr id="6" name="Footer Placeholder 5">
            <a:extLst>
              <a:ext uri="{FF2B5EF4-FFF2-40B4-BE49-F238E27FC236}">
                <a16:creationId xmlns:a16="http://schemas.microsoft.com/office/drawing/2014/main" id="{5CF67B9A-FC99-46E5-9C00-967D82C6BA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BAFE7B-BB39-4085-85EB-ABE0CC039907}"/>
              </a:ext>
            </a:extLst>
          </p:cNvPr>
          <p:cNvSpPr>
            <a:spLocks noGrp="1"/>
          </p:cNvSpPr>
          <p:nvPr>
            <p:ph type="sldNum" sz="quarter" idx="12"/>
          </p:nvPr>
        </p:nvSpPr>
        <p:spPr/>
        <p:txBody>
          <a:bodyPr/>
          <a:lstStyle/>
          <a:p>
            <a:fld id="{08EEB0A0-F7AF-4239-8CFA-8C3AE250CE25}" type="slidenum">
              <a:rPr lang="en-GB" smtClean="0"/>
              <a:t>‹#›</a:t>
            </a:fld>
            <a:endParaRPr lang="en-GB"/>
          </a:p>
        </p:txBody>
      </p:sp>
    </p:spTree>
    <p:extLst>
      <p:ext uri="{BB962C8B-B14F-4D97-AF65-F5344CB8AC3E}">
        <p14:creationId xmlns:p14="http://schemas.microsoft.com/office/powerpoint/2010/main" val="962645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8094B8-45BC-4872-8573-D7E599CB17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B28A37-9819-45CD-8360-5F886EC64E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CCFAA1-3FE5-47DE-ADDB-DEF859A69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B52BE5-E3F1-4A2A-9B30-EDFAB11E7E6F}" type="datetimeFigureOut">
              <a:rPr lang="en-GB" smtClean="0"/>
              <a:t>17/07/2025</a:t>
            </a:fld>
            <a:endParaRPr lang="en-GB"/>
          </a:p>
        </p:txBody>
      </p:sp>
      <p:sp>
        <p:nvSpPr>
          <p:cNvPr id="5" name="Footer Placeholder 4">
            <a:extLst>
              <a:ext uri="{FF2B5EF4-FFF2-40B4-BE49-F238E27FC236}">
                <a16:creationId xmlns:a16="http://schemas.microsoft.com/office/drawing/2014/main" id="{F7EF9E25-7791-4EC1-B331-9A4F5C05D7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FFFA176-43D2-44D2-A615-07314B9827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EB0A0-F7AF-4239-8CFA-8C3AE250CE25}" type="slidenum">
              <a:rPr lang="en-GB" smtClean="0"/>
              <a:t>‹#›</a:t>
            </a:fld>
            <a:endParaRPr lang="en-GB"/>
          </a:p>
        </p:txBody>
      </p:sp>
    </p:spTree>
    <p:extLst>
      <p:ext uri="{BB962C8B-B14F-4D97-AF65-F5344CB8AC3E}">
        <p14:creationId xmlns:p14="http://schemas.microsoft.com/office/powerpoint/2010/main" val="228701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openxmlformats.org/officeDocument/2006/relationships/hyperlink" Target="https://youtu.be/E_zc3w31urw" TargetMode="External"/><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84C47-DB0E-470E-AED7-DDB71B005E51}"/>
              </a:ext>
            </a:extLst>
          </p:cNvPr>
          <p:cNvSpPr>
            <a:spLocks noGrp="1"/>
          </p:cNvSpPr>
          <p:nvPr>
            <p:ph type="ctrTitle"/>
          </p:nvPr>
        </p:nvSpPr>
        <p:spPr>
          <a:xfrm>
            <a:off x="5523037" y="1599093"/>
            <a:ext cx="5384800" cy="3210689"/>
          </a:xfrm>
        </p:spPr>
        <p:txBody>
          <a:bodyPr anchor="b">
            <a:normAutofit/>
          </a:bodyPr>
          <a:lstStyle/>
          <a:p>
            <a:pPr algn="l"/>
            <a:r>
              <a:rPr lang="en-GB" sz="5600" b="1" dirty="0"/>
              <a:t>Speech Language and Communication Pathway (SLC) </a:t>
            </a:r>
          </a:p>
        </p:txBody>
      </p:sp>
      <p:pic>
        <p:nvPicPr>
          <p:cNvPr id="5" name="Picture 4">
            <a:extLst>
              <a:ext uri="{FF2B5EF4-FFF2-40B4-BE49-F238E27FC236}">
                <a16:creationId xmlns:a16="http://schemas.microsoft.com/office/drawing/2014/main" id="{DD1CDD00-F000-404B-BE23-CB31CE9D05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759" y="3177668"/>
            <a:ext cx="4209624" cy="2751432"/>
          </a:xfrm>
          <a:prstGeom prst="rect">
            <a:avLst/>
          </a:prstGeom>
        </p:spPr>
      </p:pic>
      <p:pic>
        <p:nvPicPr>
          <p:cNvPr id="12" name="Picture 11">
            <a:extLst>
              <a:ext uri="{FF2B5EF4-FFF2-40B4-BE49-F238E27FC236}">
                <a16:creationId xmlns:a16="http://schemas.microsoft.com/office/drawing/2014/main" id="{6C7D78AC-958D-4247-B12D-DCA6D385F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7314" y="1337734"/>
            <a:ext cx="3348286" cy="1721166"/>
          </a:xfrm>
          <a:prstGeom prst="rect">
            <a:avLst/>
          </a:prstGeom>
        </p:spPr>
      </p:pic>
      <p:pic>
        <p:nvPicPr>
          <p:cNvPr id="3" name="Link therapist intro">
            <a:hlinkClick r:id="" action="ppaction://media"/>
            <a:extLst>
              <a:ext uri="{FF2B5EF4-FFF2-40B4-BE49-F238E27FC236}">
                <a16:creationId xmlns:a16="http://schemas.microsoft.com/office/drawing/2014/main" id="{16322C09-661A-5F45-5C84-C7BFCF1AC0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44250" y="4911634"/>
            <a:ext cx="951585" cy="951585"/>
          </a:xfrm>
          <a:prstGeom prst="rect">
            <a:avLst/>
          </a:prstGeom>
        </p:spPr>
      </p:pic>
    </p:spTree>
    <p:extLst>
      <p:ext uri="{BB962C8B-B14F-4D97-AF65-F5344CB8AC3E}">
        <p14:creationId xmlns:p14="http://schemas.microsoft.com/office/powerpoint/2010/main" val="70685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69D339-ACD2-84EE-9C94-076A32D83D40}"/>
              </a:ext>
            </a:extLst>
          </p:cNvPr>
          <p:cNvSpPr>
            <a:spLocks noGrp="1"/>
          </p:cNvSpPr>
          <p:nvPr>
            <p:ph type="title"/>
          </p:nvPr>
        </p:nvSpPr>
        <p:spPr>
          <a:xfrm>
            <a:off x="793662" y="386930"/>
            <a:ext cx="10066122" cy="1298448"/>
          </a:xfrm>
        </p:spPr>
        <p:txBody>
          <a:bodyPr anchor="b">
            <a:normAutofit/>
          </a:bodyPr>
          <a:lstStyle/>
          <a:p>
            <a:r>
              <a:rPr lang="en-GB" sz="4800" b="1" dirty="0"/>
              <a:t>Link Therapist Model - Principles</a:t>
            </a:r>
          </a:p>
        </p:txBody>
      </p:sp>
      <p:sp>
        <p:nvSpPr>
          <p:cNvPr id="20" name="Rectangle 19">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862620-50AC-B806-A705-0DA537A7C319}"/>
              </a:ext>
            </a:extLst>
          </p:cNvPr>
          <p:cNvSpPr>
            <a:spLocks noGrp="1"/>
          </p:cNvSpPr>
          <p:nvPr>
            <p:ph idx="1"/>
          </p:nvPr>
        </p:nvSpPr>
        <p:spPr>
          <a:xfrm>
            <a:off x="793661" y="2589088"/>
            <a:ext cx="10066124" cy="3649870"/>
          </a:xfrm>
        </p:spPr>
        <p:txBody>
          <a:bodyPr anchor="ctr">
            <a:normAutofit/>
          </a:bodyPr>
          <a:lstStyle/>
          <a:p>
            <a:pPr marL="0" indent="0">
              <a:buNone/>
            </a:pPr>
            <a:r>
              <a:rPr lang="en-GB" sz="2100" dirty="0"/>
              <a:t>* Link therapist – meaning a school or setting based key therapist whose time is consolidated into their schools and settings and who work regularly as part of the school or setting team</a:t>
            </a:r>
          </a:p>
          <a:p>
            <a:pPr marL="0" indent="0">
              <a:buNone/>
            </a:pPr>
            <a:r>
              <a:rPr lang="en-GB" sz="2100" dirty="0"/>
              <a:t>* Support is delivered in the most functionally appropriate and relevant place for the child or young person, their development and learning.</a:t>
            </a:r>
          </a:p>
          <a:p>
            <a:pPr marL="0" indent="0">
              <a:buNone/>
            </a:pPr>
            <a:r>
              <a:rPr lang="en-GB" sz="2100" dirty="0"/>
              <a:t>* Resources are allocated based on need – differential in either or both the nature of the offer or the volume of the offer based on evidence of need</a:t>
            </a:r>
          </a:p>
          <a:p>
            <a:pPr marL="0" indent="0">
              <a:buNone/>
            </a:pPr>
            <a:r>
              <a:rPr lang="en-GB" sz="2100" dirty="0"/>
              <a:t>* Intervention focused on functional outcomes – the therapeutic offer must be focused on functional, ideally child and family or young person led, outcomes</a:t>
            </a:r>
          </a:p>
          <a:p>
            <a:pPr marL="0" indent="0">
              <a:buNone/>
            </a:pPr>
            <a:endParaRPr lang="en-GB" sz="2100" dirty="0"/>
          </a:p>
          <a:p>
            <a:pPr marL="0" indent="0">
              <a:buNone/>
            </a:pPr>
            <a:endParaRPr lang="en-GB" sz="1000" dirty="0"/>
          </a:p>
        </p:txBody>
      </p:sp>
      <p:pic>
        <p:nvPicPr>
          <p:cNvPr id="4" name="Picture 3">
            <a:extLst>
              <a:ext uri="{FF2B5EF4-FFF2-40B4-BE49-F238E27FC236}">
                <a16:creationId xmlns:a16="http://schemas.microsoft.com/office/drawing/2014/main" id="{33AC25E2-CF16-9497-990B-0B09D87DD2C2}"/>
              </a:ext>
            </a:extLst>
          </p:cNvPr>
          <p:cNvPicPr>
            <a:picLocks noChangeAspect="1"/>
          </p:cNvPicPr>
          <p:nvPr/>
        </p:nvPicPr>
        <p:blipFill>
          <a:blip r:embed="rId5"/>
          <a:stretch>
            <a:fillRect/>
          </a:stretch>
        </p:blipFill>
        <p:spPr>
          <a:xfrm>
            <a:off x="9072213" y="386930"/>
            <a:ext cx="2622868" cy="904889"/>
          </a:xfrm>
          <a:prstGeom prst="rect">
            <a:avLst/>
          </a:prstGeom>
        </p:spPr>
      </p:pic>
      <p:sp>
        <p:nvSpPr>
          <p:cNvPr id="24" name="Rectangle 23">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799C8CC-F0E7-9A33-8C11-0821DA63DA0B}"/>
              </a:ext>
            </a:extLst>
          </p:cNvPr>
          <p:cNvPicPr>
            <a:picLocks noChangeAspect="1"/>
          </p:cNvPicPr>
          <p:nvPr/>
        </p:nvPicPr>
        <p:blipFill>
          <a:blip r:embed="rId6"/>
          <a:stretch>
            <a:fillRect/>
          </a:stretch>
        </p:blipFill>
        <p:spPr>
          <a:xfrm>
            <a:off x="92075" y="5287803"/>
            <a:ext cx="1176603" cy="1140479"/>
          </a:xfrm>
          <a:prstGeom prst="rect">
            <a:avLst/>
          </a:prstGeom>
        </p:spPr>
      </p:pic>
      <p:pic>
        <p:nvPicPr>
          <p:cNvPr id="10" name="E19060BF">
            <a:hlinkClick r:id="" action="ppaction://media"/>
            <a:extLst>
              <a:ext uri="{FF2B5EF4-FFF2-40B4-BE49-F238E27FC236}">
                <a16:creationId xmlns:a16="http://schemas.microsoft.com/office/drawing/2014/main" id="{6FB326D1-CC8D-F674-7457-41187DC5BB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38657" y="5498545"/>
            <a:ext cx="966016" cy="966016"/>
          </a:xfrm>
          <a:prstGeom prst="rect">
            <a:avLst/>
          </a:prstGeom>
        </p:spPr>
      </p:pic>
    </p:spTree>
    <p:extLst>
      <p:ext uri="{BB962C8B-B14F-4D97-AF65-F5344CB8AC3E}">
        <p14:creationId xmlns:p14="http://schemas.microsoft.com/office/powerpoint/2010/main" val="69695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6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6D771A-DB67-B6DD-5C19-93787EF83B19}"/>
              </a:ext>
            </a:extLst>
          </p:cNvPr>
          <p:cNvSpPr>
            <a:spLocks noGrp="1"/>
          </p:cNvSpPr>
          <p:nvPr>
            <p:ph type="title"/>
          </p:nvPr>
        </p:nvSpPr>
        <p:spPr>
          <a:xfrm>
            <a:off x="392969" y="1036154"/>
            <a:ext cx="10066122" cy="684224"/>
          </a:xfrm>
        </p:spPr>
        <p:txBody>
          <a:bodyPr anchor="b">
            <a:normAutofit fontScale="90000"/>
          </a:bodyPr>
          <a:lstStyle/>
          <a:p>
            <a:r>
              <a:rPr lang="en-GB" sz="4900" b="1" dirty="0"/>
              <a:t>The role of the Link Therapist </a:t>
            </a:r>
            <a:endParaRPr lang="en-GB" sz="4800" dirty="0"/>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6EBFDA-74F1-A404-322D-AD2FB6EDD556}"/>
              </a:ext>
            </a:extLst>
          </p:cNvPr>
          <p:cNvSpPr>
            <a:spLocks noGrp="1"/>
          </p:cNvSpPr>
          <p:nvPr>
            <p:ph idx="1"/>
          </p:nvPr>
        </p:nvSpPr>
        <p:spPr>
          <a:xfrm>
            <a:off x="793660" y="2203080"/>
            <a:ext cx="10066123" cy="4472224"/>
          </a:xfrm>
        </p:spPr>
        <p:txBody>
          <a:bodyPr anchor="ctr">
            <a:normAutofit fontScale="47500" lnSpcReduction="20000"/>
          </a:bodyPr>
          <a:lstStyle/>
          <a:p>
            <a:endParaRPr lang="en-GB" sz="700" dirty="0"/>
          </a:p>
          <a:p>
            <a:r>
              <a:rPr lang="en-GB" sz="5100" b="1" dirty="0"/>
              <a:t>Relationship Building:</a:t>
            </a:r>
          </a:p>
          <a:p>
            <a:r>
              <a:rPr lang="en-GB" sz="5100" dirty="0"/>
              <a:t>A link therapist builds a strong relationship with a school or setting, becoming familiar with the staff and the specific needs of the children. </a:t>
            </a:r>
          </a:p>
          <a:p>
            <a:r>
              <a:rPr lang="en-GB" sz="5100" b="1" dirty="0"/>
              <a:t>Needs Identification:</a:t>
            </a:r>
          </a:p>
          <a:p>
            <a:r>
              <a:rPr lang="en-GB" sz="5100" dirty="0"/>
              <a:t>They work with the school team to identify children who may need support with their speech, language, or communication. </a:t>
            </a:r>
          </a:p>
          <a:p>
            <a:r>
              <a:rPr lang="en-GB" sz="5100" b="1" dirty="0"/>
              <a:t>Support Implementation:</a:t>
            </a:r>
          </a:p>
          <a:p>
            <a:r>
              <a:rPr lang="en-GB" sz="5100" dirty="0"/>
              <a:t>The link therapist helps to implement the Balanced System framework within the school, ensuring that appropriate interventions are in place. </a:t>
            </a:r>
          </a:p>
          <a:p>
            <a:r>
              <a:rPr lang="en-GB" sz="5100" dirty="0"/>
              <a:t>. </a:t>
            </a:r>
          </a:p>
          <a:p>
            <a:endParaRPr lang="en-GB" sz="5100" dirty="0"/>
          </a:p>
          <a:p>
            <a:endParaRPr lang="en-GB" sz="700" dirty="0"/>
          </a:p>
        </p:txBody>
      </p:sp>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895FFD-08CC-D9E4-EB83-38F95ADAAEF0}"/>
              </a:ext>
            </a:extLst>
          </p:cNvPr>
          <p:cNvPicPr>
            <a:picLocks noChangeAspect="1"/>
          </p:cNvPicPr>
          <p:nvPr/>
        </p:nvPicPr>
        <p:blipFill>
          <a:blip r:embed="rId5"/>
          <a:stretch>
            <a:fillRect/>
          </a:stretch>
        </p:blipFill>
        <p:spPr>
          <a:xfrm>
            <a:off x="18676" y="5467992"/>
            <a:ext cx="1426588" cy="1390008"/>
          </a:xfrm>
          <a:prstGeom prst="rect">
            <a:avLst/>
          </a:prstGeom>
        </p:spPr>
      </p:pic>
      <p:pic>
        <p:nvPicPr>
          <p:cNvPr id="6" name="AB9FB85F">
            <a:hlinkClick r:id="" action="ppaction://media"/>
            <a:extLst>
              <a:ext uri="{FF2B5EF4-FFF2-40B4-BE49-F238E27FC236}">
                <a16:creationId xmlns:a16="http://schemas.microsoft.com/office/drawing/2014/main" id="{410492B8-9A6E-B8B5-2F1D-3B7ECBB55A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95231" y="5418316"/>
            <a:ext cx="1088131" cy="1088131"/>
          </a:xfrm>
          <a:prstGeom prst="rect">
            <a:avLst/>
          </a:prstGeom>
        </p:spPr>
      </p:pic>
      <p:pic>
        <p:nvPicPr>
          <p:cNvPr id="12" name="Picture 11">
            <a:extLst>
              <a:ext uri="{FF2B5EF4-FFF2-40B4-BE49-F238E27FC236}">
                <a16:creationId xmlns:a16="http://schemas.microsoft.com/office/drawing/2014/main" id="{F85E8DDD-1C8D-48B1-8F45-7AB505BEAA0F}"/>
              </a:ext>
            </a:extLst>
          </p:cNvPr>
          <p:cNvPicPr>
            <a:picLocks noChangeAspect="1"/>
          </p:cNvPicPr>
          <p:nvPr/>
        </p:nvPicPr>
        <p:blipFill>
          <a:blip r:embed="rId7"/>
          <a:stretch>
            <a:fillRect/>
          </a:stretch>
        </p:blipFill>
        <p:spPr>
          <a:xfrm>
            <a:off x="9072213" y="386930"/>
            <a:ext cx="2622868" cy="904889"/>
          </a:xfrm>
          <a:prstGeom prst="rect">
            <a:avLst/>
          </a:prstGeom>
        </p:spPr>
      </p:pic>
    </p:spTree>
    <p:extLst>
      <p:ext uri="{BB962C8B-B14F-4D97-AF65-F5344CB8AC3E}">
        <p14:creationId xmlns:p14="http://schemas.microsoft.com/office/powerpoint/2010/main" val="259721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1A28761-752D-EE91-089A-6C29CFDF2228}"/>
              </a:ext>
            </a:extLst>
          </p:cNvPr>
          <p:cNvSpPr>
            <a:spLocks noGrp="1"/>
          </p:cNvSpPr>
          <p:nvPr>
            <p:ph idx="1"/>
          </p:nvPr>
        </p:nvSpPr>
        <p:spPr>
          <a:xfrm>
            <a:off x="793661" y="2311125"/>
            <a:ext cx="10252120" cy="3639450"/>
          </a:xfrm>
        </p:spPr>
        <p:txBody>
          <a:bodyPr anchor="ctr">
            <a:noAutofit/>
          </a:bodyPr>
          <a:lstStyle/>
          <a:p>
            <a:r>
              <a:rPr lang="en-GB" sz="2400" b="1" dirty="0"/>
              <a:t>Resource and Training:</a:t>
            </a:r>
          </a:p>
          <a:p>
            <a:r>
              <a:rPr lang="en-GB" sz="2400" dirty="0"/>
              <a:t>They may provide training and support to school staff on how to identify and support children with Speech Language and Communication Needs (SLCN). </a:t>
            </a:r>
          </a:p>
          <a:p>
            <a:r>
              <a:rPr lang="en-GB" sz="2400" b="1" dirty="0"/>
              <a:t>Collaboration:</a:t>
            </a:r>
          </a:p>
          <a:p>
            <a:r>
              <a:rPr lang="en-GB" sz="2400" dirty="0"/>
              <a:t>They collaborate with other professionals, such as Special Educational Needs Coordinators (SENCOs) to ensure a coordinated approach to support. </a:t>
            </a:r>
          </a:p>
          <a:p>
            <a:r>
              <a:rPr lang="en-GB" sz="2400" b="1" dirty="0"/>
              <a:t>Functional Outcomes:</a:t>
            </a:r>
          </a:p>
          <a:p>
            <a:r>
              <a:rPr lang="en-GB" sz="2400" dirty="0"/>
              <a:t>The link therapist focuses on supporting children to achieve functional outcomes that will help them in their learning and social interactions</a:t>
            </a:r>
            <a:endParaRPr lang="en-US" sz="2400" dirty="0"/>
          </a:p>
        </p:txBody>
      </p:sp>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D01B3C0-7E91-ABDD-9A67-D2BFFABCB0E1}"/>
              </a:ext>
            </a:extLst>
          </p:cNvPr>
          <p:cNvPicPr>
            <a:picLocks noChangeAspect="1"/>
          </p:cNvPicPr>
          <p:nvPr/>
        </p:nvPicPr>
        <p:blipFill>
          <a:blip r:embed="rId5"/>
          <a:stretch>
            <a:fillRect/>
          </a:stretch>
        </p:blipFill>
        <p:spPr>
          <a:xfrm>
            <a:off x="-2" y="5860420"/>
            <a:ext cx="1032499" cy="1006024"/>
          </a:xfrm>
          <a:prstGeom prst="rect">
            <a:avLst/>
          </a:prstGeom>
        </p:spPr>
      </p:pic>
      <p:sp>
        <p:nvSpPr>
          <p:cNvPr id="3" name="Title 1">
            <a:extLst>
              <a:ext uri="{FF2B5EF4-FFF2-40B4-BE49-F238E27FC236}">
                <a16:creationId xmlns:a16="http://schemas.microsoft.com/office/drawing/2014/main" id="{F3DAA259-0D85-9038-9018-18A73B38B52C}"/>
              </a:ext>
            </a:extLst>
          </p:cNvPr>
          <p:cNvSpPr>
            <a:spLocks noGrp="1"/>
          </p:cNvSpPr>
          <p:nvPr>
            <p:ph type="title"/>
          </p:nvPr>
        </p:nvSpPr>
        <p:spPr>
          <a:xfrm>
            <a:off x="516247" y="488567"/>
            <a:ext cx="10066338" cy="1298575"/>
          </a:xfrm>
        </p:spPr>
        <p:txBody>
          <a:bodyPr anchor="b">
            <a:normAutofit/>
          </a:bodyPr>
          <a:lstStyle/>
          <a:p>
            <a:r>
              <a:rPr lang="en-GB" sz="4800" b="1" dirty="0"/>
              <a:t>The role of the Link Therapist </a:t>
            </a:r>
          </a:p>
        </p:txBody>
      </p:sp>
      <p:pic>
        <p:nvPicPr>
          <p:cNvPr id="6" name="58D437FB">
            <a:hlinkClick r:id="" action="ppaction://media"/>
            <a:extLst>
              <a:ext uri="{FF2B5EF4-FFF2-40B4-BE49-F238E27FC236}">
                <a16:creationId xmlns:a16="http://schemas.microsoft.com/office/drawing/2014/main" id="{F04615F1-BCCE-5A51-3CDC-EC2EC355A8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2630" y="5180217"/>
            <a:ext cx="1032499" cy="1032499"/>
          </a:xfrm>
          <a:prstGeom prst="rect">
            <a:avLst/>
          </a:prstGeom>
        </p:spPr>
      </p:pic>
      <p:pic>
        <p:nvPicPr>
          <p:cNvPr id="12" name="Picture 11">
            <a:extLst>
              <a:ext uri="{FF2B5EF4-FFF2-40B4-BE49-F238E27FC236}">
                <a16:creationId xmlns:a16="http://schemas.microsoft.com/office/drawing/2014/main" id="{4218C63C-3E15-4E25-9838-BB4E53B2E800}"/>
              </a:ext>
            </a:extLst>
          </p:cNvPr>
          <p:cNvPicPr>
            <a:picLocks noChangeAspect="1"/>
          </p:cNvPicPr>
          <p:nvPr/>
        </p:nvPicPr>
        <p:blipFill>
          <a:blip r:embed="rId7"/>
          <a:stretch>
            <a:fillRect/>
          </a:stretch>
        </p:blipFill>
        <p:spPr>
          <a:xfrm>
            <a:off x="9072213" y="386930"/>
            <a:ext cx="2622868" cy="904889"/>
          </a:xfrm>
          <a:prstGeom prst="rect">
            <a:avLst/>
          </a:prstGeom>
        </p:spPr>
      </p:pic>
    </p:spTree>
    <p:extLst>
      <p:ext uri="{BB962C8B-B14F-4D97-AF65-F5344CB8AC3E}">
        <p14:creationId xmlns:p14="http://schemas.microsoft.com/office/powerpoint/2010/main" val="254280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C33C2E-0CB9-6952-B7BB-E0C8D103715F}"/>
              </a:ext>
            </a:extLst>
          </p:cNvPr>
          <p:cNvSpPr>
            <a:spLocks noGrp="1"/>
          </p:cNvSpPr>
          <p:nvPr>
            <p:ph type="title"/>
          </p:nvPr>
        </p:nvSpPr>
        <p:spPr>
          <a:xfrm>
            <a:off x="178454" y="639524"/>
            <a:ext cx="11097681" cy="1269740"/>
          </a:xfrm>
        </p:spPr>
        <p:txBody>
          <a:bodyPr anchor="b">
            <a:noAutofit/>
          </a:bodyPr>
          <a:lstStyle/>
          <a:p>
            <a:br>
              <a:rPr lang="en-GB" sz="4800" b="1" dirty="0"/>
            </a:br>
            <a:r>
              <a:rPr lang="en-GB" sz="4800" b="1" dirty="0"/>
              <a:t>So what are the benefits of a Link Therapist ? </a:t>
            </a:r>
          </a:p>
        </p:txBody>
      </p:sp>
      <p:sp>
        <p:nvSpPr>
          <p:cNvPr id="16" name="Rectangle 15">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AC46A6-F273-FBDD-63A6-C14EF5A46C1D}"/>
              </a:ext>
            </a:extLst>
          </p:cNvPr>
          <p:cNvSpPr>
            <a:spLocks noGrp="1"/>
          </p:cNvSpPr>
          <p:nvPr>
            <p:ph idx="1"/>
          </p:nvPr>
        </p:nvSpPr>
        <p:spPr>
          <a:xfrm>
            <a:off x="237939" y="2678955"/>
            <a:ext cx="11154898" cy="4267991"/>
          </a:xfrm>
        </p:spPr>
        <p:txBody>
          <a:bodyPr anchor="ctr">
            <a:noAutofit/>
          </a:bodyPr>
          <a:lstStyle/>
          <a:p>
            <a:pPr marL="0" indent="0">
              <a:buNone/>
            </a:pPr>
            <a:r>
              <a:rPr lang="en-GB" sz="2400" dirty="0"/>
              <a:t>•</a:t>
            </a:r>
            <a:r>
              <a:rPr lang="en-GB" sz="2000" b="1" dirty="0"/>
              <a:t>Improved Outcomes:</a:t>
            </a:r>
          </a:p>
          <a:p>
            <a:r>
              <a:rPr lang="en-GB" sz="2000" dirty="0"/>
              <a:t>By providing targeted support at the right time and place, the link therapist model aims to improve outcomes for all children with SLCN. </a:t>
            </a:r>
          </a:p>
          <a:p>
            <a:pPr marL="0" indent="0">
              <a:buNone/>
            </a:pPr>
            <a:r>
              <a:rPr lang="en-GB" sz="2000" dirty="0"/>
              <a:t>•</a:t>
            </a:r>
            <a:r>
              <a:rPr lang="en-GB" sz="2000" b="1" dirty="0"/>
              <a:t>Early Intervention:</a:t>
            </a:r>
          </a:p>
          <a:p>
            <a:r>
              <a:rPr lang="en-GB" sz="2000" dirty="0"/>
              <a:t>It facilitates early identification and intervention, which can be crucial for preventing long-term difficulties. </a:t>
            </a:r>
          </a:p>
          <a:p>
            <a:pPr marL="0" indent="0">
              <a:buNone/>
            </a:pPr>
            <a:r>
              <a:rPr lang="en-GB" sz="2000" dirty="0"/>
              <a:t>•</a:t>
            </a:r>
            <a:r>
              <a:rPr lang="en-GB" sz="2000" b="1" dirty="0"/>
              <a:t>Empowered Staff:</a:t>
            </a:r>
          </a:p>
          <a:p>
            <a:r>
              <a:rPr lang="en-GB" sz="2000" dirty="0"/>
              <a:t>The model empowers school staff to better understand and support children's communication needs. </a:t>
            </a:r>
          </a:p>
          <a:p>
            <a:pPr marL="0" indent="0">
              <a:buNone/>
            </a:pPr>
            <a:r>
              <a:rPr lang="en-GB" sz="2000" dirty="0"/>
              <a:t>•</a:t>
            </a:r>
            <a:r>
              <a:rPr lang="en-GB" sz="2000" b="1" dirty="0"/>
              <a:t>Effective Use of Resources:</a:t>
            </a:r>
          </a:p>
          <a:p>
            <a:r>
              <a:rPr lang="en-GB" sz="2000" dirty="0"/>
              <a:t>By taking a systematic approach, the framework helps to ensure that resources are used effectively to meet the needs of all children. </a:t>
            </a:r>
          </a:p>
          <a:p>
            <a:endParaRPr lang="en-GB" sz="2400" dirty="0"/>
          </a:p>
          <a:p>
            <a:endParaRPr lang="en-GB" sz="2400" dirty="0"/>
          </a:p>
        </p:txBody>
      </p:sp>
      <p:sp>
        <p:nvSpPr>
          <p:cNvPr id="20" name="Rectangle 19">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D1C262DD">
            <a:hlinkClick r:id="" action="ppaction://media"/>
            <a:extLst>
              <a:ext uri="{FF2B5EF4-FFF2-40B4-BE49-F238E27FC236}">
                <a16:creationId xmlns:a16="http://schemas.microsoft.com/office/drawing/2014/main" id="{F92655C3-89FD-4E5B-87EC-719DF2F5DB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2465" y="5460274"/>
            <a:ext cx="1000744" cy="1000744"/>
          </a:xfrm>
          <a:prstGeom prst="rect">
            <a:avLst/>
          </a:prstGeom>
        </p:spPr>
      </p:pic>
      <p:pic>
        <p:nvPicPr>
          <p:cNvPr id="12" name="Picture 11">
            <a:extLst>
              <a:ext uri="{FF2B5EF4-FFF2-40B4-BE49-F238E27FC236}">
                <a16:creationId xmlns:a16="http://schemas.microsoft.com/office/drawing/2014/main" id="{9814E11D-BDB8-44D0-9227-AA79186E6DF6}"/>
              </a:ext>
            </a:extLst>
          </p:cNvPr>
          <p:cNvPicPr>
            <a:picLocks noChangeAspect="1"/>
          </p:cNvPicPr>
          <p:nvPr/>
        </p:nvPicPr>
        <p:blipFill>
          <a:blip r:embed="rId6"/>
          <a:stretch>
            <a:fillRect/>
          </a:stretch>
        </p:blipFill>
        <p:spPr>
          <a:xfrm>
            <a:off x="9390678" y="205821"/>
            <a:ext cx="2622868" cy="904889"/>
          </a:xfrm>
          <a:prstGeom prst="rect">
            <a:avLst/>
          </a:prstGeom>
        </p:spPr>
      </p:pic>
    </p:spTree>
    <p:extLst>
      <p:ext uri="{BB962C8B-B14F-4D97-AF65-F5344CB8AC3E}">
        <p14:creationId xmlns:p14="http://schemas.microsoft.com/office/powerpoint/2010/main" val="373063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6DB49A-AD5A-381B-AF09-E93C2FDBA1CB}"/>
              </a:ext>
            </a:extLst>
          </p:cNvPr>
          <p:cNvSpPr>
            <a:spLocks noGrp="1"/>
          </p:cNvSpPr>
          <p:nvPr>
            <p:ph type="title"/>
          </p:nvPr>
        </p:nvSpPr>
        <p:spPr>
          <a:xfrm>
            <a:off x="638882" y="639193"/>
            <a:ext cx="2224061" cy="3573516"/>
          </a:xfrm>
        </p:spPr>
        <p:txBody>
          <a:bodyPr vert="horz" lIns="91440" tIns="45720" rIns="91440" bIns="45720" rtlCol="0" anchor="b">
            <a:normAutofit/>
          </a:bodyPr>
          <a:lstStyle/>
          <a:p>
            <a:r>
              <a:rPr lang="en-US" b="1" kern="1200" dirty="0">
                <a:solidFill>
                  <a:schemeClr val="tx1"/>
                </a:solidFill>
                <a:latin typeface="+mj-lt"/>
                <a:ea typeface="+mj-ea"/>
                <a:cs typeface="+mj-cs"/>
              </a:rPr>
              <a:t>What might this look like?</a:t>
            </a:r>
          </a:p>
        </p:txBody>
      </p:sp>
      <p:sp>
        <p:nvSpPr>
          <p:cNvPr id="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887510A-9F1D-DB0B-B0A9-BA78B6255B62}"/>
              </a:ext>
            </a:extLst>
          </p:cNvPr>
          <p:cNvPicPr>
            <a:picLocks noGrp="1" noChangeAspect="1"/>
          </p:cNvPicPr>
          <p:nvPr>
            <p:ph idx="1"/>
          </p:nvPr>
        </p:nvPicPr>
        <p:blipFill>
          <a:blip r:embed="rId5"/>
          <a:stretch>
            <a:fillRect/>
          </a:stretch>
        </p:blipFill>
        <p:spPr>
          <a:xfrm>
            <a:off x="2862942" y="175894"/>
            <a:ext cx="9241971" cy="6536207"/>
          </a:xfrm>
          <a:prstGeom prst="rect">
            <a:avLst/>
          </a:prstGeom>
        </p:spPr>
      </p:pic>
      <p:pic>
        <p:nvPicPr>
          <p:cNvPr id="3" name="F73CB58C">
            <a:hlinkClick r:id="" action="ppaction://media"/>
            <a:extLst>
              <a:ext uri="{FF2B5EF4-FFF2-40B4-BE49-F238E27FC236}">
                <a16:creationId xmlns:a16="http://schemas.microsoft.com/office/drawing/2014/main" id="{D47BAB88-D3B1-B260-554F-5CBC812F9E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254" y="5193010"/>
            <a:ext cx="1025797" cy="1025797"/>
          </a:xfrm>
          <a:prstGeom prst="rect">
            <a:avLst/>
          </a:prstGeom>
        </p:spPr>
      </p:pic>
    </p:spTree>
    <p:extLst>
      <p:ext uri="{BB962C8B-B14F-4D97-AF65-F5344CB8AC3E}">
        <p14:creationId xmlns:p14="http://schemas.microsoft.com/office/powerpoint/2010/main" val="140112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E05510-363B-1602-7094-542FBE5F9F9E}"/>
              </a:ext>
            </a:extLst>
          </p:cNvPr>
          <p:cNvSpPr>
            <a:spLocks noGrp="1"/>
          </p:cNvSpPr>
          <p:nvPr>
            <p:ph type="title"/>
          </p:nvPr>
        </p:nvSpPr>
        <p:spPr>
          <a:xfrm>
            <a:off x="963958" y="0"/>
            <a:ext cx="9236700" cy="3356597"/>
          </a:xfrm>
        </p:spPr>
        <p:txBody>
          <a:bodyPr anchor="b">
            <a:normAutofit fontScale="90000"/>
          </a:bodyPr>
          <a:lstStyle/>
          <a:p>
            <a:pPr algn="ctr"/>
            <a:br>
              <a:rPr lang="en-GB" sz="5400" dirty="0"/>
            </a:br>
            <a:br>
              <a:rPr lang="en-GB" sz="5400" dirty="0"/>
            </a:br>
            <a:br>
              <a:rPr lang="en-GB" sz="5400" dirty="0"/>
            </a:br>
            <a:br>
              <a:rPr lang="en-GB" sz="5400" dirty="0"/>
            </a:br>
            <a:br>
              <a:rPr lang="en-GB" sz="5400" dirty="0"/>
            </a:br>
            <a:r>
              <a:rPr lang="en-GB" sz="5400" b="1" dirty="0"/>
              <a:t>What will we receive from our Link Therapist?</a:t>
            </a:r>
            <a:br>
              <a:rPr lang="en-GB" sz="5400" dirty="0"/>
            </a:br>
            <a:r>
              <a:rPr lang="en-GB" sz="2200" dirty="0">
                <a:hlinkClick r:id="rId5"/>
              </a:rPr>
              <a:t>https://youtu.be/E_zc3w31urw</a:t>
            </a:r>
            <a:br>
              <a:rPr lang="en-GB" sz="2200" dirty="0"/>
            </a:br>
            <a:br>
              <a:rPr lang="en-GB" sz="5400" dirty="0"/>
            </a:br>
            <a:endParaRPr lang="en-GB" sz="54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52E6577-2A32-0DF3-A8B6-54EED488291F}"/>
              </a:ext>
            </a:extLst>
          </p:cNvPr>
          <p:cNvPicPr>
            <a:picLocks noChangeAspect="1"/>
          </p:cNvPicPr>
          <p:nvPr/>
        </p:nvPicPr>
        <p:blipFill>
          <a:blip r:embed="rId6"/>
          <a:stretch>
            <a:fillRect/>
          </a:stretch>
        </p:blipFill>
        <p:spPr>
          <a:xfrm>
            <a:off x="80366" y="829338"/>
            <a:ext cx="1199794" cy="1169029"/>
          </a:xfrm>
          <a:prstGeom prst="rect">
            <a:avLst/>
          </a:prstGeom>
        </p:spPr>
      </p:pic>
      <p:pic>
        <p:nvPicPr>
          <p:cNvPr id="5" name="Picture 4">
            <a:extLst>
              <a:ext uri="{FF2B5EF4-FFF2-40B4-BE49-F238E27FC236}">
                <a16:creationId xmlns:a16="http://schemas.microsoft.com/office/drawing/2014/main" id="{02E04B8A-7E91-9905-7861-641BE94D7A8B}"/>
              </a:ext>
            </a:extLst>
          </p:cNvPr>
          <p:cNvPicPr>
            <a:picLocks noChangeAspect="1"/>
          </p:cNvPicPr>
          <p:nvPr/>
        </p:nvPicPr>
        <p:blipFill>
          <a:blip r:embed="rId7"/>
          <a:stretch>
            <a:fillRect/>
          </a:stretch>
        </p:blipFill>
        <p:spPr>
          <a:xfrm>
            <a:off x="9837510" y="0"/>
            <a:ext cx="2493480" cy="1280271"/>
          </a:xfrm>
          <a:prstGeom prst="rect">
            <a:avLst/>
          </a:prstGeom>
        </p:spPr>
      </p:pic>
      <p:pic>
        <p:nvPicPr>
          <p:cNvPr id="7" name="Picture 6">
            <a:extLst>
              <a:ext uri="{FF2B5EF4-FFF2-40B4-BE49-F238E27FC236}">
                <a16:creationId xmlns:a16="http://schemas.microsoft.com/office/drawing/2014/main" id="{A005986A-D93B-2C71-E537-75A90909ECA4}"/>
              </a:ext>
            </a:extLst>
          </p:cNvPr>
          <p:cNvPicPr>
            <a:picLocks noChangeAspect="1"/>
          </p:cNvPicPr>
          <p:nvPr/>
        </p:nvPicPr>
        <p:blipFill>
          <a:blip r:embed="rId8"/>
          <a:stretch>
            <a:fillRect/>
          </a:stretch>
        </p:blipFill>
        <p:spPr>
          <a:xfrm>
            <a:off x="602535" y="2202601"/>
            <a:ext cx="9634020" cy="4038586"/>
          </a:xfrm>
          <a:prstGeom prst="rect">
            <a:avLst/>
          </a:prstGeom>
        </p:spPr>
      </p:pic>
      <p:pic>
        <p:nvPicPr>
          <p:cNvPr id="3" name="FE88A40C">
            <a:hlinkClick r:id="" action="ppaction://media"/>
            <a:extLst>
              <a:ext uri="{FF2B5EF4-FFF2-40B4-BE49-F238E27FC236}">
                <a16:creationId xmlns:a16="http://schemas.microsoft.com/office/drawing/2014/main" id="{ED748903-32AA-54E7-D363-8DEC0D8BBA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75546" y="5230324"/>
            <a:ext cx="832928" cy="832928"/>
          </a:xfrm>
          <a:prstGeom prst="rect">
            <a:avLst/>
          </a:prstGeom>
        </p:spPr>
      </p:pic>
    </p:spTree>
    <p:extLst>
      <p:ext uri="{BB962C8B-B14F-4D97-AF65-F5344CB8AC3E}">
        <p14:creationId xmlns:p14="http://schemas.microsoft.com/office/powerpoint/2010/main" val="58632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D18DA8-524F-41BD-88CF-D7992A6BDB5E}"/>
              </a:ext>
            </a:extLst>
          </p:cNvPr>
          <p:cNvSpPr>
            <a:spLocks noGrp="1"/>
          </p:cNvSpPr>
          <p:nvPr>
            <p:ph type="title"/>
          </p:nvPr>
        </p:nvSpPr>
        <p:spPr>
          <a:xfrm>
            <a:off x="1123356" y="1188637"/>
            <a:ext cx="9984615" cy="1597228"/>
          </a:xfrm>
        </p:spPr>
        <p:txBody>
          <a:bodyPr>
            <a:normAutofit fontScale="90000"/>
          </a:bodyPr>
          <a:lstStyle/>
          <a:p>
            <a:pPr algn="ctr"/>
            <a:br>
              <a:rPr lang="en-GB" sz="2000" dirty="0"/>
            </a:br>
            <a:br>
              <a:rPr lang="en-GB" sz="2000" dirty="0"/>
            </a:br>
            <a:r>
              <a:rPr lang="en-GB" sz="4900" b="1" dirty="0"/>
              <a:t>Timeframes for Implementation </a:t>
            </a:r>
            <a:br>
              <a:rPr lang="en-GB" sz="2000" b="1" dirty="0"/>
            </a:br>
            <a:br>
              <a:rPr lang="en-GB" sz="2000" b="1" dirty="0"/>
            </a:br>
            <a:endParaRPr lang="en-GB" sz="2000" dirty="0"/>
          </a:p>
        </p:txBody>
      </p:sp>
      <p:sp>
        <p:nvSpPr>
          <p:cNvPr id="3" name="Content Placeholder 2">
            <a:extLst>
              <a:ext uri="{FF2B5EF4-FFF2-40B4-BE49-F238E27FC236}">
                <a16:creationId xmlns:a16="http://schemas.microsoft.com/office/drawing/2014/main" id="{BC78AE74-2A1D-4D54-8200-98D7C1458BFD}"/>
              </a:ext>
            </a:extLst>
          </p:cNvPr>
          <p:cNvSpPr>
            <a:spLocks noGrp="1"/>
          </p:cNvSpPr>
          <p:nvPr>
            <p:ph idx="1"/>
          </p:nvPr>
        </p:nvSpPr>
        <p:spPr>
          <a:xfrm>
            <a:off x="2057400" y="2422066"/>
            <a:ext cx="7436117" cy="3304410"/>
          </a:xfrm>
        </p:spPr>
        <p:txBody>
          <a:bodyPr anchor="t">
            <a:noAutofit/>
          </a:bodyPr>
          <a:lstStyle/>
          <a:p>
            <a:pPr marL="0" indent="0" algn="ctr">
              <a:buNone/>
            </a:pPr>
            <a:endParaRPr lang="en-GB" sz="1600" dirty="0"/>
          </a:p>
          <a:p>
            <a:pPr marL="0" indent="0" algn="ctr">
              <a:buNone/>
            </a:pPr>
            <a:r>
              <a:rPr lang="en-GB" b="1" dirty="0"/>
              <a:t>Link Therapist </a:t>
            </a:r>
          </a:p>
          <a:p>
            <a:pPr marL="0" indent="0" algn="ctr">
              <a:buNone/>
            </a:pPr>
            <a:r>
              <a:rPr lang="en-GB" dirty="0"/>
              <a:t>Torbay, South and West – September 2025 </a:t>
            </a:r>
          </a:p>
          <a:p>
            <a:pPr marL="0" indent="0" algn="ctr">
              <a:buNone/>
            </a:pPr>
            <a:r>
              <a:rPr lang="en-GB" dirty="0"/>
              <a:t>North Devon –January 2026 </a:t>
            </a:r>
          </a:p>
          <a:p>
            <a:pPr marL="0" indent="0" algn="ctr">
              <a:buNone/>
            </a:pPr>
            <a:r>
              <a:rPr lang="en-GB" dirty="0"/>
              <a:t>Exeter, East and Mid Devon –January 2026 </a:t>
            </a:r>
          </a:p>
        </p:txBody>
      </p:sp>
      <p:pic>
        <p:nvPicPr>
          <p:cNvPr id="5" name="Picture 4">
            <a:extLst>
              <a:ext uri="{FF2B5EF4-FFF2-40B4-BE49-F238E27FC236}">
                <a16:creationId xmlns:a16="http://schemas.microsoft.com/office/drawing/2014/main" id="{7BC831A4-4395-717F-56C2-F34611586276}"/>
              </a:ext>
            </a:extLst>
          </p:cNvPr>
          <p:cNvPicPr>
            <a:picLocks noChangeAspect="1"/>
          </p:cNvPicPr>
          <p:nvPr/>
        </p:nvPicPr>
        <p:blipFill>
          <a:blip r:embed="rId5"/>
          <a:stretch>
            <a:fillRect/>
          </a:stretch>
        </p:blipFill>
        <p:spPr>
          <a:xfrm>
            <a:off x="1028500" y="2449683"/>
            <a:ext cx="1416026" cy="1372552"/>
          </a:xfrm>
          <a:prstGeom prst="rect">
            <a:avLst/>
          </a:prstGeom>
        </p:spPr>
      </p:pic>
      <p:pic>
        <p:nvPicPr>
          <p:cNvPr id="10" name="Picture 9">
            <a:extLst>
              <a:ext uri="{FF2B5EF4-FFF2-40B4-BE49-F238E27FC236}">
                <a16:creationId xmlns:a16="http://schemas.microsoft.com/office/drawing/2014/main" id="{1F8C1EF4-F32B-431F-9641-D519C45B95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5436" y="704990"/>
            <a:ext cx="2494458" cy="1282261"/>
          </a:xfrm>
          <a:prstGeom prst="rect">
            <a:avLst/>
          </a:prstGeom>
        </p:spPr>
      </p:pic>
      <p:pic>
        <p:nvPicPr>
          <p:cNvPr id="4" name="73BE8EEC">
            <a:hlinkClick r:id="" action="ppaction://media"/>
            <a:extLst>
              <a:ext uri="{FF2B5EF4-FFF2-40B4-BE49-F238E27FC236}">
                <a16:creationId xmlns:a16="http://schemas.microsoft.com/office/drawing/2014/main" id="{BE94E3ED-FB5B-23D1-0EC9-7B070A9A27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34600" y="4815518"/>
            <a:ext cx="1365877" cy="1365877"/>
          </a:xfrm>
          <a:prstGeom prst="rect">
            <a:avLst/>
          </a:prstGeom>
        </p:spPr>
      </p:pic>
    </p:spTree>
    <p:extLst>
      <p:ext uri="{BB962C8B-B14F-4D97-AF65-F5344CB8AC3E}">
        <p14:creationId xmlns:p14="http://schemas.microsoft.com/office/powerpoint/2010/main" val="156747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4AFBD8-4720-99BF-5D5D-5990C1CDDA5F}"/>
              </a:ext>
            </a:extLst>
          </p:cNvPr>
          <p:cNvSpPr>
            <a:spLocks noGrp="1"/>
          </p:cNvSpPr>
          <p:nvPr>
            <p:ph type="title"/>
          </p:nvPr>
        </p:nvSpPr>
        <p:spPr>
          <a:xfrm>
            <a:off x="795528" y="386930"/>
            <a:ext cx="10141799" cy="1300554"/>
          </a:xfrm>
        </p:spPr>
        <p:txBody>
          <a:bodyPr anchor="b">
            <a:normAutofit/>
          </a:bodyPr>
          <a:lstStyle/>
          <a:p>
            <a:r>
              <a:rPr lang="en-GB" sz="4800" b="1" dirty="0"/>
              <a:t>What happens next? </a:t>
            </a: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6D6F5BCA-CDE0-BFA9-B66B-25B000EF4CEA}"/>
              </a:ext>
            </a:extLst>
          </p:cNvPr>
          <p:cNvSpPr>
            <a:spLocks noGrp="1"/>
          </p:cNvSpPr>
          <p:nvPr>
            <p:ph idx="1"/>
          </p:nvPr>
        </p:nvSpPr>
        <p:spPr>
          <a:xfrm>
            <a:off x="2445250" y="1970968"/>
            <a:ext cx="8492078" cy="4267991"/>
          </a:xfrm>
        </p:spPr>
        <p:txBody>
          <a:bodyPr anchor="ctr">
            <a:normAutofit/>
          </a:bodyPr>
          <a:lstStyle/>
          <a:p>
            <a:r>
              <a:rPr lang="en-US" sz="2400" dirty="0"/>
              <a:t>Two Q&amp;A sessions have been planned in September 2025 to give you the opportunity to ask and questions</a:t>
            </a:r>
          </a:p>
          <a:p>
            <a:r>
              <a:rPr lang="en-US" sz="2400" dirty="0"/>
              <a:t>A letter will be sent to schools to </a:t>
            </a:r>
            <a:r>
              <a:rPr lang="en-US" sz="2400"/>
              <a:t>introduce your </a:t>
            </a:r>
            <a:r>
              <a:rPr lang="en-US" sz="2400" dirty="0"/>
              <a:t>link therapist when implementation in your area occurs.  </a:t>
            </a:r>
          </a:p>
          <a:p>
            <a:r>
              <a:rPr lang="en-US" sz="2400" dirty="0"/>
              <a:t>Your link therapist will be in touch with you to plan your initial conversation and share the menu of options with you </a:t>
            </a:r>
          </a:p>
        </p:txBody>
      </p:sp>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9026DB1-4BD6-A807-8E1A-B1E957D26365}"/>
              </a:ext>
            </a:extLst>
          </p:cNvPr>
          <p:cNvPicPr>
            <a:picLocks noChangeAspect="1"/>
          </p:cNvPicPr>
          <p:nvPr/>
        </p:nvPicPr>
        <p:blipFill>
          <a:blip r:embed="rId5"/>
          <a:stretch>
            <a:fillRect/>
          </a:stretch>
        </p:blipFill>
        <p:spPr>
          <a:xfrm>
            <a:off x="1111151" y="4337074"/>
            <a:ext cx="1426588" cy="1524495"/>
          </a:xfrm>
          <a:prstGeom prst="rect">
            <a:avLst/>
          </a:prstGeom>
        </p:spPr>
      </p:pic>
      <p:pic>
        <p:nvPicPr>
          <p:cNvPr id="3" name="9A48ADB9">
            <a:hlinkClick r:id="" action="ppaction://media"/>
            <a:extLst>
              <a:ext uri="{FF2B5EF4-FFF2-40B4-BE49-F238E27FC236}">
                <a16:creationId xmlns:a16="http://schemas.microsoft.com/office/drawing/2014/main" id="{E16D922D-9FCA-DC13-C92B-497327FA58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1922" y="5526941"/>
            <a:ext cx="944129" cy="944129"/>
          </a:xfrm>
          <a:prstGeom prst="rect">
            <a:avLst/>
          </a:prstGeom>
        </p:spPr>
      </p:pic>
      <p:pic>
        <p:nvPicPr>
          <p:cNvPr id="12" name="Picture 11">
            <a:extLst>
              <a:ext uri="{FF2B5EF4-FFF2-40B4-BE49-F238E27FC236}">
                <a16:creationId xmlns:a16="http://schemas.microsoft.com/office/drawing/2014/main" id="{35D8784B-7F3F-409A-A328-F23D4FC41AB2}"/>
              </a:ext>
            </a:extLst>
          </p:cNvPr>
          <p:cNvPicPr>
            <a:picLocks noChangeAspect="1"/>
          </p:cNvPicPr>
          <p:nvPr/>
        </p:nvPicPr>
        <p:blipFill>
          <a:blip r:embed="rId7"/>
          <a:stretch>
            <a:fillRect/>
          </a:stretch>
        </p:blipFill>
        <p:spPr>
          <a:xfrm>
            <a:off x="9072213" y="386930"/>
            <a:ext cx="2622868" cy="904889"/>
          </a:xfrm>
          <a:prstGeom prst="rect">
            <a:avLst/>
          </a:prstGeom>
        </p:spPr>
      </p:pic>
    </p:spTree>
    <p:extLst>
      <p:ext uri="{BB962C8B-B14F-4D97-AF65-F5344CB8AC3E}">
        <p14:creationId xmlns:p14="http://schemas.microsoft.com/office/powerpoint/2010/main" val="68145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26CC5C-E0AD-82B6-6B55-D226CAC4C037}"/>
              </a:ext>
            </a:extLst>
          </p:cNvPr>
          <p:cNvSpPr>
            <a:spLocks noGrp="1"/>
          </p:cNvSpPr>
          <p:nvPr>
            <p:ph type="title"/>
          </p:nvPr>
        </p:nvSpPr>
        <p:spPr>
          <a:xfrm>
            <a:off x="612648" y="1114923"/>
            <a:ext cx="4621553" cy="1360728"/>
          </a:xfrm>
        </p:spPr>
        <p:txBody>
          <a:bodyPr anchor="b">
            <a:normAutofit/>
          </a:bodyPr>
          <a:lstStyle/>
          <a:p>
            <a:pPr algn="ctr"/>
            <a:r>
              <a:rPr lang="en-GB" b="1" dirty="0"/>
              <a:t>Thank you </a:t>
            </a:r>
          </a:p>
        </p:txBody>
      </p:sp>
      <p:sp>
        <p:nvSpPr>
          <p:cNvPr id="3" name="Content Placeholder 2">
            <a:extLst>
              <a:ext uri="{FF2B5EF4-FFF2-40B4-BE49-F238E27FC236}">
                <a16:creationId xmlns:a16="http://schemas.microsoft.com/office/drawing/2014/main" id="{5C5A6826-EFD3-DD34-A960-094C3F5B5513}"/>
              </a:ext>
            </a:extLst>
          </p:cNvPr>
          <p:cNvSpPr>
            <a:spLocks noGrp="1"/>
          </p:cNvSpPr>
          <p:nvPr>
            <p:ph idx="1"/>
          </p:nvPr>
        </p:nvSpPr>
        <p:spPr>
          <a:xfrm>
            <a:off x="612648" y="2584058"/>
            <a:ext cx="5078613" cy="3159018"/>
          </a:xfrm>
        </p:spPr>
        <p:txBody>
          <a:bodyPr>
            <a:noAutofit/>
          </a:bodyPr>
          <a:lstStyle/>
          <a:p>
            <a:r>
              <a:rPr lang="en-GB" sz="3200" dirty="0"/>
              <a:t>Thank you for watching this session and we look forward to working with you to make the Balanced System a success</a:t>
            </a:r>
          </a:p>
        </p:txBody>
      </p:sp>
      <p:pic>
        <p:nvPicPr>
          <p:cNvPr id="4" name="Picture 3">
            <a:extLst>
              <a:ext uri="{FF2B5EF4-FFF2-40B4-BE49-F238E27FC236}">
                <a16:creationId xmlns:a16="http://schemas.microsoft.com/office/drawing/2014/main" id="{73E19BF1-7ED3-8DDB-14A4-D6961C8885A3}"/>
              </a:ext>
            </a:extLst>
          </p:cNvPr>
          <p:cNvPicPr>
            <a:picLocks noChangeAspect="1"/>
          </p:cNvPicPr>
          <p:nvPr/>
        </p:nvPicPr>
        <p:blipFill>
          <a:blip r:embed="rId5"/>
          <a:stretch>
            <a:fillRect/>
          </a:stretch>
        </p:blipFill>
        <p:spPr>
          <a:xfrm>
            <a:off x="5691261" y="1925771"/>
            <a:ext cx="5837780" cy="3006457"/>
          </a:xfrm>
          <a:prstGeom prst="rect">
            <a:avLst/>
          </a:prstGeom>
        </p:spPr>
      </p:pic>
      <p:pic>
        <p:nvPicPr>
          <p:cNvPr id="5" name="Picture 4">
            <a:extLst>
              <a:ext uri="{FF2B5EF4-FFF2-40B4-BE49-F238E27FC236}">
                <a16:creationId xmlns:a16="http://schemas.microsoft.com/office/drawing/2014/main" id="{01256435-AA2A-4ED6-9256-A0BB5C15D1C2}"/>
              </a:ext>
            </a:extLst>
          </p:cNvPr>
          <p:cNvPicPr>
            <a:picLocks noChangeAspect="1"/>
          </p:cNvPicPr>
          <p:nvPr/>
        </p:nvPicPr>
        <p:blipFill>
          <a:blip r:embed="rId6"/>
          <a:stretch>
            <a:fillRect/>
          </a:stretch>
        </p:blipFill>
        <p:spPr>
          <a:xfrm>
            <a:off x="9599520" y="490188"/>
            <a:ext cx="1426588" cy="1390008"/>
          </a:xfrm>
          <a:prstGeom prst="rect">
            <a:avLst/>
          </a:prstGeom>
        </p:spPr>
      </p:pic>
      <p:pic>
        <p:nvPicPr>
          <p:cNvPr id="6" name="83E17511">
            <a:hlinkClick r:id="" action="ppaction://media"/>
            <a:extLst>
              <a:ext uri="{FF2B5EF4-FFF2-40B4-BE49-F238E27FC236}">
                <a16:creationId xmlns:a16="http://schemas.microsoft.com/office/drawing/2014/main" id="{EE4683B4-17F7-97A9-C2E6-36765685B0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53898" y="5160445"/>
            <a:ext cx="1207368" cy="1207368"/>
          </a:xfrm>
          <a:prstGeom prst="rect">
            <a:avLst/>
          </a:prstGeom>
        </p:spPr>
      </p:pic>
    </p:spTree>
    <p:extLst>
      <p:ext uri="{BB962C8B-B14F-4D97-AF65-F5344CB8AC3E}">
        <p14:creationId xmlns:p14="http://schemas.microsoft.com/office/powerpoint/2010/main" val="176143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F8B40-AC4C-4899-9D8D-382F53D2A5BC}"/>
              </a:ext>
            </a:extLst>
          </p:cNvPr>
          <p:cNvSpPr>
            <a:spLocks noGrp="1"/>
          </p:cNvSpPr>
          <p:nvPr>
            <p:ph type="title"/>
          </p:nvPr>
        </p:nvSpPr>
        <p:spPr/>
        <p:txBody>
          <a:bodyPr>
            <a:normAutofit fontScale="90000"/>
          </a:bodyPr>
          <a:lstStyle/>
          <a:p>
            <a:br>
              <a:rPr lang="en-GB" dirty="0"/>
            </a:br>
            <a:br>
              <a:rPr lang="en-GB" dirty="0"/>
            </a:br>
            <a:br>
              <a:rPr lang="en-GB" dirty="0"/>
            </a:br>
            <a:endParaRPr lang="en-GB" dirty="0"/>
          </a:p>
        </p:txBody>
      </p:sp>
      <p:pic>
        <p:nvPicPr>
          <p:cNvPr id="6" name="Content Placeholder 5">
            <a:extLst>
              <a:ext uri="{FF2B5EF4-FFF2-40B4-BE49-F238E27FC236}">
                <a16:creationId xmlns:a16="http://schemas.microsoft.com/office/drawing/2014/main" id="{36A41ABB-AF13-27C4-D42E-54DAC89EB8CB}"/>
              </a:ext>
            </a:extLst>
          </p:cNvPr>
          <p:cNvPicPr>
            <a:picLocks noGrp="1" noChangeAspect="1"/>
          </p:cNvPicPr>
          <p:nvPr>
            <p:ph idx="1"/>
          </p:nvPr>
        </p:nvPicPr>
        <p:blipFill>
          <a:blip r:embed="rId5"/>
          <a:stretch>
            <a:fillRect/>
          </a:stretch>
        </p:blipFill>
        <p:spPr>
          <a:xfrm>
            <a:off x="790487" y="1202267"/>
            <a:ext cx="10611026" cy="5230133"/>
          </a:xfrm>
        </p:spPr>
      </p:pic>
      <p:pic>
        <p:nvPicPr>
          <p:cNvPr id="5" name="Picture 4">
            <a:extLst>
              <a:ext uri="{FF2B5EF4-FFF2-40B4-BE49-F238E27FC236}">
                <a16:creationId xmlns:a16="http://schemas.microsoft.com/office/drawing/2014/main" id="{C497FC44-403F-4A62-89AA-EC02D338E0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89" y="134105"/>
            <a:ext cx="2494458" cy="1282261"/>
          </a:xfrm>
          <a:prstGeom prst="rect">
            <a:avLst/>
          </a:prstGeom>
        </p:spPr>
      </p:pic>
      <p:pic>
        <p:nvPicPr>
          <p:cNvPr id="3" name="32FDF10B">
            <a:hlinkClick r:id="" action="ppaction://media"/>
            <a:extLst>
              <a:ext uri="{FF2B5EF4-FFF2-40B4-BE49-F238E27FC236}">
                <a16:creationId xmlns:a16="http://schemas.microsoft.com/office/drawing/2014/main" id="{7B04E06F-529B-F1E2-840D-013187CAD9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79754" y="5212081"/>
            <a:ext cx="1085184" cy="1085184"/>
          </a:xfrm>
          <a:prstGeom prst="rect">
            <a:avLst/>
          </a:prstGeom>
        </p:spPr>
      </p:pic>
    </p:spTree>
    <p:extLst>
      <p:ext uri="{BB962C8B-B14F-4D97-AF65-F5344CB8AC3E}">
        <p14:creationId xmlns:p14="http://schemas.microsoft.com/office/powerpoint/2010/main" val="418439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C19483-5D29-FD72-0B96-EC1508A4781F}"/>
              </a:ext>
            </a:extLst>
          </p:cNvPr>
          <p:cNvSpPr>
            <a:spLocks noGrp="1"/>
          </p:cNvSpPr>
          <p:nvPr>
            <p:ph type="title"/>
          </p:nvPr>
        </p:nvSpPr>
        <p:spPr>
          <a:xfrm>
            <a:off x="763245" y="1111384"/>
            <a:ext cx="6447971" cy="4175166"/>
          </a:xfrm>
        </p:spPr>
        <p:txBody>
          <a:bodyPr vert="horz" lIns="91440" tIns="45720" rIns="91440" bIns="45720" rtlCol="0" anchor="ctr">
            <a:normAutofit/>
          </a:bodyPr>
          <a:lstStyle/>
          <a:p>
            <a:pPr algn="ctr"/>
            <a:r>
              <a:rPr lang="en-US" sz="6700" b="1" kern="1200" dirty="0">
                <a:solidFill>
                  <a:schemeClr val="tx1"/>
                </a:solidFill>
                <a:latin typeface="+mj-lt"/>
                <a:ea typeface="+mj-ea"/>
                <a:cs typeface="+mj-cs"/>
              </a:rPr>
              <a:t>What is Speech Language and Communication ? </a:t>
            </a:r>
          </a:p>
        </p:txBody>
      </p:sp>
      <p:cxnSp>
        <p:nvCxnSpPr>
          <p:cNvPr id="27" name="Straight Connector 26">
            <a:extLst>
              <a:ext uri="{FF2B5EF4-FFF2-40B4-BE49-F238E27FC236}">
                <a16:creationId xmlns:a16="http://schemas.microsoft.com/office/drawing/2014/main" id="{BDF0D3DE-EC74-4C9F-AFA1-DC5CE5236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D4170BB-6EF4-4EF6-AAED-5ED49DC7F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3279" y="2694736"/>
            <a:ext cx="2494458" cy="1282261"/>
          </a:xfrm>
          <a:prstGeom prst="rect">
            <a:avLst/>
          </a:prstGeom>
        </p:spPr>
      </p:pic>
      <p:pic>
        <p:nvPicPr>
          <p:cNvPr id="3" name="850AF440">
            <a:hlinkClick r:id="" action="ppaction://media"/>
            <a:extLst>
              <a:ext uri="{FF2B5EF4-FFF2-40B4-BE49-F238E27FC236}">
                <a16:creationId xmlns:a16="http://schemas.microsoft.com/office/drawing/2014/main" id="{99E094AD-C964-87B9-7035-0637FDF001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13043" y="5232451"/>
            <a:ext cx="970914" cy="970914"/>
          </a:xfrm>
          <a:prstGeom prst="rect">
            <a:avLst/>
          </a:prstGeom>
        </p:spPr>
      </p:pic>
    </p:spTree>
    <p:extLst>
      <p:ext uri="{BB962C8B-B14F-4D97-AF65-F5344CB8AC3E}">
        <p14:creationId xmlns:p14="http://schemas.microsoft.com/office/powerpoint/2010/main" val="203685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743A719-AE2A-4B53-6EF3-DD9EB0A7D2C8}"/>
              </a:ext>
            </a:extLst>
          </p:cNvPr>
          <p:cNvSpPr/>
          <p:nvPr/>
        </p:nvSpPr>
        <p:spPr>
          <a:xfrm>
            <a:off x="339759" y="876614"/>
            <a:ext cx="3013182" cy="889514"/>
          </a:xfrm>
          <a:prstGeom prst="roundRect">
            <a:avLst/>
          </a:prstGeom>
          <a:solidFill>
            <a:schemeClr val="accent4">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Speech</a:t>
            </a:r>
          </a:p>
        </p:txBody>
      </p:sp>
      <p:sp>
        <p:nvSpPr>
          <p:cNvPr id="6" name="Rectangle: Rounded Corners 5">
            <a:extLst>
              <a:ext uri="{FF2B5EF4-FFF2-40B4-BE49-F238E27FC236}">
                <a16:creationId xmlns:a16="http://schemas.microsoft.com/office/drawing/2014/main" id="{20237C2E-ABC4-743C-8422-AF923C85E99F}"/>
              </a:ext>
            </a:extLst>
          </p:cNvPr>
          <p:cNvSpPr/>
          <p:nvPr/>
        </p:nvSpPr>
        <p:spPr>
          <a:xfrm>
            <a:off x="4199049" y="876614"/>
            <a:ext cx="2997200" cy="940314"/>
          </a:xfrm>
          <a:prstGeom prst="roundRect">
            <a:avLst/>
          </a:prstGeom>
          <a:solidFill>
            <a:schemeClr val="accent4">
              <a:lumMod val="40000"/>
              <a:lumOff val="6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Language</a:t>
            </a:r>
          </a:p>
        </p:txBody>
      </p:sp>
      <p:sp>
        <p:nvSpPr>
          <p:cNvPr id="7" name="Rectangle: Rounded Corners 6">
            <a:extLst>
              <a:ext uri="{FF2B5EF4-FFF2-40B4-BE49-F238E27FC236}">
                <a16:creationId xmlns:a16="http://schemas.microsoft.com/office/drawing/2014/main" id="{BC71C9F3-5BE6-3164-AC4D-1A17DF7B4F11}"/>
              </a:ext>
            </a:extLst>
          </p:cNvPr>
          <p:cNvSpPr/>
          <p:nvPr/>
        </p:nvSpPr>
        <p:spPr>
          <a:xfrm>
            <a:off x="8033657" y="927414"/>
            <a:ext cx="2997200" cy="889514"/>
          </a:xfrm>
          <a:prstGeom prst="roundRect">
            <a:avLst/>
          </a:prstGeom>
          <a:solidFill>
            <a:schemeClr val="accent4">
              <a:lumMod val="60000"/>
              <a:lumOff val="4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Communication</a:t>
            </a:r>
          </a:p>
        </p:txBody>
      </p:sp>
      <p:sp>
        <p:nvSpPr>
          <p:cNvPr id="8" name="Rectangle: Rounded Corners 7">
            <a:extLst>
              <a:ext uri="{FF2B5EF4-FFF2-40B4-BE49-F238E27FC236}">
                <a16:creationId xmlns:a16="http://schemas.microsoft.com/office/drawing/2014/main" id="{F8E805F9-ECD7-969C-6D51-0EE70B507F4B}"/>
              </a:ext>
            </a:extLst>
          </p:cNvPr>
          <p:cNvSpPr/>
          <p:nvPr/>
        </p:nvSpPr>
        <p:spPr>
          <a:xfrm>
            <a:off x="200430" y="2185335"/>
            <a:ext cx="3291840" cy="4537296"/>
          </a:xfrm>
          <a:prstGeom prst="roundRect">
            <a:avLst/>
          </a:prstGeom>
          <a:solidFill>
            <a:schemeClr val="accent4">
              <a:lumMod val="20000"/>
              <a:lumOff val="8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2000" dirty="0">
                <a:solidFill>
                  <a:schemeClr val="tx1"/>
                </a:solidFill>
                <a:cs typeface="Arial" panose="020B0604020202020204" pitchFamily="34" charset="0"/>
              </a:rPr>
              <a:t>Sounds used to build up words</a:t>
            </a:r>
          </a:p>
          <a:p>
            <a:pPr marL="285750" indent="-285750">
              <a:buFont typeface="Arial" panose="020B0604020202020204" pitchFamily="34" charset="0"/>
              <a:buChar char="•"/>
            </a:pPr>
            <a:r>
              <a:rPr lang="en-GB" sz="2000" dirty="0">
                <a:solidFill>
                  <a:schemeClr val="tx1"/>
                </a:solidFill>
                <a:cs typeface="Arial" panose="020B0604020202020204" pitchFamily="34" charset="0"/>
              </a:rPr>
              <a:t>Saying sounds accurately and in the right places </a:t>
            </a:r>
          </a:p>
          <a:p>
            <a:pPr marL="285750" indent="-285750">
              <a:buFont typeface="Arial" panose="020B0604020202020204" pitchFamily="34" charset="0"/>
              <a:buChar char="•"/>
            </a:pPr>
            <a:r>
              <a:rPr lang="en-GB" sz="2000" dirty="0">
                <a:solidFill>
                  <a:schemeClr val="tx1"/>
                </a:solidFill>
                <a:cs typeface="Arial" panose="020B0604020202020204" pitchFamily="34" charset="0"/>
              </a:rPr>
              <a:t>Speaking fluently.</a:t>
            </a:r>
          </a:p>
          <a:p>
            <a:pPr marL="285750" indent="-285750">
              <a:buFont typeface="Arial" panose="020B0604020202020204" pitchFamily="34" charset="0"/>
              <a:buChar char="•"/>
            </a:pPr>
            <a:r>
              <a:rPr lang="en-GB" sz="2000" dirty="0">
                <a:solidFill>
                  <a:schemeClr val="tx1"/>
                </a:solidFill>
                <a:cs typeface="Arial" panose="020B0604020202020204" pitchFamily="34" charset="0"/>
              </a:rPr>
              <a:t>Speaking with expression and a clear voice, using pitch, volume and intonation to support meaning</a:t>
            </a:r>
          </a:p>
        </p:txBody>
      </p:sp>
      <p:sp>
        <p:nvSpPr>
          <p:cNvPr id="12" name="Rectangle: Rounded Corners 11">
            <a:extLst>
              <a:ext uri="{FF2B5EF4-FFF2-40B4-BE49-F238E27FC236}">
                <a16:creationId xmlns:a16="http://schemas.microsoft.com/office/drawing/2014/main" id="{2C483277-BDF0-14CD-310D-71A7CB8750A0}"/>
              </a:ext>
            </a:extLst>
          </p:cNvPr>
          <p:cNvSpPr/>
          <p:nvPr/>
        </p:nvSpPr>
        <p:spPr>
          <a:xfrm>
            <a:off x="4077928" y="2208944"/>
            <a:ext cx="3239442" cy="4490078"/>
          </a:xfrm>
          <a:prstGeom prst="roundRect">
            <a:avLst/>
          </a:prstGeom>
          <a:solidFill>
            <a:schemeClr val="accent4">
              <a:lumMod val="40000"/>
              <a:lumOff val="6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cs typeface="Arial" panose="020B0604020202020204" pitchFamily="34" charset="0"/>
              </a:rPr>
              <a:t>Understanding words (vocabulary) and their meaning</a:t>
            </a:r>
          </a:p>
          <a:p>
            <a:pPr marL="285750" indent="-285750">
              <a:buFont typeface="Arial" panose="020B0604020202020204" pitchFamily="34" charset="0"/>
              <a:buChar char="•"/>
            </a:pPr>
            <a:r>
              <a:rPr lang="en-GB" sz="1400" dirty="0">
                <a:solidFill>
                  <a:schemeClr val="tx1"/>
                </a:solidFill>
                <a:cs typeface="Arial" panose="020B0604020202020204" pitchFamily="34" charset="0"/>
              </a:rPr>
              <a:t>Knowing how words go together to form phrases and sentences </a:t>
            </a:r>
          </a:p>
          <a:p>
            <a:pPr marL="285750" indent="-285750">
              <a:buFont typeface="Arial" panose="020B0604020202020204" pitchFamily="34" charset="0"/>
              <a:buChar char="•"/>
            </a:pPr>
            <a:r>
              <a:rPr lang="en-GB" sz="1400" dirty="0">
                <a:solidFill>
                  <a:schemeClr val="tx1"/>
                </a:solidFill>
                <a:cs typeface="Arial" panose="020B0604020202020204" pitchFamily="34" charset="0"/>
              </a:rPr>
              <a:t>Understanding and using grammar</a:t>
            </a:r>
          </a:p>
          <a:p>
            <a:pPr marL="285750" indent="-285750">
              <a:buFont typeface="Arial" panose="020B0604020202020204" pitchFamily="34" charset="0"/>
              <a:buChar char="•"/>
            </a:pPr>
            <a:r>
              <a:rPr lang="en-GB" sz="1400" dirty="0">
                <a:solidFill>
                  <a:schemeClr val="tx1"/>
                </a:solidFill>
                <a:cs typeface="Arial" panose="020B0604020202020204" pitchFamily="34" charset="0"/>
              </a:rPr>
              <a:t>Joining sentences together</a:t>
            </a:r>
          </a:p>
          <a:p>
            <a:pPr marL="285750" indent="-285750">
              <a:buFont typeface="Arial" panose="020B0604020202020204" pitchFamily="34" charset="0"/>
              <a:buChar char="•"/>
            </a:pPr>
            <a:r>
              <a:rPr lang="en-GB" sz="1400" dirty="0">
                <a:solidFill>
                  <a:schemeClr val="tx1"/>
                </a:solidFill>
                <a:cs typeface="Arial" panose="020B0604020202020204" pitchFamily="34" charset="0"/>
              </a:rPr>
              <a:t>Using higher level skills such as reasoning, inference</a:t>
            </a:r>
          </a:p>
          <a:p>
            <a:endParaRPr lang="en-GB" sz="1200" dirty="0">
              <a:solidFill>
                <a:schemeClr val="tx1"/>
              </a:solidFill>
              <a:cs typeface="Arial" panose="020B0604020202020204" pitchFamily="34" charset="0"/>
            </a:endParaRPr>
          </a:p>
          <a:p>
            <a:r>
              <a:rPr lang="en-GB" sz="1200" dirty="0">
                <a:solidFill>
                  <a:schemeClr val="tx1"/>
                </a:solidFill>
                <a:cs typeface="Arial" panose="020B0604020202020204" pitchFamily="34" charset="0"/>
              </a:rPr>
              <a:t> </a:t>
            </a:r>
            <a:r>
              <a:rPr lang="en-GB" sz="1200" b="1" dirty="0">
                <a:solidFill>
                  <a:srgbClr val="002060"/>
                </a:solidFill>
                <a:cs typeface="Arial" panose="020B0604020202020204" pitchFamily="34" charset="0"/>
              </a:rPr>
              <a:t>Expressive language</a:t>
            </a:r>
            <a:r>
              <a:rPr lang="en-GB" sz="1200" dirty="0">
                <a:solidFill>
                  <a:srgbClr val="002060"/>
                </a:solidFill>
                <a:cs typeface="Arial" panose="020B0604020202020204" pitchFamily="34" charset="0"/>
              </a:rPr>
              <a:t>- </a:t>
            </a:r>
            <a:r>
              <a:rPr lang="en-GB" sz="1200" dirty="0">
                <a:solidFill>
                  <a:schemeClr val="tx1"/>
                </a:solidFill>
                <a:cs typeface="Arial" panose="020B0604020202020204" pitchFamily="34" charset="0"/>
              </a:rPr>
              <a:t>Having words to describe objects, actions and attributes, using these words to build up sentences, using these sentences to build up conversations and narratives, following the rules of grammar, so that things make sense</a:t>
            </a:r>
          </a:p>
          <a:p>
            <a:r>
              <a:rPr lang="en-GB" sz="1200" b="1" dirty="0">
                <a:solidFill>
                  <a:srgbClr val="002060"/>
                </a:solidFill>
                <a:cs typeface="Arial" panose="020B0604020202020204" pitchFamily="34" charset="0"/>
              </a:rPr>
              <a:t>Receptive language </a:t>
            </a:r>
            <a:r>
              <a:rPr lang="en-GB" sz="1200" dirty="0">
                <a:solidFill>
                  <a:srgbClr val="002060"/>
                </a:solidFill>
                <a:cs typeface="Arial" panose="020B0604020202020204" pitchFamily="34" charset="0"/>
              </a:rPr>
              <a:t>- </a:t>
            </a:r>
            <a:r>
              <a:rPr lang="en-GB" sz="1200" dirty="0">
                <a:solidFill>
                  <a:schemeClr val="tx1"/>
                </a:solidFill>
                <a:cs typeface="Arial" panose="020B0604020202020204" pitchFamily="34" charset="0"/>
              </a:rPr>
              <a:t>Processing and making sense of what  people say, understanding words being spoken, understanding the rules of grammar used</a:t>
            </a:r>
          </a:p>
        </p:txBody>
      </p:sp>
      <p:sp>
        <p:nvSpPr>
          <p:cNvPr id="13" name="Rectangle: Rounded Corners 12">
            <a:extLst>
              <a:ext uri="{FF2B5EF4-FFF2-40B4-BE49-F238E27FC236}">
                <a16:creationId xmlns:a16="http://schemas.microsoft.com/office/drawing/2014/main" id="{2E2B35BE-7A30-5EFC-36E6-CDBCF915C180}"/>
              </a:ext>
            </a:extLst>
          </p:cNvPr>
          <p:cNvSpPr/>
          <p:nvPr/>
        </p:nvSpPr>
        <p:spPr>
          <a:xfrm>
            <a:off x="7903028" y="2157573"/>
            <a:ext cx="3258457" cy="4425950"/>
          </a:xfrm>
          <a:prstGeom prst="roundRect">
            <a:avLst/>
          </a:prstGeom>
          <a:solidFill>
            <a:schemeClr val="accent4">
              <a:lumMod val="60000"/>
              <a:lumOff val="4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chemeClr val="tx1"/>
                </a:solidFill>
                <a:cs typeface="Arial" panose="020B0604020202020204" pitchFamily="34" charset="0"/>
              </a:rPr>
              <a:t>The way in which language is used to interact with others</a:t>
            </a:r>
          </a:p>
          <a:p>
            <a:pPr marL="285750" indent="-285750">
              <a:buFont typeface="Arial" panose="020B0604020202020204" pitchFamily="34" charset="0"/>
              <a:buChar char="•"/>
            </a:pPr>
            <a:r>
              <a:rPr lang="en-GB" sz="1600" dirty="0">
                <a:solidFill>
                  <a:schemeClr val="tx1"/>
                </a:solidFill>
                <a:cs typeface="Arial" panose="020B0604020202020204" pitchFamily="34" charset="0"/>
              </a:rPr>
              <a:t>Using language in different ways; to question, clarify, describe and debate</a:t>
            </a:r>
          </a:p>
          <a:p>
            <a:pPr marL="285750" indent="-285750">
              <a:buFont typeface="Arial" panose="020B0604020202020204" pitchFamily="34" charset="0"/>
              <a:buChar char="•"/>
            </a:pPr>
            <a:r>
              <a:rPr lang="en-GB" sz="1600" dirty="0">
                <a:solidFill>
                  <a:schemeClr val="tx1"/>
                </a:solidFill>
                <a:cs typeface="Arial" panose="020B0604020202020204" pitchFamily="34" charset="0"/>
              </a:rPr>
              <a:t>Using non-verbal rules of communication: listening, looking, knowing how to take verbal turns and how to change language use to suit the situation </a:t>
            </a:r>
          </a:p>
          <a:p>
            <a:pPr marL="285750" indent="-285750">
              <a:buFont typeface="Arial" panose="020B0604020202020204" pitchFamily="34" charset="0"/>
              <a:buChar char="•"/>
            </a:pPr>
            <a:r>
              <a:rPr lang="en-GB" sz="1600" dirty="0">
                <a:solidFill>
                  <a:schemeClr val="tx1"/>
                </a:solidFill>
                <a:cs typeface="Arial" panose="020B0604020202020204" pitchFamily="34" charset="0"/>
              </a:rPr>
              <a:t>The ability to take into account other people’s perspectives, intentions and wider context</a:t>
            </a:r>
          </a:p>
        </p:txBody>
      </p:sp>
      <p:pic>
        <p:nvPicPr>
          <p:cNvPr id="14" name="Picture 13">
            <a:extLst>
              <a:ext uri="{FF2B5EF4-FFF2-40B4-BE49-F238E27FC236}">
                <a16:creationId xmlns:a16="http://schemas.microsoft.com/office/drawing/2014/main" id="{3292F0DA-0F57-BE6D-1D88-F2C97F7F5093}"/>
              </a:ext>
            </a:extLst>
          </p:cNvPr>
          <p:cNvPicPr>
            <a:picLocks noChangeAspect="1"/>
          </p:cNvPicPr>
          <p:nvPr/>
        </p:nvPicPr>
        <p:blipFill>
          <a:blip r:embed="rId5"/>
          <a:stretch>
            <a:fillRect/>
          </a:stretch>
        </p:blipFill>
        <p:spPr>
          <a:xfrm>
            <a:off x="10189578" y="111760"/>
            <a:ext cx="2002422" cy="689055"/>
          </a:xfrm>
          <a:prstGeom prst="rect">
            <a:avLst/>
          </a:prstGeom>
        </p:spPr>
      </p:pic>
      <p:pic>
        <p:nvPicPr>
          <p:cNvPr id="2" name="115932FE">
            <a:hlinkClick r:id="" action="ppaction://media"/>
            <a:extLst>
              <a:ext uri="{FF2B5EF4-FFF2-40B4-BE49-F238E27FC236}">
                <a16:creationId xmlns:a16="http://schemas.microsoft.com/office/drawing/2014/main" id="{AA884751-9DDB-1633-49D5-A9CE4098D1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0857" y="5710827"/>
            <a:ext cx="1008743" cy="1008743"/>
          </a:xfrm>
          <a:prstGeom prst="rect">
            <a:avLst/>
          </a:prstGeom>
        </p:spPr>
      </p:pic>
    </p:spTree>
    <p:extLst>
      <p:ext uri="{BB962C8B-B14F-4D97-AF65-F5344CB8AC3E}">
        <p14:creationId xmlns:p14="http://schemas.microsoft.com/office/powerpoint/2010/main" val="239072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A0A39A-A2EF-2050-6783-66290DCA8AA1}"/>
              </a:ext>
            </a:extLst>
          </p:cNvPr>
          <p:cNvPicPr>
            <a:picLocks noGrp="1" noChangeAspect="1"/>
          </p:cNvPicPr>
          <p:nvPr>
            <p:ph idx="1"/>
          </p:nvPr>
        </p:nvPicPr>
        <p:blipFill>
          <a:blip r:embed="rId5"/>
          <a:srcRect/>
          <a:stretch/>
        </p:blipFill>
        <p:spPr>
          <a:xfrm>
            <a:off x="278610" y="-238123"/>
            <a:ext cx="11701453" cy="6582069"/>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253552-75CE-1B9B-4EFA-8379C8721B6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Cu</a:t>
            </a:r>
            <a:r>
              <a:rPr lang="en-US" sz="3600" b="1" dirty="0">
                <a:solidFill>
                  <a:schemeClr val="tx1">
                    <a:lumMod val="85000"/>
                    <a:lumOff val="15000"/>
                  </a:schemeClr>
                </a:solidFill>
              </a:rPr>
              <a:t>rrent position</a:t>
            </a: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3CCB41B-681F-9261-D424-147338E4C7E4}"/>
              </a:ext>
            </a:extLst>
          </p:cNvPr>
          <p:cNvPicPr>
            <a:picLocks noChangeAspect="1"/>
          </p:cNvPicPr>
          <p:nvPr/>
        </p:nvPicPr>
        <p:blipFill>
          <a:blip r:embed="rId6"/>
          <a:stretch>
            <a:fillRect/>
          </a:stretch>
        </p:blipFill>
        <p:spPr>
          <a:xfrm>
            <a:off x="9095003" y="268955"/>
            <a:ext cx="2639797" cy="908383"/>
          </a:xfrm>
          <a:prstGeom prst="rect">
            <a:avLst/>
          </a:prstGeom>
        </p:spPr>
      </p:pic>
      <p:pic>
        <p:nvPicPr>
          <p:cNvPr id="3" name="7146457E">
            <a:hlinkClick r:id="" action="ppaction://media"/>
            <a:extLst>
              <a:ext uri="{FF2B5EF4-FFF2-40B4-BE49-F238E27FC236}">
                <a16:creationId xmlns:a16="http://schemas.microsoft.com/office/drawing/2014/main" id="{E03D111E-39FC-0F41-32D8-429E9F1C45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86252" y="5317240"/>
            <a:ext cx="1131968" cy="1131968"/>
          </a:xfrm>
          <a:prstGeom prst="rect">
            <a:avLst/>
          </a:prstGeom>
        </p:spPr>
      </p:pic>
    </p:spTree>
    <p:extLst>
      <p:ext uri="{BB962C8B-B14F-4D97-AF65-F5344CB8AC3E}">
        <p14:creationId xmlns:p14="http://schemas.microsoft.com/office/powerpoint/2010/main" val="332277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958A-6DA1-6C80-FC22-23AD8FE3F885}"/>
              </a:ext>
            </a:extLst>
          </p:cNvPr>
          <p:cNvSpPr>
            <a:spLocks noGrp="1"/>
          </p:cNvSpPr>
          <p:nvPr>
            <p:ph type="title"/>
          </p:nvPr>
        </p:nvSpPr>
        <p:spPr/>
        <p:txBody>
          <a:bodyPr/>
          <a:lstStyle/>
          <a:p>
            <a:pPr algn="ctr"/>
            <a:r>
              <a:rPr lang="en-GB" b="1" dirty="0"/>
              <a:t>So What’s New? </a:t>
            </a:r>
          </a:p>
        </p:txBody>
      </p:sp>
      <p:pic>
        <p:nvPicPr>
          <p:cNvPr id="4" name="Picture 3">
            <a:extLst>
              <a:ext uri="{FF2B5EF4-FFF2-40B4-BE49-F238E27FC236}">
                <a16:creationId xmlns:a16="http://schemas.microsoft.com/office/drawing/2014/main" id="{2E977058-DE40-6720-C291-4BC87D444324}"/>
              </a:ext>
            </a:extLst>
          </p:cNvPr>
          <p:cNvPicPr>
            <a:picLocks noChangeAspect="1"/>
          </p:cNvPicPr>
          <p:nvPr/>
        </p:nvPicPr>
        <p:blipFill>
          <a:blip r:embed="rId5"/>
          <a:stretch>
            <a:fillRect/>
          </a:stretch>
        </p:blipFill>
        <p:spPr>
          <a:xfrm>
            <a:off x="9098456" y="573714"/>
            <a:ext cx="2639797" cy="908383"/>
          </a:xfrm>
          <a:prstGeom prst="rect">
            <a:avLst/>
          </a:prstGeom>
        </p:spPr>
      </p:pic>
      <p:pic>
        <p:nvPicPr>
          <p:cNvPr id="9" name="Content Placeholder 8">
            <a:extLst>
              <a:ext uri="{FF2B5EF4-FFF2-40B4-BE49-F238E27FC236}">
                <a16:creationId xmlns:a16="http://schemas.microsoft.com/office/drawing/2014/main" id="{5769A814-D1B6-871E-BF77-EB0EA987658B}"/>
              </a:ext>
            </a:extLst>
          </p:cNvPr>
          <p:cNvPicPr>
            <a:picLocks noGrp="1" noChangeAspect="1"/>
          </p:cNvPicPr>
          <p:nvPr>
            <p:ph idx="1"/>
          </p:nvPr>
        </p:nvPicPr>
        <p:blipFill>
          <a:blip r:embed="rId6"/>
          <a:stretch>
            <a:fillRect/>
          </a:stretch>
        </p:blipFill>
        <p:spPr>
          <a:xfrm>
            <a:off x="914399" y="1477294"/>
            <a:ext cx="10363201" cy="4949655"/>
          </a:xfrm>
        </p:spPr>
      </p:pic>
      <p:pic>
        <p:nvPicPr>
          <p:cNvPr id="3" name="Picture 2">
            <a:extLst>
              <a:ext uri="{FF2B5EF4-FFF2-40B4-BE49-F238E27FC236}">
                <a16:creationId xmlns:a16="http://schemas.microsoft.com/office/drawing/2014/main" id="{51C70265-43FA-3EDB-8001-5ED1B960C700}"/>
              </a:ext>
            </a:extLst>
          </p:cNvPr>
          <p:cNvPicPr>
            <a:picLocks noChangeAspect="1"/>
          </p:cNvPicPr>
          <p:nvPr/>
        </p:nvPicPr>
        <p:blipFill>
          <a:blip r:embed="rId7"/>
          <a:stretch>
            <a:fillRect/>
          </a:stretch>
        </p:blipFill>
        <p:spPr>
          <a:xfrm>
            <a:off x="419832" y="2311962"/>
            <a:ext cx="1152419" cy="1117038"/>
          </a:xfrm>
          <a:prstGeom prst="rect">
            <a:avLst/>
          </a:prstGeom>
        </p:spPr>
      </p:pic>
      <p:pic>
        <p:nvPicPr>
          <p:cNvPr id="5" name="60B20103">
            <a:hlinkClick r:id="" action="ppaction://media"/>
            <a:extLst>
              <a:ext uri="{FF2B5EF4-FFF2-40B4-BE49-F238E27FC236}">
                <a16:creationId xmlns:a16="http://schemas.microsoft.com/office/drawing/2014/main" id="{2D29833F-6B30-5855-DBFA-5D775BFAE5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9833" y="5360488"/>
            <a:ext cx="1152418" cy="1152418"/>
          </a:xfrm>
          <a:prstGeom prst="rect">
            <a:avLst/>
          </a:prstGeom>
        </p:spPr>
      </p:pic>
      <p:sp>
        <p:nvSpPr>
          <p:cNvPr id="6" name="Rectangle 5">
            <a:extLst>
              <a:ext uri="{FF2B5EF4-FFF2-40B4-BE49-F238E27FC236}">
                <a16:creationId xmlns:a16="http://schemas.microsoft.com/office/drawing/2014/main" id="{10ECD3D5-1051-4B8B-B04D-7C80E3EA1250}"/>
              </a:ext>
            </a:extLst>
          </p:cNvPr>
          <p:cNvSpPr/>
          <p:nvPr/>
        </p:nvSpPr>
        <p:spPr>
          <a:xfrm>
            <a:off x="1572251" y="2311962"/>
            <a:ext cx="3624262" cy="369332"/>
          </a:xfrm>
          <a:prstGeom prst="rect">
            <a:avLst/>
          </a:prstGeom>
        </p:spPr>
        <p:txBody>
          <a:bodyPr wrap="none">
            <a:spAutoFit/>
          </a:bodyPr>
          <a:lstStyle/>
          <a:p>
            <a:r>
              <a:rPr lang="en-US" dirty="0"/>
              <a:t>https://www.thebalancedsystem.org</a:t>
            </a:r>
          </a:p>
        </p:txBody>
      </p:sp>
    </p:spTree>
    <p:extLst>
      <p:ext uri="{BB962C8B-B14F-4D97-AF65-F5344CB8AC3E}">
        <p14:creationId xmlns:p14="http://schemas.microsoft.com/office/powerpoint/2010/main" val="26091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8E26A78B-F538-CF84-E755-D68C7998424A}"/>
              </a:ext>
            </a:extLst>
          </p:cNvPr>
          <p:cNvPicPr>
            <a:picLocks noChangeAspect="1"/>
          </p:cNvPicPr>
          <p:nvPr/>
        </p:nvPicPr>
        <p:blipFill>
          <a:blip r:embed="rId5"/>
          <a:stretch>
            <a:fillRect/>
          </a:stretch>
        </p:blipFill>
        <p:spPr>
          <a:xfrm>
            <a:off x="3809153" y="1614924"/>
            <a:ext cx="4571985" cy="3441886"/>
          </a:xfrm>
          <a:prstGeom prst="rect">
            <a:avLst/>
          </a:prstGeom>
        </p:spPr>
      </p:pic>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BEE6FCB-874E-E0A5-38AB-1862C44ACEED}"/>
              </a:ext>
            </a:extLst>
          </p:cNvPr>
          <p:cNvPicPr>
            <a:picLocks noChangeAspect="1"/>
          </p:cNvPicPr>
          <p:nvPr/>
        </p:nvPicPr>
        <p:blipFill>
          <a:blip r:embed="rId6"/>
          <a:stretch>
            <a:fillRect/>
          </a:stretch>
        </p:blipFill>
        <p:spPr>
          <a:xfrm>
            <a:off x="8902741" y="744340"/>
            <a:ext cx="2639797" cy="908383"/>
          </a:xfrm>
          <a:prstGeom prst="rect">
            <a:avLst/>
          </a:prstGeom>
        </p:spPr>
      </p:pic>
      <p:pic>
        <p:nvPicPr>
          <p:cNvPr id="2" name="Picture 1">
            <a:extLst>
              <a:ext uri="{FF2B5EF4-FFF2-40B4-BE49-F238E27FC236}">
                <a16:creationId xmlns:a16="http://schemas.microsoft.com/office/drawing/2014/main" id="{C3622BCB-6CE8-548B-68E2-7AC1D558C682}"/>
              </a:ext>
            </a:extLst>
          </p:cNvPr>
          <p:cNvPicPr>
            <a:picLocks noChangeAspect="1"/>
          </p:cNvPicPr>
          <p:nvPr/>
        </p:nvPicPr>
        <p:blipFill>
          <a:blip r:embed="rId7"/>
          <a:stretch>
            <a:fillRect/>
          </a:stretch>
        </p:blipFill>
        <p:spPr>
          <a:xfrm>
            <a:off x="9312560" y="2071231"/>
            <a:ext cx="1704001" cy="1651685"/>
          </a:xfrm>
          <a:prstGeom prst="rect">
            <a:avLst/>
          </a:prstGeom>
        </p:spPr>
      </p:pic>
      <p:pic>
        <p:nvPicPr>
          <p:cNvPr id="3" name="15B9F668">
            <a:hlinkClick r:id="" action="ppaction://media"/>
            <a:extLst>
              <a:ext uri="{FF2B5EF4-FFF2-40B4-BE49-F238E27FC236}">
                <a16:creationId xmlns:a16="http://schemas.microsoft.com/office/drawing/2014/main" id="{056F20E6-1951-EC90-F6C6-A48D6D0018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01966" y="5406060"/>
            <a:ext cx="829189" cy="829189"/>
          </a:xfrm>
          <a:prstGeom prst="rect">
            <a:avLst/>
          </a:prstGeom>
        </p:spPr>
      </p:pic>
      <p:sp>
        <p:nvSpPr>
          <p:cNvPr id="4" name="Rectangle 3">
            <a:extLst>
              <a:ext uri="{FF2B5EF4-FFF2-40B4-BE49-F238E27FC236}">
                <a16:creationId xmlns:a16="http://schemas.microsoft.com/office/drawing/2014/main" id="{3C573485-7FCC-4E4F-A9F2-4234BE96EFEA}"/>
              </a:ext>
            </a:extLst>
          </p:cNvPr>
          <p:cNvSpPr/>
          <p:nvPr/>
        </p:nvSpPr>
        <p:spPr>
          <a:xfrm>
            <a:off x="3878156" y="5193877"/>
            <a:ext cx="2928622" cy="369332"/>
          </a:xfrm>
          <a:prstGeom prst="rect">
            <a:avLst/>
          </a:prstGeom>
        </p:spPr>
        <p:txBody>
          <a:bodyPr wrap="none">
            <a:spAutoFit/>
          </a:bodyPr>
          <a:lstStyle/>
          <a:p>
            <a:r>
              <a:rPr lang="en-GB" dirty="0"/>
              <a:t>© The Balanced System 2025</a:t>
            </a:r>
          </a:p>
        </p:txBody>
      </p:sp>
    </p:spTree>
    <p:extLst>
      <p:ext uri="{BB962C8B-B14F-4D97-AF65-F5344CB8AC3E}">
        <p14:creationId xmlns:p14="http://schemas.microsoft.com/office/powerpoint/2010/main" val="303860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BF506024-FE42-48AC-2D31-AB2F83D8A59F}"/>
              </a:ext>
            </a:extLst>
          </p:cNvPr>
          <p:cNvPicPr>
            <a:picLocks noGrp="1" noChangeAspect="1"/>
          </p:cNvPicPr>
          <p:nvPr>
            <p:ph idx="1"/>
          </p:nvPr>
        </p:nvPicPr>
        <p:blipFill>
          <a:blip r:embed="rId5"/>
          <a:stretch>
            <a:fillRect/>
          </a:stretch>
        </p:blipFill>
        <p:spPr>
          <a:xfrm>
            <a:off x="684893" y="718458"/>
            <a:ext cx="8397462" cy="5262392"/>
          </a:xfrm>
          <a:prstGeom prst="rect">
            <a:avLst/>
          </a:prstGeom>
        </p:spPr>
      </p:pic>
      <p:pic>
        <p:nvPicPr>
          <p:cNvPr id="6" name="Picture 5">
            <a:extLst>
              <a:ext uri="{FF2B5EF4-FFF2-40B4-BE49-F238E27FC236}">
                <a16:creationId xmlns:a16="http://schemas.microsoft.com/office/drawing/2014/main" id="{65D826C6-FA84-8D13-17CF-B7E46A279CE1}"/>
              </a:ext>
            </a:extLst>
          </p:cNvPr>
          <p:cNvPicPr>
            <a:picLocks noChangeAspect="1"/>
          </p:cNvPicPr>
          <p:nvPr/>
        </p:nvPicPr>
        <p:blipFill>
          <a:blip r:embed="rId6"/>
          <a:stretch>
            <a:fillRect/>
          </a:stretch>
        </p:blipFill>
        <p:spPr>
          <a:xfrm>
            <a:off x="9154886" y="718457"/>
            <a:ext cx="2387652" cy="821617"/>
          </a:xfrm>
          <a:prstGeom prst="rect">
            <a:avLst/>
          </a:prstGeom>
        </p:spPr>
      </p:pic>
      <p:pic>
        <p:nvPicPr>
          <p:cNvPr id="2" name="C95BB028">
            <a:hlinkClick r:id="" action="ppaction://media"/>
            <a:extLst>
              <a:ext uri="{FF2B5EF4-FFF2-40B4-BE49-F238E27FC236}">
                <a16:creationId xmlns:a16="http://schemas.microsoft.com/office/drawing/2014/main" id="{FFD0B8E0-7766-F216-81A4-6C6B403741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66968" y="5068389"/>
            <a:ext cx="980349" cy="980349"/>
          </a:xfrm>
          <a:prstGeom prst="rect">
            <a:avLst/>
          </a:prstGeom>
        </p:spPr>
      </p:pic>
      <p:sp>
        <p:nvSpPr>
          <p:cNvPr id="3" name="Rectangle 2">
            <a:extLst>
              <a:ext uri="{FF2B5EF4-FFF2-40B4-BE49-F238E27FC236}">
                <a16:creationId xmlns:a16="http://schemas.microsoft.com/office/drawing/2014/main" id="{B9E656B8-7865-4312-8F0A-418385A74D31}"/>
              </a:ext>
            </a:extLst>
          </p:cNvPr>
          <p:cNvSpPr/>
          <p:nvPr/>
        </p:nvSpPr>
        <p:spPr>
          <a:xfrm>
            <a:off x="6315453" y="5558563"/>
            <a:ext cx="2928622" cy="369332"/>
          </a:xfrm>
          <a:prstGeom prst="rect">
            <a:avLst/>
          </a:prstGeom>
        </p:spPr>
        <p:txBody>
          <a:bodyPr wrap="none">
            <a:spAutoFit/>
          </a:bodyPr>
          <a:lstStyle/>
          <a:p>
            <a:r>
              <a:rPr lang="en-GB" dirty="0"/>
              <a:t>© The Balanced System 2025</a:t>
            </a:r>
          </a:p>
        </p:txBody>
      </p:sp>
    </p:spTree>
    <p:extLst>
      <p:ext uri="{BB962C8B-B14F-4D97-AF65-F5344CB8AC3E}">
        <p14:creationId xmlns:p14="http://schemas.microsoft.com/office/powerpoint/2010/main" val="282325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9ACE22-5B14-4CCC-9B8F-0B10A65DD192}"/>
              </a:ext>
            </a:extLst>
          </p:cNvPr>
          <p:cNvSpPr>
            <a:spLocks noGrp="1"/>
          </p:cNvSpPr>
          <p:nvPr>
            <p:ph type="title"/>
          </p:nvPr>
        </p:nvSpPr>
        <p:spPr>
          <a:xfrm>
            <a:off x="569587" y="862749"/>
            <a:ext cx="9903383" cy="640835"/>
          </a:xfrm>
        </p:spPr>
        <p:txBody>
          <a:bodyPr>
            <a:normAutofit fontScale="90000"/>
          </a:bodyPr>
          <a:lstStyle/>
          <a:p>
            <a:pPr algn="ctr"/>
            <a:br>
              <a:rPr lang="en-GB" sz="3300" b="1" dirty="0"/>
            </a:br>
            <a:r>
              <a:rPr lang="en-GB" sz="4000" b="1" dirty="0"/>
              <a:t>What does this mean for the Pathway ?</a:t>
            </a:r>
            <a:br>
              <a:rPr lang="en-GB" sz="3300" dirty="0"/>
            </a:br>
            <a:endParaRPr lang="en-GB" sz="3300" dirty="0"/>
          </a:p>
        </p:txBody>
      </p:sp>
      <p:sp>
        <p:nvSpPr>
          <p:cNvPr id="3" name="Content Placeholder 2">
            <a:extLst>
              <a:ext uri="{FF2B5EF4-FFF2-40B4-BE49-F238E27FC236}">
                <a16:creationId xmlns:a16="http://schemas.microsoft.com/office/drawing/2014/main" id="{18CE6064-A60F-45A4-981A-CBDD2E691B5C}"/>
              </a:ext>
            </a:extLst>
          </p:cNvPr>
          <p:cNvSpPr>
            <a:spLocks noGrp="1"/>
          </p:cNvSpPr>
          <p:nvPr>
            <p:ph idx="1"/>
          </p:nvPr>
        </p:nvSpPr>
        <p:spPr>
          <a:xfrm>
            <a:off x="2308844" y="1770912"/>
            <a:ext cx="8048446" cy="3746337"/>
          </a:xfrm>
        </p:spPr>
        <p:txBody>
          <a:bodyPr anchor="t">
            <a:normAutofit/>
          </a:bodyPr>
          <a:lstStyle/>
          <a:p>
            <a:r>
              <a:rPr lang="en-GB" sz="1600" b="1" u="sng" dirty="0"/>
              <a:t>Early identification: </a:t>
            </a:r>
            <a:r>
              <a:rPr lang="en-GB" sz="1600" dirty="0"/>
              <a:t>Children and young people’s needs are identified early throughout the age ranges not only early in life but also early in emergence of need at any age. Parents, carers and professionals are supported to identify when a need arises and access services in a timely manner</a:t>
            </a:r>
          </a:p>
          <a:p>
            <a:r>
              <a:rPr lang="en-GB" sz="1600" b="1" u="sng" dirty="0"/>
              <a:t>Appropriate assessment</a:t>
            </a:r>
            <a:r>
              <a:rPr lang="en-GB" sz="1600" dirty="0"/>
              <a:t>: Assessment through an enquiry-based process rather than through delivering a battery of assessments in isolation and out of context only. The child or young person is assessed in the context where the need arises and is carried out in consultation with the child or young person; their family and school. </a:t>
            </a:r>
          </a:p>
          <a:p>
            <a:r>
              <a:rPr lang="en-GB" sz="1600" b="1" u="sng" dirty="0"/>
              <a:t>Easy access drop- ins /Place based Link Therapist</a:t>
            </a:r>
            <a:r>
              <a:rPr lang="en-GB" sz="1600" dirty="0"/>
              <a:t>: Therapists are geographically linked to schools, settings or a cluster of setting. They work with the school team and consult with them regularly to identify and support the broad range of needs across universal, targeted and specialist levels. </a:t>
            </a:r>
          </a:p>
          <a:p>
            <a:endParaRPr lang="en-GB" sz="1000" dirty="0"/>
          </a:p>
        </p:txBody>
      </p:sp>
      <p:sp>
        <p:nvSpPr>
          <p:cNvPr id="6" name="TextBox 5">
            <a:extLst>
              <a:ext uri="{FF2B5EF4-FFF2-40B4-BE49-F238E27FC236}">
                <a16:creationId xmlns:a16="http://schemas.microsoft.com/office/drawing/2014/main" id="{E95FCD1F-8D8B-1635-ECBA-F0CFE67947D7}"/>
              </a:ext>
            </a:extLst>
          </p:cNvPr>
          <p:cNvSpPr txBox="1"/>
          <p:nvPr/>
        </p:nvSpPr>
        <p:spPr>
          <a:xfrm>
            <a:off x="958091" y="5038882"/>
            <a:ext cx="8925065" cy="646331"/>
          </a:xfrm>
          <a:prstGeom prst="rect">
            <a:avLst/>
          </a:prstGeom>
          <a:noFill/>
        </p:spPr>
        <p:txBody>
          <a:bodyPr wrap="square">
            <a:spAutoFit/>
          </a:bodyPr>
          <a:lstStyle/>
          <a:p>
            <a:pPr algn="ctr"/>
            <a:r>
              <a:rPr lang="en-GB" b="1" dirty="0"/>
              <a:t>As this is a system wide change the work is being co-produced with parent groups education, early years settings, social care etc to meet the needs of CYP.</a:t>
            </a:r>
          </a:p>
        </p:txBody>
      </p:sp>
      <p:pic>
        <p:nvPicPr>
          <p:cNvPr id="7" name="Picture 6">
            <a:extLst>
              <a:ext uri="{FF2B5EF4-FFF2-40B4-BE49-F238E27FC236}">
                <a16:creationId xmlns:a16="http://schemas.microsoft.com/office/drawing/2014/main" id="{B9970B81-32C5-7DBA-5ACD-4FACB9E9E735}"/>
              </a:ext>
            </a:extLst>
          </p:cNvPr>
          <p:cNvPicPr>
            <a:picLocks noChangeAspect="1"/>
          </p:cNvPicPr>
          <p:nvPr/>
        </p:nvPicPr>
        <p:blipFill>
          <a:blip r:embed="rId5"/>
          <a:stretch>
            <a:fillRect/>
          </a:stretch>
        </p:blipFill>
        <p:spPr>
          <a:xfrm>
            <a:off x="791833" y="2383893"/>
            <a:ext cx="1451846" cy="1407272"/>
          </a:xfrm>
          <a:prstGeom prst="rect">
            <a:avLst/>
          </a:prstGeom>
        </p:spPr>
      </p:pic>
      <p:pic>
        <p:nvPicPr>
          <p:cNvPr id="8" name="Picture 7">
            <a:extLst>
              <a:ext uri="{FF2B5EF4-FFF2-40B4-BE49-F238E27FC236}">
                <a16:creationId xmlns:a16="http://schemas.microsoft.com/office/drawing/2014/main" id="{9F36E528-6CF1-4B14-B0BA-451A06E733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061" y="589181"/>
            <a:ext cx="2494458" cy="1282261"/>
          </a:xfrm>
          <a:prstGeom prst="rect">
            <a:avLst/>
          </a:prstGeom>
        </p:spPr>
      </p:pic>
      <p:pic>
        <p:nvPicPr>
          <p:cNvPr id="4" name="B35AAE95">
            <a:hlinkClick r:id="" action="ppaction://media"/>
            <a:extLst>
              <a:ext uri="{FF2B5EF4-FFF2-40B4-BE49-F238E27FC236}">
                <a16:creationId xmlns:a16="http://schemas.microsoft.com/office/drawing/2014/main" id="{3D011C2F-D85E-EFFF-8F2B-359D123109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72970" y="5114016"/>
            <a:ext cx="893831" cy="893831"/>
          </a:xfrm>
          <a:prstGeom prst="rect">
            <a:avLst/>
          </a:prstGeom>
        </p:spPr>
      </p:pic>
    </p:spTree>
    <p:extLst>
      <p:ext uri="{BB962C8B-B14F-4D97-AF65-F5344CB8AC3E}">
        <p14:creationId xmlns:p14="http://schemas.microsoft.com/office/powerpoint/2010/main" val="111559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656</TotalTime>
  <Words>2148</Words>
  <Application>Microsoft Office PowerPoint</Application>
  <PresentationFormat>Widescreen</PresentationFormat>
  <Paragraphs>167</Paragraphs>
  <Slides>18</Slides>
  <Notes>18</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Arial</vt:lpstr>
      <vt:lpstr>Calibri</vt:lpstr>
      <vt:lpstr>Calibri Light</vt:lpstr>
      <vt:lpstr>Office Theme</vt:lpstr>
      <vt:lpstr>Speech Language and Communication Pathway (SLC) </vt:lpstr>
      <vt:lpstr>   </vt:lpstr>
      <vt:lpstr>What is Speech Language and Communication ? </vt:lpstr>
      <vt:lpstr>PowerPoint Presentation</vt:lpstr>
      <vt:lpstr>Current position</vt:lpstr>
      <vt:lpstr>So What’s New? </vt:lpstr>
      <vt:lpstr>PowerPoint Presentation</vt:lpstr>
      <vt:lpstr>PowerPoint Presentation</vt:lpstr>
      <vt:lpstr> What does this mean for the Pathway ? </vt:lpstr>
      <vt:lpstr>Link Therapist Model - Principles</vt:lpstr>
      <vt:lpstr>The role of the Link Therapist </vt:lpstr>
      <vt:lpstr>The role of the Link Therapist </vt:lpstr>
      <vt:lpstr> So what are the benefits of a Link Therapist ? </vt:lpstr>
      <vt:lpstr>What might this look like?</vt:lpstr>
      <vt:lpstr>     What will we receive from our Link Therapist? https://youtu.be/E_zc3w31urw  </vt:lpstr>
      <vt:lpstr>  Timeframes for Implementation   </vt:lpstr>
      <vt:lpstr>What happens next?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SLCN Steering Group  Thursday 6th March 2025</dc:title>
  <dc:creator>Craze Kelly (Alliance)</dc:creator>
  <cp:lastModifiedBy>Nimmo Jen (Children and Family Health Devon)</cp:lastModifiedBy>
  <cp:revision>37</cp:revision>
  <dcterms:created xsi:type="dcterms:W3CDTF">2025-03-05T14:27:58Z</dcterms:created>
  <dcterms:modified xsi:type="dcterms:W3CDTF">2025-07-17T13:25:16Z</dcterms:modified>
</cp:coreProperties>
</file>