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78" r:id="rId4"/>
    <p:sldId id="286" r:id="rId5"/>
    <p:sldId id="259" r:id="rId6"/>
    <p:sldId id="260" r:id="rId7"/>
    <p:sldId id="262" r:id="rId8"/>
    <p:sldId id="263" r:id="rId9"/>
    <p:sldId id="264" r:id="rId10"/>
    <p:sldId id="265" r:id="rId11"/>
    <p:sldId id="266" r:id="rId12"/>
    <p:sldId id="287" r:id="rId13"/>
    <p:sldId id="267" r:id="rId14"/>
    <p:sldId id="268" r:id="rId15"/>
    <p:sldId id="269" r:id="rId16"/>
    <p:sldId id="277" r:id="rId17"/>
    <p:sldId id="270" r:id="rId18"/>
    <p:sldId id="271" r:id="rId19"/>
    <p:sldId id="288" r:id="rId20"/>
    <p:sldId id="272" r:id="rId21"/>
    <p:sldId id="273" r:id="rId22"/>
    <p:sldId id="276" r:id="rId23"/>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195" autoAdjust="0"/>
  </p:normalViewPr>
  <p:slideViewPr>
    <p:cSldViewPr>
      <p:cViewPr varScale="1">
        <p:scale>
          <a:sx n="45" d="100"/>
          <a:sy n="45" d="100"/>
        </p:scale>
        <p:origin x="1900" y="5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D1E638B0-45C7-4E8D-9135-18D9F2C5F5AB}" type="datetimeFigureOut">
              <a:rPr lang="en-GB" smtClean="0"/>
              <a:t>19/03/2025</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96DEA7A8-C2F7-4974-AB15-723EC7CE5F4F}" type="slidenum">
              <a:rPr lang="en-GB" smtClean="0"/>
              <a:t>‹#›</a:t>
            </a:fld>
            <a:endParaRPr lang="en-GB"/>
          </a:p>
        </p:txBody>
      </p:sp>
    </p:spTree>
    <p:extLst>
      <p:ext uri="{BB962C8B-B14F-4D97-AF65-F5344CB8AC3E}">
        <p14:creationId xmlns:p14="http://schemas.microsoft.com/office/powerpoint/2010/main" val="2471648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oxforddictionaries.com/definition/english/%20http:/www.oxforddictionaries.com/definition/english/stewed#stewed__2"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www.oxforddictionaries.com/definition/english/%20http:/www.oxforddictionaries.com/definition/english/white-sauce#white-sauce__2" TargetMode="External"/><Relationship Id="rId4" Type="http://schemas.openxmlformats.org/officeDocument/2006/relationships/hyperlink" Target="http://www.oxforddictionaries.com/definition/english/%20http:/www.oxforddictionaries.com/definition/english/fry#fry__2"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training video for all staff on how to support the vocabulary development of school age children and is particularly relevant for children who have developmental language disorder</a:t>
            </a:r>
          </a:p>
        </p:txBody>
      </p:sp>
      <p:sp>
        <p:nvSpPr>
          <p:cNvPr id="4" name="Slide Number Placeholder 3"/>
          <p:cNvSpPr>
            <a:spLocks noGrp="1"/>
          </p:cNvSpPr>
          <p:nvPr>
            <p:ph type="sldNum" sz="quarter" idx="10"/>
          </p:nvPr>
        </p:nvSpPr>
        <p:spPr/>
        <p:txBody>
          <a:bodyPr/>
          <a:lstStyle/>
          <a:p>
            <a:fld id="{96DEA7A8-C2F7-4974-AB15-723EC7CE5F4F}" type="slidenum">
              <a:rPr lang="en-GB" smtClean="0"/>
              <a:t>1</a:t>
            </a:fld>
            <a:endParaRPr lang="en-GB"/>
          </a:p>
        </p:txBody>
      </p:sp>
    </p:spTree>
    <p:extLst>
      <p:ext uri="{BB962C8B-B14F-4D97-AF65-F5344CB8AC3E}">
        <p14:creationId xmlns:p14="http://schemas.microsoft.com/office/powerpoint/2010/main" val="2605548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t>Children with Word finding difficulties can KNOW a word, but cannot retrieve it easily. This results in the ‘tip of the tongue’ feeling that we all get from time to time. For some children, this happens all the time and can be very frustrating, tiring and can have a big impact on how well the child can express themselves.</a:t>
            </a:r>
          </a:p>
          <a:p>
            <a:pPr marL="0" indent="0">
              <a:buNone/>
            </a:pPr>
            <a:endParaRPr lang="en-GB" sz="1200" dirty="0"/>
          </a:p>
          <a:p>
            <a:pPr marL="0" indent="0">
              <a:buNone/>
            </a:pPr>
            <a:r>
              <a:rPr lang="en-GB" sz="1200" dirty="0"/>
              <a:t>Then go through slide:</a:t>
            </a:r>
          </a:p>
          <a:p>
            <a:pPr marL="0" indent="0">
              <a:buNone/>
            </a:pPr>
            <a:endParaRPr lang="en-GB" sz="1200" dirty="0"/>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dirty="0"/>
              <a:t>Disrupted flow</a:t>
            </a:r>
            <a:r>
              <a:rPr lang="en-GB" sz="1200" baseline="0" dirty="0"/>
              <a:t> - </a:t>
            </a:r>
            <a:r>
              <a:rPr lang="en-GB" sz="1200" dirty="0"/>
              <a:t>due to hesitations, backtracking, repetitions and circumlocutions (where the child talks all the way round a target word because they can’t remember it) </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dirty="0"/>
              <a:t>Inaccurate productions – e.g. saying a word with a similar sound e.g. ‘cloud’ for ‘clown’ or saying a word with a similar meaning e.g. ‘knife for ‘scissors’ </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dirty="0"/>
              <a:t>Description - e.g. ‘temperature thing’ for thermometer </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dirty="0"/>
              <a:t>Children may present with a combination of receptive, expressive vocabulary</a:t>
            </a:r>
            <a:r>
              <a:rPr lang="en-GB" sz="1200" baseline="0" dirty="0"/>
              <a:t> and word-finding difficulties.  </a:t>
            </a:r>
            <a:br>
              <a:rPr lang="en-GB" sz="1200" baseline="0" dirty="0"/>
            </a:br>
            <a:r>
              <a:rPr lang="en-GB" sz="1200" baseline="0" dirty="0"/>
              <a:t>The support for these difficulties is the same.</a:t>
            </a:r>
            <a:endParaRPr lang="en-GB" sz="120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dirty="0"/>
          </a:p>
          <a:p>
            <a:pPr marL="0" indent="0">
              <a:buNone/>
            </a:pPr>
            <a:endParaRPr lang="en-GB" sz="1200" dirty="0"/>
          </a:p>
          <a:p>
            <a:pPr marL="0" indent="0">
              <a:buNone/>
            </a:pPr>
            <a:endParaRPr lang="en-GB" sz="1200" dirty="0"/>
          </a:p>
          <a:p>
            <a:endParaRPr lang="en-GB" dirty="0"/>
          </a:p>
        </p:txBody>
      </p:sp>
      <p:sp>
        <p:nvSpPr>
          <p:cNvPr id="4" name="Slide Number Placeholder 3"/>
          <p:cNvSpPr>
            <a:spLocks noGrp="1"/>
          </p:cNvSpPr>
          <p:nvPr>
            <p:ph type="sldNum" sz="quarter" idx="10"/>
          </p:nvPr>
        </p:nvSpPr>
        <p:spPr/>
        <p:txBody>
          <a:bodyPr/>
          <a:lstStyle/>
          <a:p>
            <a:pPr>
              <a:defRPr/>
            </a:pPr>
            <a:fld id="{106EEDFA-00B0-44BB-9EC9-A50BD6B0DDC3}" type="slidenum">
              <a:rPr lang="en-GB" smtClean="0"/>
              <a:pPr>
                <a:defRPr/>
              </a:pPr>
              <a:t>10</a:t>
            </a:fld>
            <a:endParaRPr lang="en-GB" dirty="0"/>
          </a:p>
        </p:txBody>
      </p:sp>
    </p:spTree>
    <p:extLst>
      <p:ext uri="{BB962C8B-B14F-4D97-AF65-F5344CB8AC3E}">
        <p14:creationId xmlns:p14="http://schemas.microsoft.com/office/powerpoint/2010/main" val="2261757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Having a good vocabulary is essential for every aspect of our lives: for understanding the world, interacting with others, understanding and expressing our emotions and learning.  Vocabulary difficulties can therefore have a negative impact on all these areas.</a:t>
            </a:r>
          </a:p>
          <a:p>
            <a:endParaRPr lang="en-GB" dirty="0"/>
          </a:p>
          <a:p>
            <a:r>
              <a:rPr lang="en-GB" dirty="0"/>
              <a:t> </a:t>
            </a:r>
          </a:p>
          <a:p>
            <a:endParaRPr lang="en-GB" dirty="0"/>
          </a:p>
        </p:txBody>
      </p:sp>
      <p:sp>
        <p:nvSpPr>
          <p:cNvPr id="4" name="Slide Number Placeholder 3"/>
          <p:cNvSpPr>
            <a:spLocks noGrp="1"/>
          </p:cNvSpPr>
          <p:nvPr>
            <p:ph type="sldNum" sz="quarter" idx="10"/>
          </p:nvPr>
        </p:nvSpPr>
        <p:spPr/>
        <p:txBody>
          <a:bodyPr/>
          <a:lstStyle/>
          <a:p>
            <a:pPr>
              <a:defRPr/>
            </a:pPr>
            <a:fld id="{106EEDFA-00B0-44BB-9EC9-A50BD6B0DDC3}" type="slidenum">
              <a:rPr lang="en-GB" smtClean="0"/>
              <a:pPr>
                <a:defRPr/>
              </a:pPr>
              <a:t>11</a:t>
            </a:fld>
            <a:endParaRPr lang="en-GB" dirty="0"/>
          </a:p>
        </p:txBody>
      </p:sp>
    </p:spTree>
    <p:extLst>
      <p:ext uri="{BB962C8B-B14F-4D97-AF65-F5344CB8AC3E}">
        <p14:creationId xmlns:p14="http://schemas.microsoft.com/office/powerpoint/2010/main" val="1068790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Learning vocabulary is not restricted to the classroom but happens all the time</a:t>
            </a:r>
          </a:p>
          <a:p>
            <a:r>
              <a:rPr lang="en-GB" dirty="0"/>
              <a:t>Children learn words more easily when they have meaning to them, related to their own experience</a:t>
            </a:r>
          </a:p>
          <a:p>
            <a:r>
              <a:rPr lang="en-GB" dirty="0"/>
              <a:t>Stress the importance of regularly reading TO children from an early age and beyond so that they are exposed to a rich vocabulary (wider than they are able to read themselves) within a context that is brought to life</a:t>
            </a:r>
          </a:p>
          <a:p>
            <a:endParaRPr lang="en-GB" dirty="0"/>
          </a:p>
          <a:p>
            <a:r>
              <a:rPr lang="en-GB" dirty="0"/>
              <a:t>We will cover how to involve families in vocabulary teaching later on</a:t>
            </a:r>
          </a:p>
          <a:p>
            <a:endParaRPr lang="en-GB" dirty="0"/>
          </a:p>
          <a:p>
            <a:r>
              <a:rPr lang="en-GB" dirty="0"/>
              <a:t>Children with language difficulties, especially those with DLD, do not learn through exposure to vocabulary alone and will need direct teaching of vocabulary.  This can be very effective, however, it is also time consuming and it is not possible to teach every word.</a:t>
            </a:r>
          </a:p>
          <a:p>
            <a:endParaRPr lang="en-GB" dirty="0"/>
          </a:p>
          <a:p>
            <a:r>
              <a:rPr lang="en-GB" dirty="0"/>
              <a:t>Words therefore need to be selected carefully – so they are most useful and transferrable for the child</a:t>
            </a:r>
          </a:p>
          <a:p>
            <a:r>
              <a:rPr lang="en-GB" dirty="0"/>
              <a:t>We will cover ways in which to do this in the following slides</a:t>
            </a:r>
          </a:p>
          <a:p>
            <a:endParaRPr lang="en-GB" dirty="0"/>
          </a:p>
          <a:p>
            <a:r>
              <a:rPr lang="en-GB" dirty="0"/>
              <a:t>Consideration also needs to be given to WHEN children are taught?</a:t>
            </a:r>
          </a:p>
          <a:p>
            <a:r>
              <a:rPr lang="en-GB" dirty="0"/>
              <a:t>Small group, pre-teaching vocabulary sessions can be very effective</a:t>
            </a:r>
          </a:p>
          <a:p>
            <a:r>
              <a:rPr lang="en-GB" dirty="0"/>
              <a:t>However,</a:t>
            </a:r>
          </a:p>
          <a:p>
            <a:r>
              <a:rPr lang="en-GB" dirty="0"/>
              <a:t>There is the danger that children will miss important learning if they are regularly taken out of lessons.</a:t>
            </a:r>
          </a:p>
          <a:p>
            <a:r>
              <a:rPr lang="en-GB" dirty="0"/>
              <a:t>There is no perfect solution to this:</a:t>
            </a:r>
          </a:p>
          <a:p>
            <a:r>
              <a:rPr lang="en-GB" dirty="0"/>
              <a:t>However, the intervention session will have to have more benefit than disadvantage to the child for it to make a difference</a:t>
            </a:r>
          </a:p>
          <a:p>
            <a:r>
              <a:rPr lang="en-GB" dirty="0"/>
              <a:t>Consider, varying the time of the day so they do not miss the same lesson</a:t>
            </a:r>
          </a:p>
          <a:p>
            <a:r>
              <a:rPr lang="en-GB" dirty="0"/>
              <a:t>Do not take children out of lessons that they enjoy, that they are good at, or during breaks or lunchtimes</a:t>
            </a:r>
          </a:p>
          <a:p>
            <a:r>
              <a:rPr lang="en-GB" dirty="0"/>
              <a:t>Keep sessions short and concise</a:t>
            </a:r>
          </a:p>
          <a:p>
            <a:endParaRPr lang="en-GB" dirty="0"/>
          </a:p>
          <a:p>
            <a:r>
              <a:rPr lang="en-GB" dirty="0"/>
              <a:t>Include as much repetition of the word as possible during direct teaching and in the classroom: in isolation and in sentences</a:t>
            </a:r>
          </a:p>
          <a:p>
            <a:endParaRPr lang="en-GB" dirty="0"/>
          </a:p>
          <a:p>
            <a:r>
              <a:rPr lang="en-GB" dirty="0"/>
              <a:t>Ensure that vocabulary learning is embedded within the classroom to aid generalisation, retention and so all children benefit</a:t>
            </a:r>
          </a:p>
          <a:p>
            <a:endParaRPr lang="en-GB" dirty="0"/>
          </a:p>
          <a:p>
            <a:r>
              <a:rPr lang="en-GB" dirty="0"/>
              <a:t>Utilise all the senses – to help the words stick!  Touch, taste (where appropriate!), smelling, seeing, hearing, doing!!  Can you bring the words to life?  </a:t>
            </a:r>
          </a:p>
          <a:p>
            <a:r>
              <a:rPr lang="en-GB" dirty="0"/>
              <a:t>This is easier with concrete vocabulary (umbrella, skipping, soft), however becomes more challenging with more abstract vocabulary (guilt, complicated, reluctance): but therefore more important to make these words more concrete through examples., pictures etc.</a:t>
            </a:r>
          </a:p>
          <a:p>
            <a:endParaRPr lang="en-GB" dirty="0"/>
          </a:p>
          <a:p>
            <a:r>
              <a:rPr lang="en-GB" dirty="0"/>
              <a:t>More important than direct teaching is teaching children HOW to learn words so they can learn future words independently</a:t>
            </a:r>
          </a:p>
          <a:p>
            <a:r>
              <a:rPr lang="en-GB" dirty="0"/>
              <a:t>Teach children how to build up a good ‘picture’ of a word (we will cover this in following slides)</a:t>
            </a:r>
          </a:p>
          <a:p>
            <a:endParaRPr lang="en-GB" dirty="0"/>
          </a:p>
          <a:p>
            <a:r>
              <a:rPr lang="en-GB" dirty="0"/>
              <a:t>Encourage children to be curious about words by modelling this yourself (model how to ask what words mean, talk about your favourite word, talk about how you like how a word sounds, share the joy of rhyming words, include quick word games in the classroom e.g. I start with ‘</a:t>
            </a:r>
            <a:r>
              <a:rPr lang="en-GB" dirty="0" err="1"/>
              <a:t>fl</a:t>
            </a:r>
            <a:r>
              <a:rPr lang="en-GB" dirty="0"/>
              <a:t>’ and I can be played like this and I rhyme with ‘foot’: flute.</a:t>
            </a:r>
          </a:p>
          <a:p>
            <a:endParaRPr lang="en-GB" dirty="0"/>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96DEA7A8-C2F7-4974-AB15-723EC7CE5F4F}" type="slidenum">
              <a:rPr lang="en-GB" smtClean="0"/>
              <a:t>12</a:t>
            </a:fld>
            <a:endParaRPr lang="en-GB"/>
          </a:p>
        </p:txBody>
      </p:sp>
    </p:spTree>
    <p:extLst>
      <p:ext uri="{BB962C8B-B14F-4D97-AF65-F5344CB8AC3E}">
        <p14:creationId xmlns:p14="http://schemas.microsoft.com/office/powerpoint/2010/main" val="1875515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defTabSz="913710" eaLnBrk="0" hangingPunct="0">
              <a:spcBef>
                <a:spcPct val="30000"/>
              </a:spcBef>
              <a:defRPr sz="1200">
                <a:solidFill>
                  <a:schemeClr val="tx1"/>
                </a:solidFill>
                <a:latin typeface="Arial" charset="0"/>
              </a:defRPr>
            </a:lvl1pPr>
            <a:lvl2pPr marL="742591" indent="-285737" defTabSz="913710" eaLnBrk="0" hangingPunct="0">
              <a:spcBef>
                <a:spcPct val="30000"/>
              </a:spcBef>
              <a:defRPr sz="1200">
                <a:solidFill>
                  <a:schemeClr val="tx1"/>
                </a:solidFill>
                <a:latin typeface="Arial" charset="0"/>
              </a:defRPr>
            </a:lvl2pPr>
            <a:lvl3pPr marL="1142945" indent="-229235" defTabSz="913710" eaLnBrk="0" hangingPunct="0">
              <a:spcBef>
                <a:spcPct val="30000"/>
              </a:spcBef>
              <a:defRPr sz="1200">
                <a:solidFill>
                  <a:schemeClr val="tx1"/>
                </a:solidFill>
                <a:latin typeface="Arial" charset="0"/>
              </a:defRPr>
            </a:lvl3pPr>
            <a:lvl4pPr marL="1599800" indent="-230850" defTabSz="913710" eaLnBrk="0" hangingPunct="0">
              <a:spcBef>
                <a:spcPct val="30000"/>
              </a:spcBef>
              <a:defRPr sz="1200">
                <a:solidFill>
                  <a:schemeClr val="tx1"/>
                </a:solidFill>
                <a:latin typeface="Arial" charset="0"/>
              </a:defRPr>
            </a:lvl4pPr>
            <a:lvl5pPr marL="2056655" indent="-229235" defTabSz="913710" eaLnBrk="0" hangingPunct="0">
              <a:spcBef>
                <a:spcPct val="30000"/>
              </a:spcBef>
              <a:defRPr sz="1200">
                <a:solidFill>
                  <a:schemeClr val="tx1"/>
                </a:solidFill>
                <a:latin typeface="Arial" charset="0"/>
              </a:defRPr>
            </a:lvl5pPr>
            <a:lvl6pPr marL="2521582" indent="-229235" defTabSz="913710" eaLnBrk="0" fontAlgn="base" hangingPunct="0">
              <a:spcBef>
                <a:spcPct val="30000"/>
              </a:spcBef>
              <a:spcAft>
                <a:spcPct val="0"/>
              </a:spcAft>
              <a:defRPr sz="1200">
                <a:solidFill>
                  <a:schemeClr val="tx1"/>
                </a:solidFill>
                <a:latin typeface="Arial" charset="0"/>
              </a:defRPr>
            </a:lvl6pPr>
            <a:lvl7pPr marL="2986508" indent="-229235" defTabSz="913710" eaLnBrk="0" fontAlgn="base" hangingPunct="0">
              <a:spcBef>
                <a:spcPct val="30000"/>
              </a:spcBef>
              <a:spcAft>
                <a:spcPct val="0"/>
              </a:spcAft>
              <a:defRPr sz="1200">
                <a:solidFill>
                  <a:schemeClr val="tx1"/>
                </a:solidFill>
                <a:latin typeface="Arial" charset="0"/>
              </a:defRPr>
            </a:lvl7pPr>
            <a:lvl8pPr marL="3451435" indent="-229235" defTabSz="913710" eaLnBrk="0" fontAlgn="base" hangingPunct="0">
              <a:spcBef>
                <a:spcPct val="30000"/>
              </a:spcBef>
              <a:spcAft>
                <a:spcPct val="0"/>
              </a:spcAft>
              <a:defRPr sz="1200">
                <a:solidFill>
                  <a:schemeClr val="tx1"/>
                </a:solidFill>
                <a:latin typeface="Arial" charset="0"/>
              </a:defRPr>
            </a:lvl8pPr>
            <a:lvl9pPr marL="3916362" indent="-229235" defTabSz="91371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8BDB139-77B5-4F52-8998-7101B8B0EED7}" type="slidenum">
              <a:rPr lang="en-US" altLang="en-US" smtClean="0"/>
              <a:pPr eaLnBrk="1" hangingPunct="1">
                <a:spcBef>
                  <a:spcPct val="0"/>
                </a:spcBef>
              </a:pPr>
              <a:t>13</a:t>
            </a:fld>
            <a:endParaRPr lang="en-US" alt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r>
              <a:rPr lang="en-GB" altLang="en-US" b="1" dirty="0">
                <a:latin typeface="Arial" charset="0"/>
              </a:rPr>
              <a:t>This approach has taken from the Word Aware programme by Stephen Parsons and Anna </a:t>
            </a:r>
            <a:r>
              <a:rPr lang="en-GB" altLang="en-US" b="1" dirty="0" err="1">
                <a:latin typeface="Arial" charset="0"/>
              </a:rPr>
              <a:t>Branagan</a:t>
            </a:r>
            <a:r>
              <a:rPr lang="en-GB" altLang="en-US" b="1" dirty="0">
                <a:latin typeface="Arial" charset="0"/>
              </a:rPr>
              <a:t> and also the Language Builders publication by </a:t>
            </a:r>
            <a:r>
              <a:rPr lang="en-GB" altLang="en-US" b="1" dirty="0" err="1">
                <a:latin typeface="Arial" charset="0"/>
              </a:rPr>
              <a:t>Elklan</a:t>
            </a:r>
            <a:r>
              <a:rPr lang="en-GB" altLang="en-US" b="1" dirty="0">
                <a:latin typeface="Arial" charset="0"/>
              </a:rPr>
              <a:t>.</a:t>
            </a:r>
          </a:p>
          <a:p>
            <a:pPr eaLnBrk="1" hangingPunct="1"/>
            <a:endParaRPr lang="en-GB" altLang="en-US" b="1" dirty="0">
              <a:latin typeface="Arial" charset="0"/>
            </a:endParaRPr>
          </a:p>
          <a:p>
            <a:pPr eaLnBrk="1" hangingPunct="1"/>
            <a:r>
              <a:rPr lang="en-GB" altLang="en-US" b="1" dirty="0">
                <a:latin typeface="Arial" charset="0"/>
              </a:rPr>
              <a:t>When selecting which words to directly teach it is useful to consider how vocabulary falls into 3 tiers:</a:t>
            </a:r>
          </a:p>
          <a:p>
            <a:pPr eaLnBrk="1" hangingPunct="1"/>
            <a:r>
              <a:rPr lang="en-GB" altLang="en-US" b="1" dirty="0">
                <a:latin typeface="Arial" charset="0"/>
              </a:rPr>
              <a:t>Tier 1 words – </a:t>
            </a:r>
            <a:r>
              <a:rPr lang="en-GB" altLang="en-US" dirty="0">
                <a:latin typeface="Arial" charset="0"/>
              </a:rPr>
              <a:t>basic words that most children learn through conversations at home and school and don’t need to be taught.  However children with language disorders may not pick up the meaning of these words easily and could benefit from being taught them in a structured way.</a:t>
            </a:r>
          </a:p>
          <a:p>
            <a:pPr eaLnBrk="1" hangingPunct="1"/>
            <a:r>
              <a:rPr lang="en-GB" altLang="en-US" b="1" dirty="0">
                <a:latin typeface="Arial" charset="0"/>
              </a:rPr>
              <a:t>Tier 2 words – </a:t>
            </a:r>
            <a:r>
              <a:rPr lang="en-GB" altLang="en-US" dirty="0">
                <a:latin typeface="Arial" charset="0"/>
              </a:rPr>
              <a:t>these are words that are used a lot in books that are read to children or they are reading themselves but would not be used typically by the children in their own conversation.  They are words for which the children have a concept of and would use a simpler word for e.g. “fortunate” is a more mature way of describing being lucky.  They are words that are useful across subjects and in various situations.</a:t>
            </a:r>
          </a:p>
          <a:p>
            <a:pPr eaLnBrk="1" hangingPunct="1"/>
            <a:endParaRPr lang="en-GB" altLang="en-US" b="1" dirty="0">
              <a:latin typeface="Arial" charset="0"/>
            </a:endParaRPr>
          </a:p>
          <a:p>
            <a:pPr eaLnBrk="1" hangingPunct="1"/>
            <a:r>
              <a:rPr lang="en-GB" altLang="en-US" b="1" dirty="0">
                <a:latin typeface="Arial" charset="0"/>
              </a:rPr>
              <a:t>Tier 3 words – </a:t>
            </a:r>
            <a:r>
              <a:rPr lang="en-GB" altLang="en-US" dirty="0">
                <a:latin typeface="Arial" charset="0"/>
              </a:rPr>
              <a:t>these are words which are not encountered a great deal and when they are they tend to be specific to a subject e.g. knowing what insulate means.  These are not very useful outside that specific subject.</a:t>
            </a:r>
          </a:p>
          <a:p>
            <a:pPr eaLnBrk="1" hangingPunct="1"/>
            <a:r>
              <a:rPr lang="en-GB" altLang="en-US" dirty="0">
                <a:latin typeface="Arial" charset="0"/>
              </a:rPr>
              <a:t>For most children structured teaching of Tier 2 words will be most helpful but for children with developmental language disorder, there will often be surprising gaps in Tier 1 vocabulary which also need to be addressed.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defTabSz="913710" eaLnBrk="0" hangingPunct="0">
              <a:spcBef>
                <a:spcPct val="30000"/>
              </a:spcBef>
              <a:defRPr sz="1200">
                <a:solidFill>
                  <a:schemeClr val="tx1"/>
                </a:solidFill>
                <a:latin typeface="Arial" charset="0"/>
              </a:defRPr>
            </a:lvl1pPr>
            <a:lvl2pPr marL="742591" indent="-285737" defTabSz="913710" eaLnBrk="0" hangingPunct="0">
              <a:spcBef>
                <a:spcPct val="30000"/>
              </a:spcBef>
              <a:defRPr sz="1200">
                <a:solidFill>
                  <a:schemeClr val="tx1"/>
                </a:solidFill>
                <a:latin typeface="Arial" charset="0"/>
              </a:defRPr>
            </a:lvl2pPr>
            <a:lvl3pPr marL="1142945" indent="-229235" defTabSz="913710" eaLnBrk="0" hangingPunct="0">
              <a:spcBef>
                <a:spcPct val="30000"/>
              </a:spcBef>
              <a:defRPr sz="1200">
                <a:solidFill>
                  <a:schemeClr val="tx1"/>
                </a:solidFill>
                <a:latin typeface="Arial" charset="0"/>
              </a:defRPr>
            </a:lvl3pPr>
            <a:lvl4pPr marL="1599800" indent="-230850" defTabSz="913710" eaLnBrk="0" hangingPunct="0">
              <a:spcBef>
                <a:spcPct val="30000"/>
              </a:spcBef>
              <a:defRPr sz="1200">
                <a:solidFill>
                  <a:schemeClr val="tx1"/>
                </a:solidFill>
                <a:latin typeface="Arial" charset="0"/>
              </a:defRPr>
            </a:lvl4pPr>
            <a:lvl5pPr marL="2056655" indent="-229235" defTabSz="913710" eaLnBrk="0" hangingPunct="0">
              <a:spcBef>
                <a:spcPct val="30000"/>
              </a:spcBef>
              <a:defRPr sz="1200">
                <a:solidFill>
                  <a:schemeClr val="tx1"/>
                </a:solidFill>
                <a:latin typeface="Arial" charset="0"/>
              </a:defRPr>
            </a:lvl5pPr>
            <a:lvl6pPr marL="2521582" indent="-229235" defTabSz="913710" eaLnBrk="0" fontAlgn="base" hangingPunct="0">
              <a:spcBef>
                <a:spcPct val="30000"/>
              </a:spcBef>
              <a:spcAft>
                <a:spcPct val="0"/>
              </a:spcAft>
              <a:defRPr sz="1200">
                <a:solidFill>
                  <a:schemeClr val="tx1"/>
                </a:solidFill>
                <a:latin typeface="Arial" charset="0"/>
              </a:defRPr>
            </a:lvl6pPr>
            <a:lvl7pPr marL="2986508" indent="-229235" defTabSz="913710" eaLnBrk="0" fontAlgn="base" hangingPunct="0">
              <a:spcBef>
                <a:spcPct val="30000"/>
              </a:spcBef>
              <a:spcAft>
                <a:spcPct val="0"/>
              </a:spcAft>
              <a:defRPr sz="1200">
                <a:solidFill>
                  <a:schemeClr val="tx1"/>
                </a:solidFill>
                <a:latin typeface="Arial" charset="0"/>
              </a:defRPr>
            </a:lvl7pPr>
            <a:lvl8pPr marL="3451435" indent="-229235" defTabSz="913710" eaLnBrk="0" fontAlgn="base" hangingPunct="0">
              <a:spcBef>
                <a:spcPct val="30000"/>
              </a:spcBef>
              <a:spcAft>
                <a:spcPct val="0"/>
              </a:spcAft>
              <a:defRPr sz="1200">
                <a:solidFill>
                  <a:schemeClr val="tx1"/>
                </a:solidFill>
                <a:latin typeface="Arial" charset="0"/>
              </a:defRPr>
            </a:lvl8pPr>
            <a:lvl9pPr marL="3916362" indent="-229235" defTabSz="91371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4A4F6BB-1326-4094-A300-7ABF58BDFDFB}" type="slidenum">
              <a:rPr lang="en-US" altLang="en-US" smtClean="0"/>
              <a:pPr eaLnBrk="1" hangingPunct="1">
                <a:spcBef>
                  <a:spcPct val="0"/>
                </a:spcBef>
              </a:pPr>
              <a:t>14</a:t>
            </a:fld>
            <a:endParaRPr lang="en-US" alt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eaLnBrk="1" hangingPunct="1"/>
            <a:r>
              <a:rPr lang="en-GB" altLang="en-US" dirty="0">
                <a:latin typeface="Arial" charset="0"/>
              </a:rPr>
              <a:t>Words will fly up to the correct tier in this order:</a:t>
            </a:r>
          </a:p>
          <a:p>
            <a:pPr eaLnBrk="1" hangingPunct="1"/>
            <a:endParaRPr lang="en-GB" altLang="en-US" dirty="0">
              <a:latin typeface="Arial" charset="0"/>
            </a:endParaRPr>
          </a:p>
          <a:p>
            <a:pPr eaLnBrk="1" hangingPunct="1"/>
            <a:r>
              <a:rPr lang="en-GB" altLang="en-US" dirty="0">
                <a:latin typeface="Arial" charset="0"/>
              </a:rPr>
              <a:t>Clock</a:t>
            </a:r>
          </a:p>
          <a:p>
            <a:pPr eaLnBrk="1" hangingPunct="1"/>
            <a:r>
              <a:rPr lang="en-GB" altLang="en-US" dirty="0">
                <a:latin typeface="Arial" charset="0"/>
              </a:rPr>
              <a:t>essential</a:t>
            </a:r>
          </a:p>
          <a:p>
            <a:pPr eaLnBrk="1" hangingPunct="1"/>
            <a:r>
              <a:rPr lang="en-GB" altLang="en-US" dirty="0">
                <a:latin typeface="Arial" charset="0"/>
              </a:rPr>
              <a:t>gladiator</a:t>
            </a:r>
          </a:p>
          <a:p>
            <a:pPr eaLnBrk="1" hangingPunct="1"/>
            <a:r>
              <a:rPr lang="en-GB" altLang="en-US" dirty="0">
                <a:latin typeface="Arial" charset="0"/>
              </a:rPr>
              <a:t>Evidence</a:t>
            </a:r>
          </a:p>
          <a:p>
            <a:pPr eaLnBrk="1" hangingPunct="1"/>
            <a:r>
              <a:rPr lang="en-GB" altLang="en-US" dirty="0">
                <a:latin typeface="Arial" charset="0"/>
              </a:rPr>
              <a:t>Happy</a:t>
            </a:r>
          </a:p>
          <a:p>
            <a:pPr eaLnBrk="1" hangingPunct="1"/>
            <a:r>
              <a:rPr lang="en-GB" altLang="en-US" dirty="0" err="1">
                <a:latin typeface="Arial" charset="0"/>
              </a:rPr>
              <a:t>Isoceles</a:t>
            </a:r>
            <a:endParaRPr lang="en-GB" altLang="en-US" dirty="0">
              <a:latin typeface="Arial" charset="0"/>
            </a:endParaRPr>
          </a:p>
          <a:p>
            <a:pPr eaLnBrk="1" hangingPunct="1"/>
            <a:r>
              <a:rPr lang="en-GB" altLang="en-US" dirty="0">
                <a:latin typeface="Arial" charset="0"/>
              </a:rPr>
              <a:t>Osmosis</a:t>
            </a:r>
          </a:p>
          <a:p>
            <a:pPr eaLnBrk="1" hangingPunct="1"/>
            <a:r>
              <a:rPr lang="en-GB" altLang="en-US" dirty="0">
                <a:latin typeface="Arial" charset="0"/>
              </a:rPr>
              <a:t>complicated</a:t>
            </a:r>
          </a:p>
          <a:p>
            <a:pPr eaLnBrk="1" hangingPunct="1"/>
            <a:r>
              <a:rPr lang="en-GB" altLang="en-US" dirty="0">
                <a:latin typeface="Arial" charset="0"/>
              </a:rPr>
              <a:t>sinister</a:t>
            </a:r>
          </a:p>
          <a:p>
            <a:pPr eaLnBrk="1" hangingPunct="1"/>
            <a:endParaRPr lang="en-US" altLang="en-US" dirty="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baseline="0" dirty="0"/>
              <a:t>This table gives an example of how to sort out words that are covered in a certain topic or subject, this can be retained for future years</a:t>
            </a:r>
          </a:p>
          <a:p>
            <a:r>
              <a:rPr lang="en-GB" altLang="en-US" baseline="0" dirty="0"/>
              <a:t>Note that the tier 2 words are considered the goldilocks words: not too easy, not too hard, just right.</a:t>
            </a:r>
          </a:p>
          <a:p>
            <a:pPr marL="0" marR="0" indent="0" algn="l" defTabSz="914400" rtl="0" eaLnBrk="0" fontAlgn="base" latinLnBrk="0" hangingPunct="0">
              <a:lnSpc>
                <a:spcPct val="100000"/>
              </a:lnSpc>
              <a:spcBef>
                <a:spcPct val="30000"/>
              </a:spcBef>
              <a:spcAft>
                <a:spcPct val="0"/>
              </a:spcAft>
              <a:buClrTx/>
              <a:buSzTx/>
              <a:buFontTx/>
              <a:buNone/>
              <a:tabLst/>
              <a:defRPr/>
            </a:pPr>
            <a:r>
              <a:rPr lang="en-GB" altLang="en-US" dirty="0">
                <a:latin typeface="Arial" charset="0"/>
              </a:rPr>
              <a:t>When selecting words to directly teach:</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altLang="en-US" dirty="0">
              <a:latin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altLang="en-US" dirty="0">
                <a:latin typeface="Arial" charset="0"/>
              </a:rPr>
              <a:t>Think about </a:t>
            </a:r>
            <a:r>
              <a:rPr lang="en-GB" altLang="en-US" baseline="0" dirty="0">
                <a:latin typeface="Arial" charset="0"/>
              </a:rPr>
              <a:t>how often the child will come across this word and need to use it in their everyday life and in school.</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altLang="en-US" dirty="0">
              <a:latin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altLang="en-US" dirty="0">
                <a:latin typeface="Arial" charset="0"/>
              </a:rPr>
              <a:t>Think about</a:t>
            </a:r>
            <a:r>
              <a:rPr lang="en-GB" altLang="en-US" baseline="0" dirty="0">
                <a:latin typeface="Arial" charset="0"/>
              </a:rPr>
              <a:t> the individual child. Have they got the basic Tier 1 words in order to be able to talk about the topic, e.g. if they don’t know the word ‘house’, should we introduce the word ‘igloo’  or rather focus on developing their knowledge of the word house e.g. their house, Mrs … house, Micky Mouse’ house, </a:t>
            </a:r>
            <a:r>
              <a:rPr lang="en-GB" altLang="en-US" baseline="0" dirty="0" err="1">
                <a:latin typeface="Arial" charset="0"/>
              </a:rPr>
              <a:t>Pingu’s</a:t>
            </a:r>
            <a:r>
              <a:rPr lang="en-GB" altLang="en-US" baseline="0" dirty="0">
                <a:latin typeface="Arial" charset="0"/>
              </a:rPr>
              <a:t> house, etc.</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altLang="en-US" dirty="0">
              <a:latin typeface="Arial" charset="0"/>
            </a:endParaRPr>
          </a:p>
          <a:p>
            <a:endParaRPr lang="en-GB" altLang="en-US" baseline="0" dirty="0"/>
          </a:p>
        </p:txBody>
      </p:sp>
      <p:sp>
        <p:nvSpPr>
          <p:cNvPr id="4" name="Slide Number Placeholder 3"/>
          <p:cNvSpPr>
            <a:spLocks noGrp="1"/>
          </p:cNvSpPr>
          <p:nvPr>
            <p:ph type="sldNum" sz="quarter" idx="5"/>
          </p:nvPr>
        </p:nvSpPr>
        <p:spPr/>
        <p:txBody>
          <a:bodyPr/>
          <a:lstStyle/>
          <a:p>
            <a:pPr>
              <a:defRPr/>
            </a:pPr>
            <a:fld id="{B771F6D1-25D3-4FA0-85F1-E59FB7E2640F}" type="slidenum">
              <a:rPr lang="en-GB" smtClean="0"/>
              <a:pPr>
                <a:defRPr/>
              </a:pPr>
              <a:t>15</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an example taken from the word aware programme for a Year 4 Geography lesson on a village in </a:t>
            </a:r>
            <a:r>
              <a:rPr lang="en-GB" dirty="0" err="1"/>
              <a:t>india</a:t>
            </a:r>
            <a:r>
              <a:rPr lang="en-GB" dirty="0"/>
              <a:t>:</a:t>
            </a:r>
          </a:p>
          <a:p>
            <a:endParaRPr lang="en-GB" dirty="0"/>
          </a:p>
          <a:p>
            <a:endParaRPr lang="en-GB" dirty="0"/>
          </a:p>
        </p:txBody>
      </p:sp>
      <p:sp>
        <p:nvSpPr>
          <p:cNvPr id="4" name="Slide Number Placeholder 3"/>
          <p:cNvSpPr>
            <a:spLocks noGrp="1"/>
          </p:cNvSpPr>
          <p:nvPr>
            <p:ph type="sldNum" sz="quarter" idx="5"/>
          </p:nvPr>
        </p:nvSpPr>
        <p:spPr/>
        <p:txBody>
          <a:bodyPr/>
          <a:lstStyle/>
          <a:p>
            <a:fld id="{96DEA7A8-C2F7-4974-AB15-723EC7CE5F4F}" type="slidenum">
              <a:rPr lang="en-GB" smtClean="0"/>
              <a:t>16</a:t>
            </a:fld>
            <a:endParaRPr lang="en-GB"/>
          </a:p>
        </p:txBody>
      </p:sp>
    </p:spTree>
    <p:extLst>
      <p:ext uri="{BB962C8B-B14F-4D97-AF65-F5344CB8AC3E}">
        <p14:creationId xmlns:p14="http://schemas.microsoft.com/office/powerpoint/2010/main" val="1521984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3600" dirty="0"/>
              <a:t>1. Say it  (sinister). On its own, in a sentence, give different examples</a:t>
            </a:r>
          </a:p>
          <a:p>
            <a:r>
              <a:rPr lang="en-GB" sz="3600" dirty="0"/>
              <a:t>2. Write it (sinister) – adult does this for the child if the child is not able (this is not a writing task)</a:t>
            </a:r>
          </a:p>
          <a:p>
            <a:r>
              <a:rPr lang="en-GB" sz="3600" dirty="0"/>
              <a:t>3.Define it (a describing word that tells you</a:t>
            </a:r>
            <a:r>
              <a:rPr lang="en-GB" sz="3600" baseline="0" dirty="0"/>
              <a:t> about something scary or evil)</a:t>
            </a:r>
            <a:endParaRPr lang="en-GB" sz="3600" dirty="0"/>
          </a:p>
          <a:p>
            <a:pPr lvl="2">
              <a:buFont typeface="Arial" charset="0"/>
              <a:buNone/>
            </a:pPr>
            <a:endParaRPr lang="en-GB" sz="3600" dirty="0"/>
          </a:p>
        </p:txBody>
      </p:sp>
      <p:sp>
        <p:nvSpPr>
          <p:cNvPr id="4" name="Slide Number Placeholder 3"/>
          <p:cNvSpPr>
            <a:spLocks noGrp="1"/>
          </p:cNvSpPr>
          <p:nvPr>
            <p:ph type="sldNum" sz="quarter" idx="10"/>
          </p:nvPr>
        </p:nvSpPr>
        <p:spPr/>
        <p:txBody>
          <a:bodyPr/>
          <a:lstStyle/>
          <a:p>
            <a:pPr>
              <a:defRPr/>
            </a:pPr>
            <a:fld id="{106EEDFA-00B0-44BB-9EC9-A50BD6B0DDC3}" type="slidenum">
              <a:rPr lang="en-GB" smtClean="0"/>
              <a:pPr>
                <a:defRPr/>
              </a:pPr>
              <a:t>17</a:t>
            </a:fld>
            <a:endParaRPr lang="en-GB" dirty="0"/>
          </a:p>
        </p:txBody>
      </p:sp>
    </p:spTree>
    <p:extLst>
      <p:ext uri="{BB962C8B-B14F-4D97-AF65-F5344CB8AC3E}">
        <p14:creationId xmlns:p14="http://schemas.microsoft.com/office/powerpoint/2010/main" val="13367572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Add more detail to help the child build up a good picture of the word</a:t>
            </a:r>
            <a:br>
              <a:rPr lang="en-GB" dirty="0"/>
            </a:br>
            <a:r>
              <a:rPr lang="en-GB" dirty="0"/>
              <a:t>This is a good framework to teach children how to learn words independently</a:t>
            </a:r>
          </a:p>
          <a:p>
            <a:r>
              <a:rPr lang="en-GB" dirty="0"/>
              <a:t>Colour coding is helpful to remember to include all elements:</a:t>
            </a:r>
          </a:p>
          <a:p>
            <a:r>
              <a:rPr lang="en-GB" dirty="0"/>
              <a:t>Red: relates to the sounds (phonological awareness) which are really important for word learning</a:t>
            </a:r>
          </a:p>
          <a:p>
            <a:r>
              <a:rPr lang="en-GB" dirty="0" err="1"/>
              <a:t>e.g</a:t>
            </a:r>
            <a:endParaRPr lang="en-GB" dirty="0"/>
          </a:p>
          <a:p>
            <a:r>
              <a:rPr lang="en-GB" dirty="0"/>
              <a:t>If we take the word: Sinister</a:t>
            </a:r>
          </a:p>
          <a:p>
            <a:r>
              <a:rPr lang="en-GB" baseline="0" dirty="0"/>
              <a:t>Si </a:t>
            </a:r>
            <a:r>
              <a:rPr lang="en-GB" baseline="0" dirty="0" err="1"/>
              <a:t>nis</a:t>
            </a:r>
            <a:r>
              <a:rPr lang="en-GB" baseline="0" dirty="0"/>
              <a:t> </a:t>
            </a:r>
            <a:r>
              <a:rPr lang="en-GB" baseline="0" dirty="0" err="1"/>
              <a:t>ter</a:t>
            </a:r>
            <a:r>
              <a:rPr lang="en-GB" baseline="0" dirty="0"/>
              <a:t> (it has 3 syllables or beats/claps)</a:t>
            </a:r>
          </a:p>
          <a:p>
            <a:r>
              <a:rPr lang="en-GB" baseline="0" dirty="0"/>
              <a:t>It rhymes with ‘</a:t>
            </a:r>
            <a:r>
              <a:rPr lang="en-GB" baseline="0" dirty="0" err="1"/>
              <a:t>finister</a:t>
            </a:r>
            <a:r>
              <a:rPr lang="en-GB" baseline="0" dirty="0"/>
              <a:t>’!</a:t>
            </a:r>
          </a:p>
          <a:p>
            <a:r>
              <a:rPr lang="en-GB" baseline="0" dirty="0"/>
              <a:t>It’s a long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It starts with ‘s’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word sounds creepy!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green relates to the meaning of the word</a:t>
            </a:r>
          </a:p>
          <a:p>
            <a:r>
              <a:rPr lang="en-GB" baseline="0" dirty="0"/>
              <a:t>What does the word mean (something scary is happening)</a:t>
            </a:r>
          </a:p>
          <a:p>
            <a:r>
              <a:rPr lang="en-GB" baseline="0" dirty="0"/>
              <a:t>Where do you find it (scary books, haunted houses, related to witches, demons, evil things)</a:t>
            </a:r>
          </a:p>
          <a:p>
            <a:r>
              <a:rPr lang="en-GB" baseline="0" dirty="0"/>
              <a:t>What do we do with it? (more related to an object so not relevant for this word)</a:t>
            </a:r>
          </a:p>
          <a:p>
            <a:r>
              <a:rPr lang="en-GB" baseline="0" dirty="0"/>
              <a:t>What category? Adjective/describing word</a:t>
            </a:r>
          </a:p>
          <a:p>
            <a:r>
              <a:rPr lang="en-GB" baseline="0" dirty="0"/>
              <a:t>Similar words: evil, spooky, scary</a:t>
            </a:r>
          </a:p>
          <a:p>
            <a:r>
              <a:rPr lang="en-GB" baseline="0" dirty="0"/>
              <a:t>Opposite words: bright, golden, fair</a:t>
            </a:r>
          </a:p>
          <a:p>
            <a:endParaRPr lang="en-GB" baseline="0" dirty="0"/>
          </a:p>
          <a:p>
            <a:r>
              <a:rPr lang="en-GB" baseline="0" dirty="0"/>
              <a:t>The blue relates to how to put the word into context/action/picture</a:t>
            </a:r>
          </a:p>
          <a:p>
            <a:r>
              <a:rPr lang="en-GB" baseline="0" dirty="0"/>
              <a:t>Put the word in a sentence: he looked at me in a sinister way; there was something cold and sinister about him, the ruined house had a sinister appearance </a:t>
            </a:r>
          </a:p>
          <a:p>
            <a:r>
              <a:rPr lang="en-GB" baseline="0" dirty="0"/>
              <a:t>Show pictures from the internet of a sinister looking person, haunted house</a:t>
            </a:r>
          </a:p>
          <a:p>
            <a:r>
              <a:rPr lang="en-GB" baseline="0" dirty="0"/>
              <a:t>draw a picture of something sinister</a:t>
            </a:r>
          </a:p>
          <a:p>
            <a:r>
              <a:rPr lang="en-GB" baseline="0" dirty="0"/>
              <a:t>Mime/do a facial expression to match</a:t>
            </a:r>
          </a:p>
          <a:p>
            <a:endParaRPr lang="en-GB" baseline="0" dirty="0"/>
          </a:p>
          <a:p>
            <a:endParaRPr lang="en-GB" baseline="0" dirty="0"/>
          </a:p>
          <a:p>
            <a:endParaRPr lang="en-GB" baseline="0" dirty="0"/>
          </a:p>
          <a:p>
            <a:endParaRPr lang="en-GB" baseline="0" dirty="0"/>
          </a:p>
        </p:txBody>
      </p:sp>
      <p:sp>
        <p:nvSpPr>
          <p:cNvPr id="4" name="Slide Number Placeholder 3"/>
          <p:cNvSpPr>
            <a:spLocks noGrp="1"/>
          </p:cNvSpPr>
          <p:nvPr>
            <p:ph type="sldNum" sz="quarter" idx="10"/>
          </p:nvPr>
        </p:nvSpPr>
        <p:spPr/>
        <p:txBody>
          <a:bodyPr/>
          <a:lstStyle/>
          <a:p>
            <a:pPr>
              <a:defRPr/>
            </a:pPr>
            <a:fld id="{106EEDFA-00B0-44BB-9EC9-A50BD6B0DDC3}" type="slidenum">
              <a:rPr lang="en-GB" smtClean="0"/>
              <a:pPr>
                <a:defRPr/>
              </a:pPr>
              <a:t>18</a:t>
            </a:fld>
            <a:endParaRPr lang="en-GB" dirty="0"/>
          </a:p>
        </p:txBody>
      </p:sp>
    </p:spTree>
    <p:extLst>
      <p:ext uri="{BB962C8B-B14F-4D97-AF65-F5344CB8AC3E}">
        <p14:creationId xmlns:p14="http://schemas.microsoft.com/office/powerpoint/2010/main" val="6492829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completed word web using the above categories and colour coding could look something like this</a:t>
            </a:r>
          </a:p>
        </p:txBody>
      </p:sp>
      <p:sp>
        <p:nvSpPr>
          <p:cNvPr id="4" name="Slide Number Placeholder 3"/>
          <p:cNvSpPr>
            <a:spLocks noGrp="1"/>
          </p:cNvSpPr>
          <p:nvPr>
            <p:ph type="sldNum" sz="quarter" idx="5"/>
          </p:nvPr>
        </p:nvSpPr>
        <p:spPr/>
        <p:txBody>
          <a:bodyPr/>
          <a:lstStyle/>
          <a:p>
            <a:fld id="{96DEA7A8-C2F7-4974-AB15-723EC7CE5F4F}" type="slidenum">
              <a:rPr lang="en-GB" smtClean="0"/>
              <a:t>19</a:t>
            </a:fld>
            <a:endParaRPr lang="en-GB"/>
          </a:p>
        </p:txBody>
      </p:sp>
    </p:spTree>
    <p:extLst>
      <p:ext uri="{BB962C8B-B14F-4D97-AF65-F5344CB8AC3E}">
        <p14:creationId xmlns:p14="http://schemas.microsoft.com/office/powerpoint/2010/main" val="3200294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u="sng" dirty="0"/>
          </a:p>
          <a:p>
            <a:r>
              <a:rPr lang="en-GB" u="none" dirty="0"/>
              <a:t>Read out each item</a:t>
            </a:r>
          </a:p>
          <a:p>
            <a:endParaRPr lang="en-GB" u="none" dirty="0"/>
          </a:p>
          <a:p>
            <a:r>
              <a:rPr lang="en-GB" u="none" dirty="0"/>
              <a:t>We know that Teaching staff are very experienced at teaching vocabulary and classrooms are vocabulary rich environments.</a:t>
            </a:r>
          </a:p>
          <a:p>
            <a:r>
              <a:rPr lang="en-GB" u="none" dirty="0"/>
              <a:t>For most children they absorb vocabulary easily </a:t>
            </a:r>
          </a:p>
          <a:p>
            <a:r>
              <a:rPr lang="en-GB" u="none" dirty="0"/>
              <a:t>Children with language difficulties find this much harder.  They find it difficult to learn, retain and recall words.  They require a different approach to learning vocabulary. </a:t>
            </a:r>
          </a:p>
          <a:p>
            <a:r>
              <a:rPr lang="en-GB" u="none" dirty="0"/>
              <a:t>Speech and Language Therapists can therefore work with school staff to support these children.</a:t>
            </a:r>
          </a:p>
          <a:p>
            <a:endParaRPr lang="en-GB" u="none" dirty="0"/>
          </a:p>
          <a:p>
            <a:endParaRPr lang="en-GB" u="none" dirty="0"/>
          </a:p>
          <a:p>
            <a:endParaRPr lang="en-GB" u="none" dirty="0"/>
          </a:p>
        </p:txBody>
      </p:sp>
      <p:sp>
        <p:nvSpPr>
          <p:cNvPr id="4" name="Slide Number Placeholder 3"/>
          <p:cNvSpPr>
            <a:spLocks noGrp="1"/>
          </p:cNvSpPr>
          <p:nvPr>
            <p:ph type="sldNum" sz="quarter" idx="10"/>
          </p:nvPr>
        </p:nvSpPr>
        <p:spPr/>
        <p:txBody>
          <a:bodyPr/>
          <a:lstStyle/>
          <a:p>
            <a:pPr>
              <a:defRPr/>
            </a:pPr>
            <a:fld id="{106EEDFA-00B0-44BB-9EC9-A50BD6B0DDC3}" type="slidenum">
              <a:rPr lang="en-GB" smtClean="0"/>
              <a:pPr>
                <a:defRPr/>
              </a:pPr>
              <a:t>2</a:t>
            </a:fld>
            <a:endParaRPr lang="en-GB" dirty="0"/>
          </a:p>
        </p:txBody>
      </p:sp>
    </p:spTree>
    <p:extLst>
      <p:ext uri="{BB962C8B-B14F-4D97-AF65-F5344CB8AC3E}">
        <p14:creationId xmlns:p14="http://schemas.microsoft.com/office/powerpoint/2010/main" val="1843044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Teacher and member of staff carrying out the intervention to discuss which words the children should learn </a:t>
            </a:r>
          </a:p>
          <a:p>
            <a:r>
              <a:rPr lang="en-GB" sz="1200" dirty="0"/>
              <a:t>Agree on a small number of words and build up as appropriate </a:t>
            </a:r>
          </a:p>
          <a:p>
            <a:endParaRPr lang="en-GB" sz="1200" dirty="0"/>
          </a:p>
          <a:p>
            <a:r>
              <a:rPr lang="en-GB" sz="1200" dirty="0"/>
              <a:t>Use a variety of activities – keep it interesting and fun</a:t>
            </a:r>
          </a:p>
          <a:p>
            <a:endParaRPr lang="en-GB" u="none" dirty="0"/>
          </a:p>
          <a:p>
            <a:r>
              <a:rPr lang="en-GB" u="none" dirty="0"/>
              <a:t>The activities do not have to include expensive or particular resources or require a lot of planning: use what is available, share ideas and resources between yourselves, and use a range of resources: (particularly for younger children) practical activities, objects, pictures, gestures, books, the internet, word webs, lotto games, generic games where you can practice using the words</a:t>
            </a:r>
          </a:p>
          <a:p>
            <a:r>
              <a:rPr lang="en-GB" u="none" dirty="0"/>
              <a:t>Use the words often and within context as much as you can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Review the word to make sure it has been learned</a:t>
            </a:r>
          </a:p>
          <a:p>
            <a:endParaRPr lang="en-GB" u="none" dirty="0"/>
          </a:p>
          <a:p>
            <a:r>
              <a:rPr lang="en-GB" u="none" dirty="0"/>
              <a:t>Involve families as much as possible.  Keep it simple and achievable (do not overload with too many words!) and explain to parents what you are doing.</a:t>
            </a:r>
          </a:p>
          <a:p>
            <a:endParaRPr lang="en-GB" u="none" dirty="0"/>
          </a:p>
          <a:p>
            <a:r>
              <a:rPr lang="en-GB" u="none" dirty="0"/>
              <a:t>For example, child gets a sticker with a word written on it, parent sees the sticker on their child’s jumper and this sparks a chat about the word.  </a:t>
            </a:r>
          </a:p>
          <a:p>
            <a:r>
              <a:rPr lang="en-GB" u="none" dirty="0"/>
              <a:t>Adults do not know every word!  Encourage parents to look up a word together with their child (most of us now have dictionaries at our fingertips on our mobile phones)</a:t>
            </a:r>
          </a:p>
          <a:p>
            <a:endParaRPr lang="en-GB" u="none" dirty="0"/>
          </a:p>
          <a:p>
            <a:endParaRPr lang="en-GB" u="none" dirty="0"/>
          </a:p>
          <a:p>
            <a:endParaRPr lang="en-GB" u="none" dirty="0"/>
          </a:p>
          <a:p>
            <a:endParaRPr lang="en-GB" u="none" dirty="0"/>
          </a:p>
          <a:p>
            <a:endParaRPr lang="en-GB" u="none" dirty="0"/>
          </a:p>
          <a:p>
            <a:endParaRPr lang="en-GB" u="none" dirty="0"/>
          </a:p>
          <a:p>
            <a:endParaRPr lang="en-GB" u="none" dirty="0"/>
          </a:p>
        </p:txBody>
      </p:sp>
      <p:sp>
        <p:nvSpPr>
          <p:cNvPr id="4" name="Slide Number Placeholder 3"/>
          <p:cNvSpPr>
            <a:spLocks noGrp="1"/>
          </p:cNvSpPr>
          <p:nvPr>
            <p:ph type="sldNum" sz="quarter" idx="10"/>
          </p:nvPr>
        </p:nvSpPr>
        <p:spPr/>
        <p:txBody>
          <a:bodyPr/>
          <a:lstStyle/>
          <a:p>
            <a:pPr>
              <a:defRPr/>
            </a:pPr>
            <a:fld id="{106EEDFA-00B0-44BB-9EC9-A50BD6B0DDC3}" type="slidenum">
              <a:rPr lang="en-GB" smtClean="0"/>
              <a:pPr>
                <a:defRPr/>
              </a:pPr>
              <a:t>20</a:t>
            </a:fld>
            <a:endParaRPr lang="en-GB" dirty="0"/>
          </a:p>
        </p:txBody>
      </p:sp>
    </p:spTree>
    <p:extLst>
      <p:ext uri="{BB962C8B-B14F-4D97-AF65-F5344CB8AC3E}">
        <p14:creationId xmlns:p14="http://schemas.microsoft.com/office/powerpoint/2010/main" val="1217653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06EEDFA-00B0-44BB-9EC9-A50BD6B0DDC3}" type="slidenum">
              <a:rPr lang="en-GB" smtClean="0"/>
              <a:pPr>
                <a:defRPr/>
              </a:pPr>
              <a:t>21</a:t>
            </a:fld>
            <a:endParaRPr lang="en-GB" dirty="0"/>
          </a:p>
        </p:txBody>
      </p:sp>
    </p:spTree>
    <p:extLst>
      <p:ext uri="{BB962C8B-B14F-4D97-AF65-F5344CB8AC3E}">
        <p14:creationId xmlns:p14="http://schemas.microsoft.com/office/powerpoint/2010/main" val="11303552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for watching and I hope you found this video useful</a:t>
            </a:r>
          </a:p>
          <a:p>
            <a:endParaRPr lang="en-GB" dirty="0"/>
          </a:p>
          <a:p>
            <a:r>
              <a:rPr lang="en-GB" dirty="0"/>
              <a:t>Please contact us if you would like to leave any feedback about this training</a:t>
            </a:r>
          </a:p>
        </p:txBody>
      </p:sp>
      <p:sp>
        <p:nvSpPr>
          <p:cNvPr id="4" name="Slide Number Placeholder 3"/>
          <p:cNvSpPr>
            <a:spLocks noGrp="1"/>
          </p:cNvSpPr>
          <p:nvPr>
            <p:ph type="sldNum" sz="quarter" idx="10"/>
          </p:nvPr>
        </p:nvSpPr>
        <p:spPr/>
        <p:txBody>
          <a:bodyPr/>
          <a:lstStyle/>
          <a:p>
            <a:fld id="{96DEA7A8-C2F7-4974-AB15-723EC7CE5F4F}" type="slidenum">
              <a:rPr lang="en-GB" smtClean="0"/>
              <a:t>22</a:t>
            </a:fld>
            <a:endParaRPr lang="en-GB"/>
          </a:p>
        </p:txBody>
      </p:sp>
    </p:spTree>
    <p:extLst>
      <p:ext uri="{BB962C8B-B14F-4D97-AF65-F5344CB8AC3E}">
        <p14:creationId xmlns:p14="http://schemas.microsoft.com/office/powerpoint/2010/main" val="2534291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To put vocabulary learning into context:</a:t>
            </a:r>
          </a:p>
          <a:p>
            <a:endParaRPr lang="en-GB" baseline="0" dirty="0"/>
          </a:p>
          <a:p>
            <a:r>
              <a:rPr lang="en-GB" baseline="0" dirty="0"/>
              <a:t>We will briefly look at the core skills of communication and how these typically develop.</a:t>
            </a:r>
          </a:p>
          <a:p>
            <a:br>
              <a:rPr lang="en-GB" baseline="0" dirty="0"/>
            </a:br>
            <a:r>
              <a:rPr lang="en-GB" baseline="0" dirty="0"/>
              <a:t>Take a few moments to think about children who are beginning to learn to talk and the foundation skills they build on, working up from the bottom to the top</a:t>
            </a:r>
          </a:p>
          <a:p>
            <a:endParaRPr lang="en-GB" baseline="0" dirty="0"/>
          </a:p>
          <a:p>
            <a:r>
              <a:rPr lang="en-GB" baseline="0" dirty="0"/>
              <a:t>Think about where the words above fit into this pyramid then we will review this on the next slide</a:t>
            </a:r>
          </a:p>
          <a:p>
            <a:endParaRPr lang="en-GB" baseline="0" dirty="0"/>
          </a:p>
          <a:p>
            <a:endParaRPr lang="en-GB" baseline="0" dirty="0"/>
          </a:p>
          <a:p>
            <a:endParaRPr lang="en-GB" baseline="0" dirty="0"/>
          </a:p>
          <a:p>
            <a:endParaRPr lang="en-GB" baseline="0" dirty="0"/>
          </a:p>
        </p:txBody>
      </p:sp>
      <p:sp>
        <p:nvSpPr>
          <p:cNvPr id="4" name="Slide Number Placeholder 3"/>
          <p:cNvSpPr>
            <a:spLocks noGrp="1"/>
          </p:cNvSpPr>
          <p:nvPr>
            <p:ph type="sldNum" sz="quarter" idx="10"/>
          </p:nvPr>
        </p:nvSpPr>
        <p:spPr/>
        <p:txBody>
          <a:bodyPr/>
          <a:lstStyle/>
          <a:p>
            <a:pPr>
              <a:defRPr/>
            </a:pPr>
            <a:fld id="{106EEDFA-00B0-44BB-9EC9-A50BD6B0DDC3}" type="slidenum">
              <a:rPr lang="en-GB" smtClean="0">
                <a:solidFill>
                  <a:prstClr val="black"/>
                </a:solidFill>
              </a:rPr>
              <a:pPr>
                <a:defRPr/>
              </a:pPr>
              <a:t>3</a:t>
            </a:fld>
            <a:endParaRPr lang="en-GB" dirty="0">
              <a:solidFill>
                <a:prstClr val="black"/>
              </a:solidFill>
            </a:endParaRPr>
          </a:p>
        </p:txBody>
      </p:sp>
    </p:spTree>
    <p:extLst>
      <p:ext uri="{BB962C8B-B14F-4D97-AF65-F5344CB8AC3E}">
        <p14:creationId xmlns:p14="http://schemas.microsoft.com/office/powerpoint/2010/main" val="3196265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Arial" panose="020B0604020202020204" pitchFamily="34" charset="0"/>
                <a:cs typeface="Arial" panose="020B0604020202020204" pitchFamily="34" charset="0"/>
              </a:rPr>
              <a:t>Each layer of the pyramid builds on the one before though none of them function fully independently.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Understanding of language can also be referred to as receptive language</a:t>
            </a:r>
          </a:p>
          <a:p>
            <a:r>
              <a:rPr lang="en-GB" dirty="0">
                <a:latin typeface="Arial" panose="020B0604020202020204" pitchFamily="34" charset="0"/>
                <a:cs typeface="Arial" panose="020B0604020202020204" pitchFamily="34" charset="0"/>
              </a:rPr>
              <a:t>And talking is also known as expressive language or spoken language</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We will consider vocabulary development in these two areas: understanding of vocabulary and use of vocabulary</a:t>
            </a:r>
          </a:p>
          <a:p>
            <a:endParaRPr lang="en-GB" dirty="0"/>
          </a:p>
        </p:txBody>
      </p:sp>
      <p:sp>
        <p:nvSpPr>
          <p:cNvPr id="4" name="Slide Number Placeholder 3"/>
          <p:cNvSpPr>
            <a:spLocks noGrp="1"/>
          </p:cNvSpPr>
          <p:nvPr>
            <p:ph type="sldNum" sz="quarter" idx="10"/>
          </p:nvPr>
        </p:nvSpPr>
        <p:spPr/>
        <p:txBody>
          <a:bodyPr/>
          <a:lstStyle/>
          <a:p>
            <a:pPr>
              <a:defRPr/>
            </a:pPr>
            <a:fld id="{106EEDFA-00B0-44BB-9EC9-A50BD6B0DDC3}" type="slidenum">
              <a:rPr lang="en-GB" smtClean="0">
                <a:solidFill>
                  <a:prstClr val="black"/>
                </a:solidFill>
              </a:rPr>
              <a:pPr>
                <a:defRPr/>
              </a:pPr>
              <a:t>4</a:t>
            </a:fld>
            <a:endParaRPr lang="en-GB" dirty="0">
              <a:solidFill>
                <a:prstClr val="black"/>
              </a:solidFill>
            </a:endParaRPr>
          </a:p>
        </p:txBody>
      </p:sp>
    </p:spTree>
    <p:extLst>
      <p:ext uri="{BB962C8B-B14F-4D97-AF65-F5344CB8AC3E}">
        <p14:creationId xmlns:p14="http://schemas.microsoft.com/office/powerpoint/2010/main" val="2605551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p:spPr>
        <p:txBody>
          <a:bodyPr/>
          <a:lstStyle/>
          <a:p>
            <a:pPr eaLnBrk="1" hangingPunct="1"/>
            <a:r>
              <a:rPr lang="en-GB" altLang="en-US" u="none" dirty="0">
                <a:latin typeface="Arial" charset="0"/>
              </a:rPr>
              <a:t>We will now consider the stages of learning new words.  </a:t>
            </a:r>
          </a:p>
          <a:p>
            <a:pPr eaLnBrk="1" hangingPunct="1"/>
            <a:endParaRPr lang="en-GB" altLang="en-US" dirty="0">
              <a:latin typeface="Arial" charset="0"/>
            </a:endParaRPr>
          </a:p>
          <a:p>
            <a:pPr eaLnBrk="1" hangingPunct="1"/>
            <a:r>
              <a:rPr lang="en-GB" altLang="en-US" dirty="0">
                <a:latin typeface="Arial" charset="0"/>
              </a:rPr>
              <a:t>Have a think about the following words.   Where would you put them based on your own vocabulary knowledge?</a:t>
            </a:r>
          </a:p>
          <a:p>
            <a:pPr eaLnBrk="1" hangingPunct="1"/>
            <a:endParaRPr lang="en-GB" altLang="en-US" dirty="0">
              <a:latin typeface="Arial" charset="0"/>
            </a:endParaRPr>
          </a:p>
          <a:p>
            <a:pPr eaLnBrk="1" hangingPunct="1"/>
            <a:r>
              <a:rPr lang="en-GB" altLang="en-US" dirty="0">
                <a:latin typeface="Arial" charset="0"/>
              </a:rPr>
              <a:t>Surreptitious – kept secret,</a:t>
            </a:r>
            <a:r>
              <a:rPr lang="en-GB" altLang="en-US" baseline="0" dirty="0">
                <a:latin typeface="Arial" charset="0"/>
              </a:rPr>
              <a:t> especially because it would not be approved of</a:t>
            </a:r>
            <a:endParaRPr lang="en-GB" altLang="en-US" dirty="0">
              <a:latin typeface="Arial" charset="0"/>
            </a:endParaRPr>
          </a:p>
          <a:p>
            <a:pPr eaLnBrk="1" hangingPunct="1"/>
            <a:r>
              <a:rPr lang="en-GB" altLang="en-US" dirty="0">
                <a:latin typeface="Arial" charset="0"/>
              </a:rPr>
              <a:t>Fricassee - </a:t>
            </a:r>
            <a:r>
              <a:rPr lang="en-GB" dirty="0"/>
              <a:t>A dish of </a:t>
            </a:r>
            <a:r>
              <a:rPr lang="en-GB" dirty="0">
                <a:hlinkClick r:id="rId3" tooltip="Meaning of stewed"/>
              </a:rPr>
              <a:t>stewed</a:t>
            </a:r>
            <a:r>
              <a:rPr lang="en-GB" dirty="0"/>
              <a:t> or </a:t>
            </a:r>
            <a:r>
              <a:rPr lang="en-GB" dirty="0">
                <a:hlinkClick r:id="rId4" tooltip="Meaning of fried"/>
              </a:rPr>
              <a:t>fried</a:t>
            </a:r>
            <a:r>
              <a:rPr lang="en-GB" dirty="0"/>
              <a:t> pieces of meat served in a thick </a:t>
            </a:r>
            <a:r>
              <a:rPr lang="en-GB" dirty="0">
                <a:hlinkClick r:id="rId5" tooltip="Meaning of white sauce"/>
              </a:rPr>
              <a:t>white sauce</a:t>
            </a:r>
            <a:r>
              <a:rPr lang="en-GB" dirty="0"/>
              <a:t>.</a:t>
            </a:r>
            <a:r>
              <a:rPr lang="en-GB" altLang="en-US" dirty="0">
                <a:latin typeface="Arial" charset="0"/>
              </a:rPr>
              <a:t> </a:t>
            </a:r>
          </a:p>
          <a:p>
            <a:pPr eaLnBrk="1" hangingPunct="1"/>
            <a:r>
              <a:rPr lang="en-GB" altLang="en-US" dirty="0">
                <a:latin typeface="Arial" charset="0"/>
              </a:rPr>
              <a:t>Tyranny – Cruel and oppressive</a:t>
            </a:r>
            <a:r>
              <a:rPr lang="en-GB" altLang="en-US" baseline="0" dirty="0">
                <a:latin typeface="Arial" charset="0"/>
              </a:rPr>
              <a:t> government or rule</a:t>
            </a:r>
            <a:endParaRPr lang="en-GB" altLang="en-US" dirty="0">
              <a:latin typeface="Arial" charset="0"/>
            </a:endParaRPr>
          </a:p>
          <a:p>
            <a:pPr eaLnBrk="1" hangingPunct="1"/>
            <a:r>
              <a:rPr lang="en-GB" altLang="en-US" dirty="0">
                <a:latin typeface="Arial" charset="0"/>
              </a:rPr>
              <a:t>Sensitive - </a:t>
            </a:r>
            <a:r>
              <a:rPr lang="en-GB" dirty="0"/>
              <a:t>Quick to detect or respond to slight changes, signals, or influences;</a:t>
            </a:r>
            <a:r>
              <a:rPr lang="en-GB" baseline="0" dirty="0"/>
              <a:t> </a:t>
            </a:r>
            <a:r>
              <a:rPr lang="en-GB" dirty="0"/>
              <a:t>(Of a person or a person’s </a:t>
            </a:r>
            <a:r>
              <a:rPr lang="en-GB" dirty="0" err="1"/>
              <a:t>behavior</a:t>
            </a:r>
            <a:r>
              <a:rPr lang="en-GB" dirty="0"/>
              <a:t>) having or displaying a quick and delicate appreciation of others' feelings:</a:t>
            </a:r>
            <a:endParaRPr lang="en-GB" altLang="en-US" dirty="0">
              <a:latin typeface="Arial" charset="0"/>
            </a:endParaRPr>
          </a:p>
          <a:p>
            <a:pPr eaLnBrk="1" hangingPunct="1"/>
            <a:endParaRPr lang="en-GB" altLang="en-US" dirty="0">
              <a:latin typeface="Arial" charset="0"/>
            </a:endParaRPr>
          </a:p>
          <a:p>
            <a:pPr eaLnBrk="1" hangingPunct="1"/>
            <a:r>
              <a:rPr lang="en-GB" altLang="en-US" dirty="0">
                <a:latin typeface="Arial" charset="0"/>
              </a:rPr>
              <a:t>You may find that you place these words in different positions on this scale depending on how familiar you are with each word</a:t>
            </a:r>
          </a:p>
          <a:p>
            <a:pPr eaLnBrk="1" hangingPunct="1"/>
            <a:endParaRPr lang="en-GB" altLang="en-US" dirty="0">
              <a:latin typeface="Arial" charset="0"/>
            </a:endParaRPr>
          </a:p>
        </p:txBody>
      </p:sp>
      <p:sp>
        <p:nvSpPr>
          <p:cNvPr id="52228" name="Slide Number Placeholder 3"/>
          <p:cNvSpPr>
            <a:spLocks noGrp="1"/>
          </p:cNvSpPr>
          <p:nvPr>
            <p:ph type="sldNum" sz="quarter" idx="5"/>
          </p:nvPr>
        </p:nvSpPr>
        <p:spPr>
          <a:noFill/>
        </p:spPr>
        <p:txBody>
          <a:bodyPr/>
          <a:lstStyle>
            <a:lvl1pPr defTabSz="913710" eaLnBrk="0" hangingPunct="0">
              <a:spcBef>
                <a:spcPct val="30000"/>
              </a:spcBef>
              <a:defRPr sz="1200">
                <a:solidFill>
                  <a:schemeClr val="tx1"/>
                </a:solidFill>
                <a:latin typeface="Arial" charset="0"/>
              </a:defRPr>
            </a:lvl1pPr>
            <a:lvl2pPr marL="742591" indent="-285737" defTabSz="913710" eaLnBrk="0" hangingPunct="0">
              <a:spcBef>
                <a:spcPct val="30000"/>
              </a:spcBef>
              <a:defRPr sz="1200">
                <a:solidFill>
                  <a:schemeClr val="tx1"/>
                </a:solidFill>
                <a:latin typeface="Arial" charset="0"/>
              </a:defRPr>
            </a:lvl2pPr>
            <a:lvl3pPr marL="1142945" indent="-229235" defTabSz="913710" eaLnBrk="0" hangingPunct="0">
              <a:spcBef>
                <a:spcPct val="30000"/>
              </a:spcBef>
              <a:defRPr sz="1200">
                <a:solidFill>
                  <a:schemeClr val="tx1"/>
                </a:solidFill>
                <a:latin typeface="Arial" charset="0"/>
              </a:defRPr>
            </a:lvl3pPr>
            <a:lvl4pPr marL="1599800" indent="-230850" defTabSz="913710" eaLnBrk="0" hangingPunct="0">
              <a:spcBef>
                <a:spcPct val="30000"/>
              </a:spcBef>
              <a:defRPr sz="1200">
                <a:solidFill>
                  <a:schemeClr val="tx1"/>
                </a:solidFill>
                <a:latin typeface="Arial" charset="0"/>
              </a:defRPr>
            </a:lvl4pPr>
            <a:lvl5pPr marL="2056655" indent="-229235" defTabSz="913710" eaLnBrk="0" hangingPunct="0">
              <a:spcBef>
                <a:spcPct val="30000"/>
              </a:spcBef>
              <a:defRPr sz="1200">
                <a:solidFill>
                  <a:schemeClr val="tx1"/>
                </a:solidFill>
                <a:latin typeface="Arial" charset="0"/>
              </a:defRPr>
            </a:lvl5pPr>
            <a:lvl6pPr marL="2521582" indent="-229235" defTabSz="913710" eaLnBrk="0" fontAlgn="base" hangingPunct="0">
              <a:spcBef>
                <a:spcPct val="30000"/>
              </a:spcBef>
              <a:spcAft>
                <a:spcPct val="0"/>
              </a:spcAft>
              <a:defRPr sz="1200">
                <a:solidFill>
                  <a:schemeClr val="tx1"/>
                </a:solidFill>
                <a:latin typeface="Arial" charset="0"/>
              </a:defRPr>
            </a:lvl6pPr>
            <a:lvl7pPr marL="2986508" indent="-229235" defTabSz="913710" eaLnBrk="0" fontAlgn="base" hangingPunct="0">
              <a:spcBef>
                <a:spcPct val="30000"/>
              </a:spcBef>
              <a:spcAft>
                <a:spcPct val="0"/>
              </a:spcAft>
              <a:defRPr sz="1200">
                <a:solidFill>
                  <a:schemeClr val="tx1"/>
                </a:solidFill>
                <a:latin typeface="Arial" charset="0"/>
              </a:defRPr>
            </a:lvl7pPr>
            <a:lvl8pPr marL="3451435" indent="-229235" defTabSz="913710" eaLnBrk="0" fontAlgn="base" hangingPunct="0">
              <a:spcBef>
                <a:spcPct val="30000"/>
              </a:spcBef>
              <a:spcAft>
                <a:spcPct val="0"/>
              </a:spcAft>
              <a:defRPr sz="1200">
                <a:solidFill>
                  <a:schemeClr val="tx1"/>
                </a:solidFill>
                <a:latin typeface="Arial" charset="0"/>
              </a:defRPr>
            </a:lvl8pPr>
            <a:lvl9pPr marL="3916362" indent="-229235" defTabSz="91371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D3ADAB2-539E-4930-AC00-DE78A20DE885}" type="slidenum">
              <a:rPr lang="en-US" altLang="en-US" smtClean="0"/>
              <a:pPr eaLnBrk="1" hangingPunct="1">
                <a:spcBef>
                  <a:spcPct val="0"/>
                </a:spcBef>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It is useful to consider what is typical vocabulary development in children.</a:t>
            </a:r>
          </a:p>
          <a:p>
            <a:r>
              <a:rPr lang="en-GB" dirty="0"/>
              <a:t>There are variations</a:t>
            </a:r>
            <a:r>
              <a:rPr lang="en-GB" baseline="0" dirty="0"/>
              <a:t> in the literature as to exact timings for each stage.</a:t>
            </a:r>
          </a:p>
          <a:p>
            <a:endParaRPr lang="en-GB" baseline="0" dirty="0"/>
          </a:p>
          <a:p>
            <a:r>
              <a:rPr lang="en-GB" baseline="0" dirty="0"/>
              <a:t>at around 18 months we might expect a child to have an expressive vocabulary (To be Using) about 50 words.   </a:t>
            </a:r>
          </a:p>
          <a:p>
            <a:r>
              <a:rPr lang="en-GB" baseline="0" dirty="0"/>
              <a:t>Although they will be able to understand many more words than they are using: with a receptive vocabulary of 4-5 times that figure: approximately e.g. 200 +</a:t>
            </a:r>
          </a:p>
          <a:p>
            <a:endParaRPr lang="en-GB" baseline="0" dirty="0"/>
          </a:p>
          <a:p>
            <a:r>
              <a:rPr lang="en-GB" baseline="0" dirty="0"/>
              <a:t>Typically developing children tend to become increasingly proficient at learning new words so that by  6 years it is estimated that a child will have approximately 14,000 words that they understand</a:t>
            </a:r>
          </a:p>
          <a:p>
            <a:endParaRPr lang="en-GB" dirty="0"/>
          </a:p>
        </p:txBody>
      </p:sp>
      <p:sp>
        <p:nvSpPr>
          <p:cNvPr id="4" name="Slide Number Placeholder 3"/>
          <p:cNvSpPr>
            <a:spLocks noGrp="1"/>
          </p:cNvSpPr>
          <p:nvPr>
            <p:ph type="sldNum" sz="quarter" idx="10"/>
          </p:nvPr>
        </p:nvSpPr>
        <p:spPr/>
        <p:txBody>
          <a:bodyPr/>
          <a:lstStyle/>
          <a:p>
            <a:pPr>
              <a:defRPr/>
            </a:pPr>
            <a:fld id="{106EEDFA-00B0-44BB-9EC9-A50BD6B0DDC3}" type="slidenum">
              <a:rPr lang="en-GB" smtClean="0"/>
              <a:pPr>
                <a:defRPr/>
              </a:pPr>
              <a:t>6</a:t>
            </a:fld>
            <a:endParaRPr lang="en-GB" dirty="0"/>
          </a:p>
        </p:txBody>
      </p:sp>
    </p:spTree>
    <p:extLst>
      <p:ext uri="{BB962C8B-B14F-4D97-AF65-F5344CB8AC3E}">
        <p14:creationId xmlns:p14="http://schemas.microsoft.com/office/powerpoint/2010/main" val="177196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We cannot learn words in isolation.  Words are developed over a lifetime of experience and are learned in context.</a:t>
            </a:r>
          </a:p>
          <a:p>
            <a:r>
              <a:rPr lang="en-GB" dirty="0"/>
              <a:t>New vocabulary learning is built upon words we already know  </a:t>
            </a:r>
          </a:p>
          <a:p>
            <a:r>
              <a:rPr lang="en-GB" baseline="0" dirty="0"/>
              <a:t>We build up a store of words based on the sounds in the word (phonology) and the meaning of the words (semantics)</a:t>
            </a:r>
          </a:p>
          <a:p>
            <a:endParaRPr lang="en-GB" baseline="0" dirty="0"/>
          </a:p>
          <a:p>
            <a:r>
              <a:rPr lang="en-GB" baseline="0" dirty="0"/>
              <a:t>There is an importance of making lots of ‘pathways’ to words and between words to support a strong vocabulary and easy retrieval </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106EEDFA-00B0-44BB-9EC9-A50BD6B0DDC3}" type="slidenum">
              <a:rPr lang="en-GB" smtClean="0"/>
              <a:pPr>
                <a:defRPr/>
              </a:pPr>
              <a:t>7</a:t>
            </a:fld>
            <a:endParaRPr lang="en-GB" dirty="0"/>
          </a:p>
        </p:txBody>
      </p:sp>
    </p:spTree>
    <p:extLst>
      <p:ext uri="{BB962C8B-B14F-4D97-AF65-F5344CB8AC3E}">
        <p14:creationId xmlns:p14="http://schemas.microsoft.com/office/powerpoint/2010/main" val="1590789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u="sng" dirty="0"/>
          </a:p>
          <a:p>
            <a:r>
              <a:rPr lang="en-GB" u="none" dirty="0"/>
              <a:t>Children may have a limited receptive or expressive vocabulary and or word finding difficulties due to a range of reasons including the following:</a:t>
            </a:r>
          </a:p>
          <a:p>
            <a:endParaRPr lang="en-GB" u="none" dirty="0"/>
          </a:p>
          <a:p>
            <a:endParaRPr lang="en-GB" u="none" dirty="0"/>
          </a:p>
        </p:txBody>
      </p:sp>
      <p:sp>
        <p:nvSpPr>
          <p:cNvPr id="4" name="Slide Number Placeholder 3"/>
          <p:cNvSpPr>
            <a:spLocks noGrp="1"/>
          </p:cNvSpPr>
          <p:nvPr>
            <p:ph type="sldNum" sz="quarter" idx="10"/>
          </p:nvPr>
        </p:nvSpPr>
        <p:spPr/>
        <p:txBody>
          <a:bodyPr/>
          <a:lstStyle/>
          <a:p>
            <a:pPr>
              <a:defRPr/>
            </a:pPr>
            <a:fld id="{106EEDFA-00B0-44BB-9EC9-A50BD6B0DDC3}" type="slidenum">
              <a:rPr lang="en-GB" smtClean="0"/>
              <a:pPr>
                <a:defRPr/>
              </a:pPr>
              <a:t>8</a:t>
            </a:fld>
            <a:endParaRPr lang="en-GB" dirty="0"/>
          </a:p>
        </p:txBody>
      </p:sp>
    </p:spTree>
    <p:extLst>
      <p:ext uri="{BB962C8B-B14F-4D97-AF65-F5344CB8AC3E}">
        <p14:creationId xmlns:p14="http://schemas.microsoft.com/office/powerpoint/2010/main" val="3633133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out each item</a:t>
            </a:r>
          </a:p>
          <a:p>
            <a:endParaRPr lang="en-GB" dirty="0"/>
          </a:p>
          <a:p>
            <a:r>
              <a:rPr lang="en-GB" dirty="0"/>
              <a:t>Children who are quiet and compliant and who use strategies to cover up their difficulties can easily be missed</a:t>
            </a:r>
          </a:p>
        </p:txBody>
      </p:sp>
      <p:sp>
        <p:nvSpPr>
          <p:cNvPr id="4" name="Slide Number Placeholder 3"/>
          <p:cNvSpPr>
            <a:spLocks noGrp="1"/>
          </p:cNvSpPr>
          <p:nvPr>
            <p:ph type="sldNum" sz="quarter" idx="10"/>
          </p:nvPr>
        </p:nvSpPr>
        <p:spPr/>
        <p:txBody>
          <a:bodyPr/>
          <a:lstStyle/>
          <a:p>
            <a:pPr>
              <a:defRPr/>
            </a:pPr>
            <a:fld id="{106EEDFA-00B0-44BB-9EC9-A50BD6B0DDC3}" type="slidenum">
              <a:rPr lang="en-GB" smtClean="0"/>
              <a:pPr>
                <a:defRPr/>
              </a:pPr>
              <a:t>9</a:t>
            </a:fld>
            <a:endParaRPr lang="en-GB" dirty="0"/>
          </a:p>
        </p:txBody>
      </p:sp>
    </p:spTree>
    <p:extLst>
      <p:ext uri="{BB962C8B-B14F-4D97-AF65-F5344CB8AC3E}">
        <p14:creationId xmlns:p14="http://schemas.microsoft.com/office/powerpoint/2010/main" val="4216242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904B384-128E-422B-B239-47471CDCADE6}" type="datetimeFigureOut">
              <a:rPr lang="en-GB" smtClean="0"/>
              <a:t>19/03/2025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BA8F00-4CDA-455F-BBB2-B08055DB5EB4}" type="slidenum">
              <a:rPr lang="en-GB" smtClean="0"/>
              <a:t>‹#›</a:t>
            </a:fld>
            <a:endParaRPr lang="en-GB"/>
          </a:p>
        </p:txBody>
      </p:sp>
    </p:spTree>
    <p:extLst>
      <p:ext uri="{BB962C8B-B14F-4D97-AF65-F5344CB8AC3E}">
        <p14:creationId xmlns:p14="http://schemas.microsoft.com/office/powerpoint/2010/main" val="1717066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904B384-128E-422B-B239-47471CDCADE6}" type="datetimeFigureOut">
              <a:rPr lang="en-GB" smtClean="0"/>
              <a:t>19/03/2025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BA8F00-4CDA-455F-BBB2-B08055DB5EB4}" type="slidenum">
              <a:rPr lang="en-GB" smtClean="0"/>
              <a:t>‹#›</a:t>
            </a:fld>
            <a:endParaRPr lang="en-GB"/>
          </a:p>
        </p:txBody>
      </p:sp>
    </p:spTree>
    <p:extLst>
      <p:ext uri="{BB962C8B-B14F-4D97-AF65-F5344CB8AC3E}">
        <p14:creationId xmlns:p14="http://schemas.microsoft.com/office/powerpoint/2010/main" val="106784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904B384-128E-422B-B239-47471CDCADE6}" type="datetimeFigureOut">
              <a:rPr lang="en-GB" smtClean="0"/>
              <a:t>19/03/2025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BA8F00-4CDA-455F-BBB2-B08055DB5EB4}" type="slidenum">
              <a:rPr lang="en-GB" smtClean="0"/>
              <a:t>‹#›</a:t>
            </a:fld>
            <a:endParaRPr lang="en-GB"/>
          </a:p>
        </p:txBody>
      </p:sp>
    </p:spTree>
    <p:extLst>
      <p:ext uri="{BB962C8B-B14F-4D97-AF65-F5344CB8AC3E}">
        <p14:creationId xmlns:p14="http://schemas.microsoft.com/office/powerpoint/2010/main" val="3561503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58775" y="1003300"/>
            <a:ext cx="6399213" cy="795338"/>
          </a:xfrm>
        </p:spPr>
        <p:txBody>
          <a:bodyPr/>
          <a:lstStyle/>
          <a:p>
            <a:r>
              <a:rPr lang="en-US"/>
              <a:t>Click to edit Master title style</a:t>
            </a:r>
            <a:endParaRPr lang="en-GB"/>
          </a:p>
        </p:txBody>
      </p:sp>
      <p:sp>
        <p:nvSpPr>
          <p:cNvPr id="3" name="Text Placeholder 2"/>
          <p:cNvSpPr>
            <a:spLocks noGrp="1"/>
          </p:cNvSpPr>
          <p:nvPr>
            <p:ph type="body" sz="half" idx="1"/>
          </p:nvPr>
        </p:nvSpPr>
        <p:spPr>
          <a:xfrm>
            <a:off x="358775" y="2133600"/>
            <a:ext cx="4135438" cy="3990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hart Placeholder 3"/>
          <p:cNvSpPr>
            <a:spLocks noGrp="1"/>
          </p:cNvSpPr>
          <p:nvPr>
            <p:ph type="chart" sz="half" idx="2"/>
          </p:nvPr>
        </p:nvSpPr>
        <p:spPr>
          <a:xfrm>
            <a:off x="4646613" y="2133600"/>
            <a:ext cx="4137025" cy="3990975"/>
          </a:xfrm>
        </p:spPr>
        <p:txBody>
          <a:bodyPr/>
          <a:lstStyle/>
          <a:p>
            <a:pPr lvl="0"/>
            <a:endParaRPr lang="en-GB" noProof="0" dirty="0"/>
          </a:p>
        </p:txBody>
      </p:sp>
      <p:sp>
        <p:nvSpPr>
          <p:cNvPr id="5" name="Rectangle 5"/>
          <p:cNvSpPr>
            <a:spLocks noGrp="1" noChangeArrowheads="1"/>
          </p:cNvSpPr>
          <p:nvPr>
            <p:ph type="ftr" sz="quarter" idx="10"/>
          </p:nvPr>
        </p:nvSpPr>
        <p:spPr>
          <a:ln/>
        </p:spPr>
        <p:txBody>
          <a:bodyPr/>
          <a:lstStyle>
            <a:lvl1pPr>
              <a:defRPr/>
            </a:lvl1pPr>
          </a:lstStyle>
          <a:p>
            <a:pPr>
              <a:defRPr/>
            </a:pPr>
            <a:r>
              <a:rPr lang="en-GB"/>
              <a:t>Private and confidential</a:t>
            </a:r>
          </a:p>
        </p:txBody>
      </p:sp>
      <p:sp>
        <p:nvSpPr>
          <p:cNvPr id="6" name="Rectangle 6"/>
          <p:cNvSpPr>
            <a:spLocks noGrp="1" noChangeArrowheads="1"/>
          </p:cNvSpPr>
          <p:nvPr>
            <p:ph type="sldNum" sz="quarter" idx="11"/>
          </p:nvPr>
        </p:nvSpPr>
        <p:spPr>
          <a:ln/>
        </p:spPr>
        <p:txBody>
          <a:bodyPr/>
          <a:lstStyle>
            <a:lvl1pPr>
              <a:defRPr/>
            </a:lvl1pPr>
          </a:lstStyle>
          <a:p>
            <a:pPr>
              <a:defRPr/>
            </a:pPr>
            <a:fld id="{DEF5E43D-7267-4202-820C-5DEC01A21553}" type="slidenum">
              <a:rPr lang="en-GB"/>
              <a:pPr>
                <a:defRPr/>
              </a:pPr>
              <a:t>‹#›</a:t>
            </a:fld>
            <a:endParaRPr lang="en-GB" dirty="0"/>
          </a:p>
        </p:txBody>
      </p:sp>
    </p:spTree>
    <p:extLst>
      <p:ext uri="{BB962C8B-B14F-4D97-AF65-F5344CB8AC3E}">
        <p14:creationId xmlns:p14="http://schemas.microsoft.com/office/powerpoint/2010/main" val="37549854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able Placeholder 2"/>
          <p:cNvSpPr>
            <a:spLocks noGrp="1"/>
          </p:cNvSpPr>
          <p:nvPr>
            <p:ph type="tbl" idx="1"/>
          </p:nvPr>
        </p:nvSpPr>
        <p:spPr>
          <a:xfrm>
            <a:off x="457200" y="1600200"/>
            <a:ext cx="8229600" cy="4525963"/>
          </a:xfrm>
        </p:spPr>
        <p:txBody>
          <a:bodyPr/>
          <a:lstStyle/>
          <a:p>
            <a:pPr lvl="0"/>
            <a:endParaRPr lang="en-GB" noProof="0"/>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GB"/>
          </a:p>
        </p:txBody>
      </p:sp>
      <p:sp>
        <p:nvSpPr>
          <p:cNvPr id="5" name="Rectangle 5"/>
          <p:cNvSpPr>
            <a:spLocks noGrp="1" noChangeArrowheads="1"/>
          </p:cNvSpPr>
          <p:nvPr>
            <p:ph type="ftr" sz="quarter" idx="11"/>
          </p:nvPr>
        </p:nvSpPr>
        <p:spPr/>
        <p:txBody>
          <a:bodyPr/>
          <a:lstStyle>
            <a:lvl1pPr>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vl1pPr>
          </a:lstStyle>
          <a:p>
            <a:pPr>
              <a:defRPr/>
            </a:pPr>
            <a:fld id="{2336AE8B-DB27-4B5D-8994-ACAAC5DED4CC}" type="slidenum">
              <a:rPr lang="en-GB"/>
              <a:pPr>
                <a:defRPr/>
              </a:pPr>
              <a:t>‹#›</a:t>
            </a:fld>
            <a:endParaRPr lang="en-GB"/>
          </a:p>
        </p:txBody>
      </p:sp>
    </p:spTree>
    <p:extLst>
      <p:ext uri="{BB962C8B-B14F-4D97-AF65-F5344CB8AC3E}">
        <p14:creationId xmlns:p14="http://schemas.microsoft.com/office/powerpoint/2010/main" val="3953462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904B384-128E-422B-B239-47471CDCADE6}" type="datetimeFigureOut">
              <a:rPr lang="en-GB" smtClean="0"/>
              <a:t>19/03/2025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BA8F00-4CDA-455F-BBB2-B08055DB5EB4}" type="slidenum">
              <a:rPr lang="en-GB" smtClean="0"/>
              <a:t>‹#›</a:t>
            </a:fld>
            <a:endParaRPr lang="en-GB"/>
          </a:p>
        </p:txBody>
      </p:sp>
    </p:spTree>
    <p:extLst>
      <p:ext uri="{BB962C8B-B14F-4D97-AF65-F5344CB8AC3E}">
        <p14:creationId xmlns:p14="http://schemas.microsoft.com/office/powerpoint/2010/main" val="318114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04B384-128E-422B-B239-47471CDCADE6}" type="datetimeFigureOut">
              <a:rPr lang="en-GB" smtClean="0"/>
              <a:t>19/03/2025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BA8F00-4CDA-455F-BBB2-B08055DB5EB4}" type="slidenum">
              <a:rPr lang="en-GB" smtClean="0"/>
              <a:t>‹#›</a:t>
            </a:fld>
            <a:endParaRPr lang="en-GB"/>
          </a:p>
        </p:txBody>
      </p:sp>
    </p:spTree>
    <p:extLst>
      <p:ext uri="{BB962C8B-B14F-4D97-AF65-F5344CB8AC3E}">
        <p14:creationId xmlns:p14="http://schemas.microsoft.com/office/powerpoint/2010/main" val="418071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904B384-128E-422B-B239-47471CDCADE6}" type="datetimeFigureOut">
              <a:rPr lang="en-GB" smtClean="0"/>
              <a:t>19/03/2025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BA8F00-4CDA-455F-BBB2-B08055DB5EB4}" type="slidenum">
              <a:rPr lang="en-GB" smtClean="0"/>
              <a:t>‹#›</a:t>
            </a:fld>
            <a:endParaRPr lang="en-GB"/>
          </a:p>
        </p:txBody>
      </p:sp>
    </p:spTree>
    <p:extLst>
      <p:ext uri="{BB962C8B-B14F-4D97-AF65-F5344CB8AC3E}">
        <p14:creationId xmlns:p14="http://schemas.microsoft.com/office/powerpoint/2010/main" val="3467935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904B384-128E-422B-B239-47471CDCADE6}" type="datetimeFigureOut">
              <a:rPr lang="en-GB" smtClean="0"/>
              <a:t>19/03/2025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5BA8F00-4CDA-455F-BBB2-B08055DB5EB4}" type="slidenum">
              <a:rPr lang="en-GB" smtClean="0"/>
              <a:t>‹#›</a:t>
            </a:fld>
            <a:endParaRPr lang="en-GB"/>
          </a:p>
        </p:txBody>
      </p:sp>
    </p:spTree>
    <p:extLst>
      <p:ext uri="{BB962C8B-B14F-4D97-AF65-F5344CB8AC3E}">
        <p14:creationId xmlns:p14="http://schemas.microsoft.com/office/powerpoint/2010/main" val="1783907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904B384-128E-422B-B239-47471CDCADE6}" type="datetimeFigureOut">
              <a:rPr lang="en-GB" smtClean="0"/>
              <a:t>19/03/2025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5BA8F00-4CDA-455F-BBB2-B08055DB5EB4}" type="slidenum">
              <a:rPr lang="en-GB" smtClean="0"/>
              <a:t>‹#›</a:t>
            </a:fld>
            <a:endParaRPr lang="en-GB"/>
          </a:p>
        </p:txBody>
      </p:sp>
    </p:spTree>
    <p:extLst>
      <p:ext uri="{BB962C8B-B14F-4D97-AF65-F5344CB8AC3E}">
        <p14:creationId xmlns:p14="http://schemas.microsoft.com/office/powerpoint/2010/main" val="2586440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04B384-128E-422B-B239-47471CDCADE6}" type="datetimeFigureOut">
              <a:rPr lang="en-GB" smtClean="0"/>
              <a:t>19/03/2025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5BA8F00-4CDA-455F-BBB2-B08055DB5EB4}" type="slidenum">
              <a:rPr lang="en-GB" smtClean="0"/>
              <a:t>‹#›</a:t>
            </a:fld>
            <a:endParaRPr lang="en-GB"/>
          </a:p>
        </p:txBody>
      </p:sp>
    </p:spTree>
    <p:extLst>
      <p:ext uri="{BB962C8B-B14F-4D97-AF65-F5344CB8AC3E}">
        <p14:creationId xmlns:p14="http://schemas.microsoft.com/office/powerpoint/2010/main" val="137244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04B384-128E-422B-B239-47471CDCADE6}" type="datetimeFigureOut">
              <a:rPr lang="en-GB" smtClean="0"/>
              <a:t>19/03/2025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BA8F00-4CDA-455F-BBB2-B08055DB5EB4}" type="slidenum">
              <a:rPr lang="en-GB" smtClean="0"/>
              <a:t>‹#›</a:t>
            </a:fld>
            <a:endParaRPr lang="en-GB"/>
          </a:p>
        </p:txBody>
      </p:sp>
    </p:spTree>
    <p:extLst>
      <p:ext uri="{BB962C8B-B14F-4D97-AF65-F5344CB8AC3E}">
        <p14:creationId xmlns:p14="http://schemas.microsoft.com/office/powerpoint/2010/main" val="16383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04B384-128E-422B-B239-47471CDCADE6}" type="datetimeFigureOut">
              <a:rPr lang="en-GB" smtClean="0"/>
              <a:t>19/03/2025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BA8F00-4CDA-455F-BBB2-B08055DB5EB4}" type="slidenum">
              <a:rPr lang="en-GB" smtClean="0"/>
              <a:t>‹#›</a:t>
            </a:fld>
            <a:endParaRPr lang="en-GB"/>
          </a:p>
        </p:txBody>
      </p:sp>
    </p:spTree>
    <p:extLst>
      <p:ext uri="{BB962C8B-B14F-4D97-AF65-F5344CB8AC3E}">
        <p14:creationId xmlns:p14="http://schemas.microsoft.com/office/powerpoint/2010/main" val="305604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04B384-128E-422B-B239-47471CDCADE6}" type="datetimeFigureOut">
              <a:rPr lang="en-GB" smtClean="0"/>
              <a:t>19/03/2025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BA8F00-4CDA-455F-BBB2-B08055DB5EB4}" type="slidenum">
              <a:rPr lang="en-GB" smtClean="0"/>
              <a:t>‹#›</a:t>
            </a:fld>
            <a:endParaRPr lang="en-GB"/>
          </a:p>
        </p:txBody>
      </p:sp>
    </p:spTree>
    <p:extLst>
      <p:ext uri="{BB962C8B-B14F-4D97-AF65-F5344CB8AC3E}">
        <p14:creationId xmlns:p14="http://schemas.microsoft.com/office/powerpoint/2010/main" val="42271203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microsoft.com/office/2007/relationships/media" Target="../media/media13.m4a"/><Relationship Id="rId7"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audio" Target="../media/media14.m4a"/><Relationship Id="rId11" Type="http://schemas.openxmlformats.org/officeDocument/2006/relationships/image" Target="../media/image8.png"/><Relationship Id="rId5" Type="http://schemas.microsoft.com/office/2007/relationships/media" Target="../media/media14.m4a"/><Relationship Id="rId10" Type="http://schemas.openxmlformats.org/officeDocument/2006/relationships/image" Target="../media/image7.png"/><Relationship Id="rId4" Type="http://schemas.openxmlformats.org/officeDocument/2006/relationships/audio" Target="../media/media13.m4a"/><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image" Target="../media/image1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7.png"/><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hyperlink" Target="http://thinkingtalking.co.uk/word-aware/"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s://childrenandfamilyhealthdevon.nhs.uk/" TargetMode="External"/><Relationship Id="rId4" Type="http://schemas.openxmlformats.org/officeDocument/2006/relationships/hyperlink" Target="https://www.widgit.com/resources/literacy-language/vocabulary/pre-teaching-vocabulary/index.ht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42951" y="3433358"/>
            <a:ext cx="6400800" cy="1752600"/>
          </a:xfrm>
        </p:spPr>
        <p:txBody>
          <a:bodyPr>
            <a:normAutofit/>
          </a:bodyPr>
          <a:lstStyle/>
          <a:p>
            <a:r>
              <a:rPr lang="en-GB" dirty="0"/>
              <a:t>Presented by </a:t>
            </a:r>
          </a:p>
          <a:p>
            <a:r>
              <a:rPr lang="en-GB" dirty="0"/>
              <a:t>Children and Family Health Devon</a:t>
            </a:r>
          </a:p>
          <a:p>
            <a:r>
              <a:rPr lang="en-GB" dirty="0"/>
              <a:t>Speech &amp; Language Therapy Team</a:t>
            </a:r>
          </a:p>
          <a:p>
            <a:endParaRPr lang="en-GB" dirty="0"/>
          </a:p>
        </p:txBody>
      </p:sp>
      <p:sp>
        <p:nvSpPr>
          <p:cNvPr id="4" name="Rectangle 2"/>
          <p:cNvSpPr txBox="1">
            <a:spLocks noChangeArrowheads="1"/>
          </p:cNvSpPr>
          <p:nvPr/>
        </p:nvSpPr>
        <p:spPr>
          <a:xfrm>
            <a:off x="971600" y="740296"/>
            <a:ext cx="6399212" cy="2544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a:solidFill>
                  <a:schemeClr val="accent6"/>
                </a:solidFill>
              </a:rPr>
              <a:t>Vocabulary Development</a:t>
            </a:r>
            <a:br>
              <a:rPr lang="en-GB" dirty="0"/>
            </a:br>
            <a:r>
              <a:rPr lang="en-GB" sz="3600" dirty="0"/>
              <a:t>Supporting School Age Children</a:t>
            </a:r>
          </a:p>
        </p:txBody>
      </p:sp>
      <p:pic>
        <p:nvPicPr>
          <p:cNvPr id="5" name="Picture 4"/>
          <p:cNvPicPr/>
          <p:nvPr/>
        </p:nvPicPr>
        <p:blipFill>
          <a:blip r:embed="rId5">
            <a:extLst>
              <a:ext uri="{28A0092B-C50C-407E-A947-70E740481C1C}">
                <a14:useLocalDpi xmlns:a14="http://schemas.microsoft.com/office/drawing/2010/main" val="0"/>
              </a:ext>
            </a:extLst>
          </a:blip>
          <a:srcRect/>
          <a:stretch>
            <a:fillRect/>
          </a:stretch>
        </p:blipFill>
        <p:spPr bwMode="auto">
          <a:xfrm>
            <a:off x="7059663" y="5709636"/>
            <a:ext cx="1123950" cy="447675"/>
          </a:xfrm>
          <a:prstGeom prst="rect">
            <a:avLst/>
          </a:prstGeom>
          <a:noFill/>
          <a:ln>
            <a:noFill/>
          </a:ln>
        </p:spPr>
      </p:pic>
      <p:pic>
        <p:nvPicPr>
          <p:cNvPr id="7" name="Recorded Sound">
            <a:hlinkClick r:id="" action="ppaction://media"/>
            <a:extLst>
              <a:ext uri="{FF2B5EF4-FFF2-40B4-BE49-F238E27FC236}">
                <a16:creationId xmlns:a16="http://schemas.microsoft.com/office/drawing/2014/main" id="{49B9E4D1-A5CE-4871-9497-128098F6E9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05362" y="6117704"/>
            <a:ext cx="406400" cy="406400"/>
          </a:xfrm>
          <a:prstGeom prst="rect">
            <a:avLst/>
          </a:prstGeom>
        </p:spPr>
      </p:pic>
      <p:pic>
        <p:nvPicPr>
          <p:cNvPr id="2" name="Picture 1">
            <a:extLst>
              <a:ext uri="{FF2B5EF4-FFF2-40B4-BE49-F238E27FC236}">
                <a16:creationId xmlns:a16="http://schemas.microsoft.com/office/drawing/2014/main" id="{C5B59381-DF11-4ED1-95E6-5284539FC498}"/>
              </a:ext>
            </a:extLst>
          </p:cNvPr>
          <p:cNvPicPr>
            <a:picLocks noChangeAspect="1"/>
          </p:cNvPicPr>
          <p:nvPr/>
        </p:nvPicPr>
        <p:blipFill>
          <a:blip r:embed="rId7"/>
          <a:stretch>
            <a:fillRect/>
          </a:stretch>
        </p:blipFill>
        <p:spPr>
          <a:xfrm>
            <a:off x="742951" y="5500619"/>
            <a:ext cx="2475191" cy="865707"/>
          </a:xfrm>
          <a:prstGeom prst="rect">
            <a:avLst/>
          </a:prstGeom>
        </p:spPr>
      </p:pic>
    </p:spTree>
    <p:extLst>
      <p:ext uri="{BB962C8B-B14F-4D97-AF65-F5344CB8AC3E}">
        <p14:creationId xmlns:p14="http://schemas.microsoft.com/office/powerpoint/2010/main" val="425692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6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408">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775" y="760022"/>
            <a:ext cx="7431438" cy="665018"/>
          </a:xfrm>
        </p:spPr>
        <p:txBody>
          <a:bodyPr>
            <a:normAutofit fontScale="90000"/>
          </a:bodyPr>
          <a:lstStyle/>
          <a:p>
            <a:r>
              <a:rPr lang="en-GB" b="1" dirty="0">
                <a:solidFill>
                  <a:schemeClr val="accent6"/>
                </a:solidFill>
              </a:rPr>
              <a:t>Word–Finding Difficulties</a:t>
            </a:r>
          </a:p>
        </p:txBody>
      </p:sp>
      <p:sp>
        <p:nvSpPr>
          <p:cNvPr id="3" name="Content Placeholder 2"/>
          <p:cNvSpPr>
            <a:spLocks noGrp="1"/>
          </p:cNvSpPr>
          <p:nvPr>
            <p:ph idx="1"/>
          </p:nvPr>
        </p:nvSpPr>
        <p:spPr>
          <a:xfrm>
            <a:off x="358775" y="1284363"/>
            <a:ext cx="8424863" cy="5153891"/>
          </a:xfrm>
        </p:spPr>
        <p:txBody>
          <a:bodyPr/>
          <a:lstStyle/>
          <a:p>
            <a:pPr marL="0" indent="0">
              <a:buNone/>
            </a:pPr>
            <a:endParaRPr lang="en-GB" sz="2800" dirty="0"/>
          </a:p>
          <a:p>
            <a:pPr marL="0" indent="0">
              <a:buNone/>
            </a:pPr>
            <a:r>
              <a:rPr lang="en-GB" sz="2800" dirty="0"/>
              <a:t>Children may:</a:t>
            </a:r>
          </a:p>
          <a:p>
            <a:r>
              <a:rPr lang="en-GB" sz="2800" dirty="0"/>
              <a:t>Use non-specific terms e.g. ‘this’, ‘that’, ‘thing’ </a:t>
            </a:r>
            <a:r>
              <a:rPr lang="en-GB" sz="2800" dirty="0" err="1"/>
              <a:t>etc</a:t>
            </a:r>
            <a:r>
              <a:rPr lang="en-GB" sz="2800" dirty="0"/>
              <a:t> </a:t>
            </a:r>
          </a:p>
          <a:p>
            <a:r>
              <a:rPr lang="en-GB" sz="2800" dirty="0"/>
              <a:t>Have a disrupted flow of speech</a:t>
            </a:r>
          </a:p>
          <a:p>
            <a:r>
              <a:rPr lang="en-GB" sz="2800" dirty="0"/>
              <a:t>Have inaccurate productions of the target word</a:t>
            </a:r>
          </a:p>
          <a:p>
            <a:r>
              <a:rPr lang="en-GB" sz="2800" dirty="0"/>
              <a:t>Use a description instead of the target word</a:t>
            </a:r>
          </a:p>
          <a:p>
            <a:r>
              <a:rPr lang="en-GB" sz="2800" dirty="0"/>
              <a:t>Say they can’t remember a word </a:t>
            </a:r>
          </a:p>
          <a:p>
            <a:r>
              <a:rPr lang="en-GB" sz="2800" dirty="0"/>
              <a:t>Show signs of frustration </a:t>
            </a:r>
          </a:p>
          <a:p>
            <a:pPr marL="0" indent="0">
              <a:buNone/>
            </a:pPr>
            <a:r>
              <a:rPr lang="en-GB" sz="2800" dirty="0">
                <a:solidFill>
                  <a:schemeClr val="accent2"/>
                </a:solidFill>
              </a:rPr>
              <a:t>				</a:t>
            </a:r>
            <a:endParaRPr lang="en-GB" sz="2800" dirty="0"/>
          </a:p>
        </p:txBody>
      </p:sp>
      <p:sp>
        <p:nvSpPr>
          <p:cNvPr id="5" name="Slide Number Placeholder 4"/>
          <p:cNvSpPr>
            <a:spLocks noGrp="1"/>
          </p:cNvSpPr>
          <p:nvPr>
            <p:ph type="sldNum" sz="quarter" idx="11"/>
          </p:nvPr>
        </p:nvSpPr>
        <p:spPr/>
        <p:txBody>
          <a:bodyPr/>
          <a:lstStyle/>
          <a:p>
            <a:pPr>
              <a:defRPr/>
            </a:pPr>
            <a:fld id="{D89C5A33-47D9-46C8-9F96-6C56C55C7C43}" type="slidenum">
              <a:rPr lang="en-GB" smtClean="0"/>
              <a:pPr>
                <a:defRPr/>
              </a:pPr>
              <a:t>10</a:t>
            </a:fld>
            <a:endParaRPr lang="en-GB" dirty="0"/>
          </a:p>
        </p:txBody>
      </p:sp>
      <p:pic>
        <p:nvPicPr>
          <p:cNvPr id="6" name="Recorded Sound">
            <a:hlinkClick r:id="" action="ppaction://media"/>
            <a:extLst>
              <a:ext uri="{FF2B5EF4-FFF2-40B4-BE49-F238E27FC236}">
                <a16:creationId xmlns:a16="http://schemas.microsoft.com/office/drawing/2014/main" id="{1702F70E-0C04-4BDC-9ECF-074D770466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006" y="5932165"/>
            <a:ext cx="406400" cy="406400"/>
          </a:xfrm>
          <a:prstGeom prst="rect">
            <a:avLst/>
          </a:prstGeom>
        </p:spPr>
      </p:pic>
      <p:pic>
        <p:nvPicPr>
          <p:cNvPr id="7" name="Picture 6">
            <a:extLst>
              <a:ext uri="{FF2B5EF4-FFF2-40B4-BE49-F238E27FC236}">
                <a16:creationId xmlns:a16="http://schemas.microsoft.com/office/drawing/2014/main" id="{9EEDF4B4-ED9B-40DF-AE4A-747C3F973786}"/>
              </a:ext>
            </a:extLst>
          </p:cNvPr>
          <p:cNvPicPr>
            <a:picLocks noChangeAspect="1"/>
          </p:cNvPicPr>
          <p:nvPr/>
        </p:nvPicPr>
        <p:blipFill>
          <a:blip r:embed="rId6"/>
          <a:stretch>
            <a:fillRect/>
          </a:stretch>
        </p:blipFill>
        <p:spPr>
          <a:xfrm>
            <a:off x="6156176" y="4395787"/>
            <a:ext cx="2143125" cy="2143125"/>
          </a:xfrm>
          <a:prstGeom prst="rect">
            <a:avLst/>
          </a:prstGeom>
        </p:spPr>
      </p:pic>
    </p:spTree>
    <p:extLst>
      <p:ext uri="{BB962C8B-B14F-4D97-AF65-F5344CB8AC3E}">
        <p14:creationId xmlns:p14="http://schemas.microsoft.com/office/powerpoint/2010/main" val="276323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2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p:txBody>
          <a:bodyPr/>
          <a:lstStyle/>
          <a:p>
            <a:r>
              <a:rPr lang="en-US" b="1" dirty="0">
                <a:solidFill>
                  <a:schemeClr val="accent6"/>
                </a:solidFill>
              </a:rPr>
              <a:t>Impact of Vocabulary Difficulties </a:t>
            </a:r>
          </a:p>
        </p:txBody>
      </p:sp>
      <p:sp>
        <p:nvSpPr>
          <p:cNvPr id="3" name="Content Placeholder 2"/>
          <p:cNvSpPr>
            <a:spLocks noGrp="1"/>
          </p:cNvSpPr>
          <p:nvPr>
            <p:ph idx="1"/>
          </p:nvPr>
        </p:nvSpPr>
        <p:spPr>
          <a:xfrm>
            <a:off x="358775" y="1124744"/>
            <a:ext cx="8424863" cy="4999832"/>
          </a:xfrm>
        </p:spPr>
        <p:txBody>
          <a:bodyPr>
            <a:normAutofit lnSpcReduction="10000"/>
          </a:bodyPr>
          <a:lstStyle/>
          <a:p>
            <a:pPr marL="0" indent="0">
              <a:buNone/>
            </a:pPr>
            <a:endParaRPr lang="en-GB" dirty="0"/>
          </a:p>
          <a:p>
            <a:pPr>
              <a:defRPr/>
            </a:pPr>
            <a:r>
              <a:rPr lang="en-GB" altLang="en-US" sz="2000" dirty="0"/>
              <a:t>Ability to get their needs met</a:t>
            </a:r>
          </a:p>
          <a:p>
            <a:pPr>
              <a:defRPr/>
            </a:pPr>
            <a:r>
              <a:rPr lang="en-GB" altLang="en-US" sz="2000" dirty="0"/>
              <a:t>Ability to share information</a:t>
            </a:r>
          </a:p>
          <a:p>
            <a:pPr>
              <a:defRPr/>
            </a:pPr>
            <a:r>
              <a:rPr lang="en-GB" altLang="en-US" sz="2000" dirty="0"/>
              <a:t>Social interaction</a:t>
            </a:r>
          </a:p>
          <a:p>
            <a:pPr>
              <a:defRPr/>
            </a:pPr>
            <a:r>
              <a:rPr lang="en-GB" altLang="en-US" sz="2000" dirty="0"/>
              <a:t>Family relationships</a:t>
            </a:r>
          </a:p>
          <a:p>
            <a:pPr>
              <a:defRPr/>
            </a:pPr>
            <a:r>
              <a:rPr lang="en-GB" altLang="en-US" sz="2000" dirty="0"/>
              <a:t>Peer relationships</a:t>
            </a:r>
          </a:p>
          <a:p>
            <a:pPr>
              <a:defRPr/>
            </a:pPr>
            <a:r>
              <a:rPr lang="en-GB" altLang="en-US" sz="2000" dirty="0"/>
              <a:t>Emotions</a:t>
            </a:r>
          </a:p>
          <a:p>
            <a:pPr>
              <a:defRPr/>
            </a:pPr>
            <a:r>
              <a:rPr lang="en-GB" altLang="en-US" sz="2000" dirty="0"/>
              <a:t>Behaviour</a:t>
            </a:r>
          </a:p>
          <a:p>
            <a:pPr>
              <a:defRPr/>
            </a:pPr>
            <a:r>
              <a:rPr lang="en-GB" altLang="en-US" sz="2000" dirty="0"/>
              <a:t>Confidence / Self esteem</a:t>
            </a:r>
          </a:p>
          <a:p>
            <a:pPr>
              <a:defRPr/>
            </a:pPr>
            <a:r>
              <a:rPr lang="en-GB" altLang="en-US" sz="2000" dirty="0"/>
              <a:t>Educational progress - </a:t>
            </a:r>
            <a:r>
              <a:rPr lang="en-GB" sz="2000" dirty="0"/>
              <a:t>Access to the curriculum, following instructions, understanding stories, understanding new concepts, reading comprehension, demonstrating their knowledge, sharing news, telling and re- telling stories</a:t>
            </a:r>
          </a:p>
          <a:p>
            <a:pPr>
              <a:defRPr/>
            </a:pPr>
            <a:r>
              <a:rPr lang="en-GB" sz="2000" dirty="0"/>
              <a:t>Life outcomes</a:t>
            </a:r>
          </a:p>
          <a:p>
            <a:pPr>
              <a:defRPr/>
            </a:pPr>
            <a:endParaRPr lang="en-GB" sz="1800" dirty="0"/>
          </a:p>
        </p:txBody>
      </p:sp>
      <p:sp>
        <p:nvSpPr>
          <p:cNvPr id="99331" name="Slide Number Placeholder 4"/>
          <p:cNvSpPr>
            <a:spLocks noGrp="1"/>
          </p:cNvSpPr>
          <p:nvPr>
            <p:ph type="sldNum" sz="quarter" idx="11"/>
          </p:nvPr>
        </p:nvSpPr>
        <p:spPr>
          <a:noFill/>
          <a:ln>
            <a:miter lim="800000"/>
            <a:headEnd/>
            <a:tailEnd/>
          </a:ln>
        </p:spPr>
        <p:txBody>
          <a:bodyPr/>
          <a:lstStyle/>
          <a:p>
            <a:fld id="{A5D5F3C8-BED3-4E85-A96E-BBA24D8E79A2}" type="slidenum">
              <a:rPr lang="en-GB" smtClean="0"/>
              <a:pPr/>
              <a:t>11</a:t>
            </a:fld>
            <a:endParaRPr lang="en-GB" dirty="0"/>
          </a:p>
        </p:txBody>
      </p:sp>
      <p:pic>
        <p:nvPicPr>
          <p:cNvPr id="2" name="Recorded Sound">
            <a:hlinkClick r:id="" action="ppaction://media"/>
            <a:extLst>
              <a:ext uri="{FF2B5EF4-FFF2-40B4-BE49-F238E27FC236}">
                <a16:creationId xmlns:a16="http://schemas.microsoft.com/office/drawing/2014/main" id="{7A908723-6150-41BB-956C-EAF570837F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1206" y="5921376"/>
            <a:ext cx="406400" cy="406400"/>
          </a:xfrm>
          <a:prstGeom prst="rect">
            <a:avLst/>
          </a:prstGeom>
        </p:spPr>
      </p:pic>
      <p:pic>
        <p:nvPicPr>
          <p:cNvPr id="4" name="Picture 3">
            <a:extLst>
              <a:ext uri="{FF2B5EF4-FFF2-40B4-BE49-F238E27FC236}">
                <a16:creationId xmlns:a16="http://schemas.microsoft.com/office/drawing/2014/main" id="{D62A7645-460F-4B68-8197-CFBB137691B8}"/>
              </a:ext>
            </a:extLst>
          </p:cNvPr>
          <p:cNvPicPr>
            <a:picLocks noChangeAspect="1"/>
          </p:cNvPicPr>
          <p:nvPr/>
        </p:nvPicPr>
        <p:blipFill>
          <a:blip r:embed="rId6"/>
          <a:stretch>
            <a:fillRect/>
          </a:stretch>
        </p:blipFill>
        <p:spPr>
          <a:xfrm>
            <a:off x="5652120" y="1545431"/>
            <a:ext cx="2152650" cy="2124075"/>
          </a:xfrm>
          <a:prstGeom prst="rect">
            <a:avLst/>
          </a:prstGeom>
        </p:spPr>
      </p:pic>
    </p:spTree>
    <p:extLst>
      <p:ext uri="{BB962C8B-B14F-4D97-AF65-F5344CB8AC3E}">
        <p14:creationId xmlns:p14="http://schemas.microsoft.com/office/powerpoint/2010/main" val="392183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97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830DC-2C25-4E90-9E74-07F1C006E3A1}"/>
              </a:ext>
            </a:extLst>
          </p:cNvPr>
          <p:cNvSpPr>
            <a:spLocks noGrp="1"/>
          </p:cNvSpPr>
          <p:nvPr>
            <p:ph type="title"/>
          </p:nvPr>
        </p:nvSpPr>
        <p:spPr/>
        <p:txBody>
          <a:bodyPr>
            <a:normAutofit fontScale="90000"/>
          </a:bodyPr>
          <a:lstStyle/>
          <a:p>
            <a:r>
              <a:rPr lang="en-GB" b="1" dirty="0">
                <a:solidFill>
                  <a:schemeClr val="accent6"/>
                </a:solidFill>
              </a:rPr>
              <a:t>How to support vocabulary learning</a:t>
            </a:r>
          </a:p>
        </p:txBody>
      </p:sp>
      <p:sp>
        <p:nvSpPr>
          <p:cNvPr id="3" name="Content Placeholder 2">
            <a:extLst>
              <a:ext uri="{FF2B5EF4-FFF2-40B4-BE49-F238E27FC236}">
                <a16:creationId xmlns:a16="http://schemas.microsoft.com/office/drawing/2014/main" id="{1394FC1A-5742-4694-8EDE-1D48C5980E12}"/>
              </a:ext>
            </a:extLst>
          </p:cNvPr>
          <p:cNvSpPr>
            <a:spLocks noGrp="1"/>
          </p:cNvSpPr>
          <p:nvPr>
            <p:ph idx="1"/>
          </p:nvPr>
        </p:nvSpPr>
        <p:spPr>
          <a:xfrm>
            <a:off x="457200" y="1268760"/>
            <a:ext cx="8229600" cy="4857403"/>
          </a:xfrm>
        </p:spPr>
        <p:txBody>
          <a:bodyPr>
            <a:normAutofit/>
          </a:bodyPr>
          <a:lstStyle/>
          <a:p>
            <a:pPr marL="0" indent="0">
              <a:buNone/>
            </a:pPr>
            <a:endParaRPr lang="en-GB" sz="3000" dirty="0"/>
          </a:p>
          <a:p>
            <a:pPr marL="0" indent="0">
              <a:buNone/>
            </a:pPr>
            <a:r>
              <a:rPr lang="en-GB" sz="3000" dirty="0"/>
              <a:t>Direct Teaching</a:t>
            </a:r>
          </a:p>
          <a:p>
            <a:r>
              <a:rPr lang="en-GB" sz="3000" dirty="0"/>
              <a:t>Which words?</a:t>
            </a:r>
          </a:p>
          <a:p>
            <a:r>
              <a:rPr lang="en-GB" sz="3000" dirty="0"/>
              <a:t>When?</a:t>
            </a:r>
          </a:p>
          <a:p>
            <a:pPr marL="0" indent="0">
              <a:buNone/>
            </a:pPr>
            <a:endParaRPr lang="en-GB" sz="3000" dirty="0"/>
          </a:p>
          <a:p>
            <a:pPr marL="0" indent="0">
              <a:buNone/>
            </a:pPr>
            <a:r>
              <a:rPr lang="en-GB" sz="3000" dirty="0"/>
              <a:t>Teaching word learning strategies</a:t>
            </a:r>
          </a:p>
          <a:p>
            <a:r>
              <a:rPr lang="en-GB" sz="3000" dirty="0"/>
              <a:t>How? </a:t>
            </a:r>
          </a:p>
        </p:txBody>
      </p:sp>
      <p:pic>
        <p:nvPicPr>
          <p:cNvPr id="5" name="Recorded Sound">
            <a:hlinkClick r:id="" action="ppaction://media"/>
            <a:extLst>
              <a:ext uri="{FF2B5EF4-FFF2-40B4-BE49-F238E27FC236}">
                <a16:creationId xmlns:a16="http://schemas.microsoft.com/office/drawing/2014/main" id="{B9B5DA94-B3AF-4B1D-80F3-2B0B29C5738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545123" y="6176962"/>
            <a:ext cx="406400" cy="406400"/>
          </a:xfrm>
          <a:prstGeom prst="rect">
            <a:avLst/>
          </a:prstGeom>
        </p:spPr>
      </p:pic>
      <p:pic>
        <p:nvPicPr>
          <p:cNvPr id="6" name="Recorded Sound">
            <a:hlinkClick r:id="" action="ppaction://media"/>
            <a:extLst>
              <a:ext uri="{FF2B5EF4-FFF2-40B4-BE49-F238E27FC236}">
                <a16:creationId xmlns:a16="http://schemas.microsoft.com/office/drawing/2014/main" id="{545E0367-803A-452F-9C91-7725597E669B}"/>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488269" y="6162338"/>
            <a:ext cx="406400" cy="406400"/>
          </a:xfrm>
          <a:prstGeom prst="rect">
            <a:avLst/>
          </a:prstGeom>
        </p:spPr>
      </p:pic>
      <p:pic>
        <p:nvPicPr>
          <p:cNvPr id="10" name="Recorded Sound">
            <a:hlinkClick r:id="" action="ppaction://media"/>
            <a:extLst>
              <a:ext uri="{FF2B5EF4-FFF2-40B4-BE49-F238E27FC236}">
                <a16:creationId xmlns:a16="http://schemas.microsoft.com/office/drawing/2014/main" id="{1345C912-E343-482D-BBC9-9363C74D418C}"/>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8375600" y="6162338"/>
            <a:ext cx="406400" cy="406400"/>
          </a:xfrm>
          <a:prstGeom prst="rect">
            <a:avLst/>
          </a:prstGeom>
        </p:spPr>
      </p:pic>
      <p:pic>
        <p:nvPicPr>
          <p:cNvPr id="12" name="Picture 11">
            <a:extLst>
              <a:ext uri="{FF2B5EF4-FFF2-40B4-BE49-F238E27FC236}">
                <a16:creationId xmlns:a16="http://schemas.microsoft.com/office/drawing/2014/main" id="{6400DEBD-3809-4239-90B8-926AE3BE6345}"/>
              </a:ext>
            </a:extLst>
          </p:cNvPr>
          <p:cNvPicPr>
            <a:picLocks noChangeAspect="1"/>
          </p:cNvPicPr>
          <p:nvPr/>
        </p:nvPicPr>
        <p:blipFill>
          <a:blip r:embed="rId10"/>
          <a:stretch>
            <a:fillRect/>
          </a:stretch>
        </p:blipFill>
        <p:spPr>
          <a:xfrm>
            <a:off x="3956744" y="2041376"/>
            <a:ext cx="2585864" cy="1357579"/>
          </a:xfrm>
          <a:prstGeom prst="rect">
            <a:avLst/>
          </a:prstGeom>
        </p:spPr>
      </p:pic>
      <p:pic>
        <p:nvPicPr>
          <p:cNvPr id="13" name="Picture 12">
            <a:extLst>
              <a:ext uri="{FF2B5EF4-FFF2-40B4-BE49-F238E27FC236}">
                <a16:creationId xmlns:a16="http://schemas.microsoft.com/office/drawing/2014/main" id="{342EC04F-0920-48D6-A795-88BA28198C7F}"/>
              </a:ext>
            </a:extLst>
          </p:cNvPr>
          <p:cNvPicPr>
            <a:picLocks noChangeAspect="1"/>
          </p:cNvPicPr>
          <p:nvPr/>
        </p:nvPicPr>
        <p:blipFill>
          <a:blip r:embed="rId11"/>
          <a:stretch>
            <a:fillRect/>
          </a:stretch>
        </p:blipFill>
        <p:spPr>
          <a:xfrm>
            <a:off x="2483768" y="4592341"/>
            <a:ext cx="2304256" cy="1773197"/>
          </a:xfrm>
          <a:prstGeom prst="rect">
            <a:avLst/>
          </a:prstGeom>
        </p:spPr>
      </p:pic>
    </p:spTree>
    <p:extLst>
      <p:ext uri="{BB962C8B-B14F-4D97-AF65-F5344CB8AC3E}">
        <p14:creationId xmlns:p14="http://schemas.microsoft.com/office/powerpoint/2010/main" val="226591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0010" fill="hold"/>
                                        <p:tgtEl>
                                          <p:spTgt spid="5"/>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42654" fill="hold"/>
                                        <p:tgtEl>
                                          <p:spTgt spid="6"/>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691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5"/>
                </p:tgtEl>
              </p:cMediaNode>
            </p:audio>
            <p:audio>
              <p:cMediaNode vol="80000">
                <p:cTn id="36" fill="hold" display="0">
                  <p:stCondLst>
                    <p:cond delay="indefinite"/>
                  </p:stCondLst>
                  <p:endCondLst>
                    <p:cond evt="onStopAudio" delay="0">
                      <p:tgtEl>
                        <p:sldTgt/>
                      </p:tgtEl>
                    </p:cond>
                  </p:endCondLst>
                </p:cTn>
                <p:tgtEl>
                  <p:spTgt spid="6"/>
                </p:tgtEl>
              </p:cMediaNode>
            </p:audio>
            <p:audio>
              <p:cMediaNode vol="80000">
                <p:cTn id="3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p:cNvSpPr>
            <a:spLocks/>
          </p:cNvSpPr>
          <p:nvPr/>
        </p:nvSpPr>
        <p:spPr bwMode="auto">
          <a:xfrm>
            <a:off x="595312" y="94320"/>
            <a:ext cx="8229600" cy="666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buFontTx/>
              <a:buChar char="•"/>
            </a:pPr>
            <a:endParaRPr lang="en-GB" altLang="en-US" sz="2800" b="1">
              <a:latin typeface="Arial" charset="0"/>
            </a:endParaRPr>
          </a:p>
        </p:txBody>
      </p:sp>
      <p:sp>
        <p:nvSpPr>
          <p:cNvPr id="4" name="Isosceles Triangle 3"/>
          <p:cNvSpPr>
            <a:spLocks noChangeArrowheads="1"/>
          </p:cNvSpPr>
          <p:nvPr/>
        </p:nvSpPr>
        <p:spPr bwMode="auto">
          <a:xfrm>
            <a:off x="1287463" y="1150938"/>
            <a:ext cx="6340475" cy="4783137"/>
          </a:xfrm>
          <a:prstGeom prst="triangle">
            <a:avLst>
              <a:gd name="adj"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a:solidFill>
                <a:schemeClr val="lt1"/>
              </a:solidFill>
              <a:latin typeface="+mn-lt"/>
            </a:endParaRPr>
          </a:p>
        </p:txBody>
      </p:sp>
      <p:cxnSp>
        <p:nvCxnSpPr>
          <p:cNvPr id="6" name="Straight Connector 5"/>
          <p:cNvCxnSpPr>
            <a:cxnSpLocks noChangeShapeType="1"/>
          </p:cNvCxnSpPr>
          <p:nvPr/>
        </p:nvCxnSpPr>
        <p:spPr bwMode="auto">
          <a:xfrm>
            <a:off x="3563938" y="2420938"/>
            <a:ext cx="1800225" cy="0"/>
          </a:xfrm>
          <a:prstGeom prst="line">
            <a:avLst/>
          </a:prstGeom>
          <a:noFill/>
          <a:ln w="25400">
            <a:solidFill>
              <a:schemeClr val="accent1"/>
            </a:solidFill>
            <a:round/>
            <a:headEnd/>
            <a:tailEnd/>
          </a:ln>
          <a:effectLst>
            <a:outerShdw blurRad="40000" dist="20000" dir="5400000" rotWithShape="0">
              <a:srgbClr val="808080">
                <a:alpha val="37999"/>
              </a:srgbClr>
            </a:outerShdw>
          </a:effectLst>
        </p:spPr>
      </p:cxnSp>
      <p:cxnSp>
        <p:nvCxnSpPr>
          <p:cNvPr id="12" name="Straight Connector 11"/>
          <p:cNvCxnSpPr>
            <a:cxnSpLocks noChangeShapeType="1"/>
          </p:cNvCxnSpPr>
          <p:nvPr/>
        </p:nvCxnSpPr>
        <p:spPr bwMode="auto">
          <a:xfrm>
            <a:off x="2124075" y="4652963"/>
            <a:ext cx="4679950" cy="0"/>
          </a:xfrm>
          <a:prstGeom prst="line">
            <a:avLst/>
          </a:prstGeom>
          <a:noFill/>
          <a:ln w="25400">
            <a:solidFill>
              <a:schemeClr val="accent1"/>
            </a:solidFill>
            <a:round/>
            <a:headEnd/>
            <a:tailEnd/>
          </a:ln>
          <a:effectLst>
            <a:outerShdw blurRad="40000" dist="20000" dir="5400000" rotWithShape="0">
              <a:srgbClr val="808080">
                <a:alpha val="37999"/>
              </a:srgbClr>
            </a:outerShdw>
          </a:effectLst>
        </p:spPr>
      </p:cxnSp>
      <p:sp>
        <p:nvSpPr>
          <p:cNvPr id="7174" name="TextBox 14"/>
          <p:cNvSpPr txBox="1">
            <a:spLocks noChangeArrowheads="1"/>
          </p:cNvSpPr>
          <p:nvPr/>
        </p:nvSpPr>
        <p:spPr bwMode="auto">
          <a:xfrm>
            <a:off x="1439863" y="1465263"/>
            <a:ext cx="18875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Font typeface="Arial" charset="0"/>
              <a:buChar char="•"/>
              <a:defRPr sz="3200">
                <a:solidFill>
                  <a:schemeClr val="tx1"/>
                </a:solidFill>
                <a:latin typeface="Calibri" pitchFamily="34" charset="0"/>
              </a:defRPr>
            </a:lvl1pPr>
            <a:lvl2pPr marL="742950" indent="-285750" defTabSz="457200" eaLnBrk="0" hangingPunct="0">
              <a:spcBef>
                <a:spcPct val="20000"/>
              </a:spcBef>
              <a:buFont typeface="Arial" charset="0"/>
              <a:buChar char="–"/>
              <a:defRPr sz="2800">
                <a:solidFill>
                  <a:schemeClr val="tx1"/>
                </a:solidFill>
                <a:latin typeface="Calibri" pitchFamily="34" charset="0"/>
              </a:defRPr>
            </a:lvl2pPr>
            <a:lvl3pPr marL="1143000" indent="-228600" defTabSz="457200" eaLnBrk="0" hangingPunct="0">
              <a:spcBef>
                <a:spcPct val="20000"/>
              </a:spcBef>
              <a:buFont typeface="Arial" charset="0"/>
              <a:buChar char="•"/>
              <a:defRPr sz="2400">
                <a:solidFill>
                  <a:schemeClr val="tx1"/>
                </a:solidFill>
                <a:latin typeface="Calibri" pitchFamily="34" charset="0"/>
              </a:defRPr>
            </a:lvl3pPr>
            <a:lvl4pPr marL="1600200" indent="-228600" defTabSz="457200" eaLnBrk="0" hangingPunct="0">
              <a:spcBef>
                <a:spcPct val="20000"/>
              </a:spcBef>
              <a:buFont typeface="Arial" charset="0"/>
              <a:buChar char="–"/>
              <a:defRPr sz="2000">
                <a:solidFill>
                  <a:schemeClr val="tx1"/>
                </a:solidFill>
                <a:latin typeface="Calibri" pitchFamily="34" charset="0"/>
              </a:defRPr>
            </a:lvl4pPr>
            <a:lvl5pPr marL="2057400" indent="-228600" defTabSz="4572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ea typeface="ＭＳ Ｐゴシック" pitchFamily="34" charset="-128"/>
              </a:rPr>
              <a:t>Tier 3</a:t>
            </a:r>
          </a:p>
        </p:txBody>
      </p:sp>
      <p:sp>
        <p:nvSpPr>
          <p:cNvPr id="7175" name="TextBox 15"/>
          <p:cNvSpPr txBox="1">
            <a:spLocks noChangeArrowheads="1"/>
          </p:cNvSpPr>
          <p:nvPr/>
        </p:nvSpPr>
        <p:spPr bwMode="auto">
          <a:xfrm>
            <a:off x="931863" y="2844800"/>
            <a:ext cx="124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Font typeface="Arial" charset="0"/>
              <a:buChar char="•"/>
              <a:defRPr sz="3200">
                <a:solidFill>
                  <a:schemeClr val="tx1"/>
                </a:solidFill>
                <a:latin typeface="Calibri" pitchFamily="34" charset="0"/>
              </a:defRPr>
            </a:lvl1pPr>
            <a:lvl2pPr marL="742950" indent="-285750" defTabSz="457200" eaLnBrk="0" hangingPunct="0">
              <a:spcBef>
                <a:spcPct val="20000"/>
              </a:spcBef>
              <a:buFont typeface="Arial" charset="0"/>
              <a:buChar char="–"/>
              <a:defRPr sz="2800">
                <a:solidFill>
                  <a:schemeClr val="tx1"/>
                </a:solidFill>
                <a:latin typeface="Calibri" pitchFamily="34" charset="0"/>
              </a:defRPr>
            </a:lvl2pPr>
            <a:lvl3pPr marL="1143000" indent="-228600" defTabSz="457200" eaLnBrk="0" hangingPunct="0">
              <a:spcBef>
                <a:spcPct val="20000"/>
              </a:spcBef>
              <a:buFont typeface="Arial" charset="0"/>
              <a:buChar char="•"/>
              <a:defRPr sz="2400">
                <a:solidFill>
                  <a:schemeClr val="tx1"/>
                </a:solidFill>
                <a:latin typeface="Calibri" pitchFamily="34" charset="0"/>
              </a:defRPr>
            </a:lvl3pPr>
            <a:lvl4pPr marL="1600200" indent="-228600" defTabSz="457200" eaLnBrk="0" hangingPunct="0">
              <a:spcBef>
                <a:spcPct val="20000"/>
              </a:spcBef>
              <a:buFont typeface="Arial" charset="0"/>
              <a:buChar char="–"/>
              <a:defRPr sz="2000">
                <a:solidFill>
                  <a:schemeClr val="tx1"/>
                </a:solidFill>
                <a:latin typeface="Calibri" pitchFamily="34" charset="0"/>
              </a:defRPr>
            </a:lvl4pPr>
            <a:lvl5pPr marL="2057400" indent="-228600" defTabSz="4572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ea typeface="ＭＳ Ｐゴシック" pitchFamily="34" charset="-128"/>
              </a:rPr>
              <a:t>Tier 2</a:t>
            </a:r>
          </a:p>
        </p:txBody>
      </p:sp>
      <p:sp>
        <p:nvSpPr>
          <p:cNvPr id="7176" name="TextBox 18"/>
          <p:cNvSpPr txBox="1">
            <a:spLocks noChangeArrowheads="1"/>
          </p:cNvSpPr>
          <p:nvPr/>
        </p:nvSpPr>
        <p:spPr bwMode="auto">
          <a:xfrm>
            <a:off x="584200" y="4732338"/>
            <a:ext cx="1108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Font typeface="Arial" charset="0"/>
              <a:buChar char="•"/>
              <a:defRPr sz="3200">
                <a:solidFill>
                  <a:schemeClr val="tx1"/>
                </a:solidFill>
                <a:latin typeface="Calibri" pitchFamily="34" charset="0"/>
              </a:defRPr>
            </a:lvl1pPr>
            <a:lvl2pPr marL="742950" indent="-285750" defTabSz="457200" eaLnBrk="0" hangingPunct="0">
              <a:spcBef>
                <a:spcPct val="20000"/>
              </a:spcBef>
              <a:buFont typeface="Arial" charset="0"/>
              <a:buChar char="–"/>
              <a:defRPr sz="2800">
                <a:solidFill>
                  <a:schemeClr val="tx1"/>
                </a:solidFill>
                <a:latin typeface="Calibri" pitchFamily="34" charset="0"/>
              </a:defRPr>
            </a:lvl2pPr>
            <a:lvl3pPr marL="1143000" indent="-228600" defTabSz="457200" eaLnBrk="0" hangingPunct="0">
              <a:spcBef>
                <a:spcPct val="20000"/>
              </a:spcBef>
              <a:buFont typeface="Arial" charset="0"/>
              <a:buChar char="•"/>
              <a:defRPr sz="2400">
                <a:solidFill>
                  <a:schemeClr val="tx1"/>
                </a:solidFill>
                <a:latin typeface="Calibri" pitchFamily="34" charset="0"/>
              </a:defRPr>
            </a:lvl3pPr>
            <a:lvl4pPr marL="1600200" indent="-228600" defTabSz="457200" eaLnBrk="0" hangingPunct="0">
              <a:spcBef>
                <a:spcPct val="20000"/>
              </a:spcBef>
              <a:buFont typeface="Arial" charset="0"/>
              <a:buChar char="–"/>
              <a:defRPr sz="2000">
                <a:solidFill>
                  <a:schemeClr val="tx1"/>
                </a:solidFill>
                <a:latin typeface="Calibri" pitchFamily="34" charset="0"/>
              </a:defRPr>
            </a:lvl4pPr>
            <a:lvl5pPr marL="2057400" indent="-228600" defTabSz="4572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ea typeface="ＭＳ Ｐゴシック" pitchFamily="34" charset="-128"/>
              </a:rPr>
              <a:t>Tier 1</a:t>
            </a:r>
          </a:p>
        </p:txBody>
      </p:sp>
      <p:sp>
        <p:nvSpPr>
          <p:cNvPr id="7177" name="TextBox 19"/>
          <p:cNvSpPr txBox="1">
            <a:spLocks noChangeArrowheads="1"/>
          </p:cNvSpPr>
          <p:nvPr/>
        </p:nvSpPr>
        <p:spPr bwMode="auto">
          <a:xfrm>
            <a:off x="3419475" y="1412875"/>
            <a:ext cx="2024063"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Font typeface="Arial" charset="0"/>
              <a:buChar char="•"/>
              <a:defRPr sz="3200">
                <a:solidFill>
                  <a:schemeClr val="tx1"/>
                </a:solidFill>
                <a:latin typeface="Calibri" pitchFamily="34" charset="0"/>
              </a:defRPr>
            </a:lvl1pPr>
            <a:lvl2pPr marL="742950" indent="-285750" defTabSz="457200" eaLnBrk="0" hangingPunct="0">
              <a:spcBef>
                <a:spcPct val="20000"/>
              </a:spcBef>
              <a:buFont typeface="Arial" charset="0"/>
              <a:buChar char="–"/>
              <a:defRPr sz="2800">
                <a:solidFill>
                  <a:schemeClr val="tx1"/>
                </a:solidFill>
                <a:latin typeface="Calibri" pitchFamily="34" charset="0"/>
              </a:defRPr>
            </a:lvl2pPr>
            <a:lvl3pPr marL="1143000" indent="-228600" defTabSz="457200" eaLnBrk="0" hangingPunct="0">
              <a:spcBef>
                <a:spcPct val="20000"/>
              </a:spcBef>
              <a:buFont typeface="Arial" charset="0"/>
              <a:buChar char="•"/>
              <a:defRPr sz="2400">
                <a:solidFill>
                  <a:schemeClr val="tx1"/>
                </a:solidFill>
                <a:latin typeface="Calibri" pitchFamily="34" charset="0"/>
              </a:defRPr>
            </a:lvl3pPr>
            <a:lvl4pPr marL="1600200" indent="-228600" defTabSz="457200" eaLnBrk="0" hangingPunct="0">
              <a:spcBef>
                <a:spcPct val="20000"/>
              </a:spcBef>
              <a:buFont typeface="Arial" charset="0"/>
              <a:buChar char="–"/>
              <a:defRPr sz="2000">
                <a:solidFill>
                  <a:schemeClr val="tx1"/>
                </a:solidFill>
                <a:latin typeface="Calibri" pitchFamily="34" charset="0"/>
              </a:defRPr>
            </a:lvl4pPr>
            <a:lvl5pPr marL="2057400" indent="-228600" defTabSz="4572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b="1">
                <a:ea typeface="ＭＳ Ｐゴシック" pitchFamily="34" charset="-128"/>
              </a:rPr>
              <a:t>SPECIALISED</a:t>
            </a:r>
          </a:p>
          <a:p>
            <a:pPr algn="ctr" eaLnBrk="1" hangingPunct="1">
              <a:spcBef>
                <a:spcPct val="0"/>
              </a:spcBef>
              <a:buFontTx/>
              <a:buNone/>
            </a:pPr>
            <a:r>
              <a:rPr lang="en-US" altLang="en-US" sz="1600">
                <a:ea typeface="ＭＳ Ｐゴシック" pitchFamily="34" charset="-128"/>
              </a:rPr>
              <a:t>Low Frequency</a:t>
            </a:r>
          </a:p>
          <a:p>
            <a:pPr algn="ctr" eaLnBrk="1" hangingPunct="1">
              <a:spcBef>
                <a:spcPct val="0"/>
              </a:spcBef>
              <a:buFontTx/>
              <a:buNone/>
            </a:pPr>
            <a:r>
              <a:rPr lang="en-US" altLang="en-US" sz="1600">
                <a:ea typeface="ＭＳ Ｐゴシック" pitchFamily="34" charset="-128"/>
              </a:rPr>
              <a:t>Topic Specific</a:t>
            </a:r>
          </a:p>
        </p:txBody>
      </p:sp>
      <p:sp>
        <p:nvSpPr>
          <p:cNvPr id="7178" name="TextBox 20"/>
          <p:cNvSpPr txBox="1">
            <a:spLocks noChangeArrowheads="1"/>
          </p:cNvSpPr>
          <p:nvPr/>
        </p:nvSpPr>
        <p:spPr bwMode="auto">
          <a:xfrm>
            <a:off x="2598738" y="2547938"/>
            <a:ext cx="3641725"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Font typeface="Arial" charset="0"/>
              <a:buChar char="•"/>
              <a:defRPr sz="3200">
                <a:solidFill>
                  <a:schemeClr val="tx1"/>
                </a:solidFill>
                <a:latin typeface="Calibri" pitchFamily="34" charset="0"/>
              </a:defRPr>
            </a:lvl1pPr>
            <a:lvl2pPr marL="742950" indent="-285750" defTabSz="457200" eaLnBrk="0" hangingPunct="0">
              <a:spcBef>
                <a:spcPct val="20000"/>
              </a:spcBef>
              <a:buFont typeface="Arial" charset="0"/>
              <a:buChar char="–"/>
              <a:defRPr sz="2800">
                <a:solidFill>
                  <a:schemeClr val="tx1"/>
                </a:solidFill>
                <a:latin typeface="Calibri" pitchFamily="34" charset="0"/>
              </a:defRPr>
            </a:lvl2pPr>
            <a:lvl3pPr marL="1143000" indent="-228600" defTabSz="457200" eaLnBrk="0" hangingPunct="0">
              <a:spcBef>
                <a:spcPct val="20000"/>
              </a:spcBef>
              <a:buFont typeface="Arial" charset="0"/>
              <a:buChar char="•"/>
              <a:defRPr sz="2400">
                <a:solidFill>
                  <a:schemeClr val="tx1"/>
                </a:solidFill>
                <a:latin typeface="Calibri" pitchFamily="34" charset="0"/>
              </a:defRPr>
            </a:lvl3pPr>
            <a:lvl4pPr marL="1600200" indent="-228600" defTabSz="457200" eaLnBrk="0" hangingPunct="0">
              <a:spcBef>
                <a:spcPct val="20000"/>
              </a:spcBef>
              <a:buFont typeface="Arial" charset="0"/>
              <a:buChar char="–"/>
              <a:defRPr sz="2000">
                <a:solidFill>
                  <a:schemeClr val="tx1"/>
                </a:solidFill>
                <a:latin typeface="Calibri" pitchFamily="34" charset="0"/>
              </a:defRPr>
            </a:lvl4pPr>
            <a:lvl5pPr marL="2057400" indent="-228600" defTabSz="4572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b="1">
                <a:ea typeface="ＭＳ Ｐゴシック" pitchFamily="34" charset="-128"/>
              </a:rPr>
              <a:t>DESCRIBING</a:t>
            </a:r>
          </a:p>
          <a:p>
            <a:pPr algn="ctr" eaLnBrk="1" hangingPunct="1">
              <a:spcBef>
                <a:spcPct val="0"/>
              </a:spcBef>
              <a:buFontTx/>
              <a:buNone/>
            </a:pPr>
            <a:r>
              <a:rPr lang="en-US" altLang="en-US" sz="1600">
                <a:ea typeface="ＭＳ Ｐゴシック" pitchFamily="34" charset="-128"/>
              </a:rPr>
              <a:t>Abstract words</a:t>
            </a:r>
          </a:p>
          <a:p>
            <a:pPr algn="ctr" eaLnBrk="1" hangingPunct="1">
              <a:spcBef>
                <a:spcPct val="0"/>
              </a:spcBef>
              <a:buFontTx/>
              <a:buNone/>
            </a:pPr>
            <a:r>
              <a:rPr lang="en-US" altLang="en-US" sz="1600">
                <a:ea typeface="ＭＳ Ｐゴシック" pitchFamily="34" charset="-128"/>
              </a:rPr>
              <a:t>Cross curricular</a:t>
            </a:r>
          </a:p>
          <a:p>
            <a:pPr algn="ctr" eaLnBrk="1" hangingPunct="1">
              <a:spcBef>
                <a:spcPct val="0"/>
              </a:spcBef>
              <a:buFontTx/>
              <a:buNone/>
            </a:pPr>
            <a:r>
              <a:rPr lang="en-US" altLang="en-US" sz="1600">
                <a:ea typeface="ＭＳ Ｐゴシック" pitchFamily="34" charset="-128"/>
              </a:rPr>
              <a:t>Often descriptive</a:t>
            </a:r>
          </a:p>
          <a:p>
            <a:pPr algn="ctr" eaLnBrk="1" hangingPunct="1">
              <a:spcBef>
                <a:spcPct val="0"/>
              </a:spcBef>
              <a:buFontTx/>
              <a:buNone/>
            </a:pPr>
            <a:r>
              <a:rPr lang="en-US" altLang="en-US" sz="1600">
                <a:ea typeface="ＭＳ Ｐゴシック" pitchFamily="34" charset="-128"/>
              </a:rPr>
              <a:t>Adjectives, adverbs,</a:t>
            </a:r>
          </a:p>
          <a:p>
            <a:pPr algn="ctr" eaLnBrk="1" hangingPunct="1">
              <a:spcBef>
                <a:spcPct val="0"/>
              </a:spcBef>
              <a:buFontTx/>
              <a:buNone/>
            </a:pPr>
            <a:r>
              <a:rPr lang="en-US" altLang="en-US" sz="1600">
                <a:ea typeface="ＭＳ Ｐゴシック" pitchFamily="34" charset="-128"/>
              </a:rPr>
              <a:t>Vocabulary of time.</a:t>
            </a:r>
          </a:p>
          <a:p>
            <a:pPr algn="ctr" eaLnBrk="1" hangingPunct="1">
              <a:spcBef>
                <a:spcPct val="0"/>
              </a:spcBef>
              <a:buFontTx/>
              <a:buNone/>
            </a:pPr>
            <a:r>
              <a:rPr lang="en-US" altLang="en-US" sz="1600">
                <a:ea typeface="ＭＳ Ｐゴシック" pitchFamily="34" charset="-128"/>
              </a:rPr>
              <a:t>Can usually be explained using easier and more familiar words</a:t>
            </a:r>
          </a:p>
        </p:txBody>
      </p:sp>
      <p:sp>
        <p:nvSpPr>
          <p:cNvPr id="7179" name="TextBox 21"/>
          <p:cNvSpPr txBox="1">
            <a:spLocks noChangeArrowheads="1"/>
          </p:cNvSpPr>
          <p:nvPr/>
        </p:nvSpPr>
        <p:spPr bwMode="auto">
          <a:xfrm>
            <a:off x="3327400" y="4610100"/>
            <a:ext cx="27003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Font typeface="Arial" charset="0"/>
              <a:buChar char="•"/>
              <a:defRPr sz="3200">
                <a:solidFill>
                  <a:schemeClr val="tx1"/>
                </a:solidFill>
                <a:latin typeface="Calibri" pitchFamily="34" charset="0"/>
              </a:defRPr>
            </a:lvl1pPr>
            <a:lvl2pPr marL="742950" indent="-285750" defTabSz="457200" eaLnBrk="0" hangingPunct="0">
              <a:spcBef>
                <a:spcPct val="20000"/>
              </a:spcBef>
              <a:buFont typeface="Arial" charset="0"/>
              <a:buChar char="–"/>
              <a:defRPr sz="2800">
                <a:solidFill>
                  <a:schemeClr val="tx1"/>
                </a:solidFill>
                <a:latin typeface="Calibri" pitchFamily="34" charset="0"/>
              </a:defRPr>
            </a:lvl2pPr>
            <a:lvl3pPr marL="1143000" indent="-228600" defTabSz="457200" eaLnBrk="0" hangingPunct="0">
              <a:spcBef>
                <a:spcPct val="20000"/>
              </a:spcBef>
              <a:buFont typeface="Arial" charset="0"/>
              <a:buChar char="•"/>
              <a:defRPr sz="2400">
                <a:solidFill>
                  <a:schemeClr val="tx1"/>
                </a:solidFill>
                <a:latin typeface="Calibri" pitchFamily="34" charset="0"/>
              </a:defRPr>
            </a:lvl3pPr>
            <a:lvl4pPr marL="1600200" indent="-228600" defTabSz="457200" eaLnBrk="0" hangingPunct="0">
              <a:spcBef>
                <a:spcPct val="20000"/>
              </a:spcBef>
              <a:buFont typeface="Arial" charset="0"/>
              <a:buChar char="–"/>
              <a:defRPr sz="2000">
                <a:solidFill>
                  <a:schemeClr val="tx1"/>
                </a:solidFill>
                <a:latin typeface="Calibri" pitchFamily="34" charset="0"/>
              </a:defRPr>
            </a:lvl4pPr>
            <a:lvl5pPr marL="2057400" indent="-228600" defTabSz="4572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b="1">
                <a:ea typeface="ＭＳ Ｐゴシック" pitchFamily="34" charset="-128"/>
              </a:rPr>
              <a:t>BASIC</a:t>
            </a:r>
          </a:p>
          <a:p>
            <a:pPr algn="ctr" eaLnBrk="1" hangingPunct="1">
              <a:spcBef>
                <a:spcPct val="0"/>
              </a:spcBef>
              <a:buFontTx/>
              <a:buNone/>
            </a:pPr>
            <a:r>
              <a:rPr lang="en-US" altLang="en-US" sz="1600">
                <a:ea typeface="ＭＳ Ｐゴシック" pitchFamily="34" charset="-128"/>
              </a:rPr>
              <a:t>High frequency</a:t>
            </a:r>
          </a:p>
          <a:p>
            <a:pPr algn="ctr" eaLnBrk="1" hangingPunct="1">
              <a:spcBef>
                <a:spcPct val="0"/>
              </a:spcBef>
              <a:buFontTx/>
              <a:buNone/>
            </a:pPr>
            <a:r>
              <a:rPr lang="en-US" altLang="en-US" sz="1600">
                <a:ea typeface="ＭＳ Ｐゴシック" pitchFamily="34" charset="-128"/>
              </a:rPr>
              <a:t>Objects</a:t>
            </a:r>
          </a:p>
          <a:p>
            <a:pPr algn="ctr" eaLnBrk="1" hangingPunct="1">
              <a:spcBef>
                <a:spcPct val="0"/>
              </a:spcBef>
              <a:buFontTx/>
              <a:buNone/>
            </a:pPr>
            <a:r>
              <a:rPr lang="en-US" altLang="en-US" sz="1600">
                <a:ea typeface="ＭＳ Ｐゴシック" pitchFamily="34" charset="-128"/>
              </a:rPr>
              <a:t>Rarely taught specifically in junior school</a:t>
            </a:r>
          </a:p>
        </p:txBody>
      </p:sp>
      <p:sp>
        <p:nvSpPr>
          <p:cNvPr id="7180" name="TextBox 23"/>
          <p:cNvSpPr txBox="1">
            <a:spLocks noChangeArrowheads="1"/>
          </p:cNvSpPr>
          <p:nvPr/>
        </p:nvSpPr>
        <p:spPr bwMode="auto">
          <a:xfrm>
            <a:off x="5940425" y="1412875"/>
            <a:ext cx="26590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Font typeface="Arial" charset="0"/>
              <a:buChar char="•"/>
              <a:defRPr sz="3200">
                <a:solidFill>
                  <a:schemeClr val="tx1"/>
                </a:solidFill>
                <a:latin typeface="Calibri" pitchFamily="34" charset="0"/>
              </a:defRPr>
            </a:lvl1pPr>
            <a:lvl2pPr marL="742950" indent="-285750" defTabSz="457200" eaLnBrk="0" hangingPunct="0">
              <a:spcBef>
                <a:spcPct val="20000"/>
              </a:spcBef>
              <a:buFont typeface="Arial" charset="0"/>
              <a:buChar char="–"/>
              <a:defRPr sz="2800">
                <a:solidFill>
                  <a:schemeClr val="tx1"/>
                </a:solidFill>
                <a:latin typeface="Calibri" pitchFamily="34" charset="0"/>
              </a:defRPr>
            </a:lvl2pPr>
            <a:lvl3pPr marL="1143000" indent="-228600" defTabSz="457200" eaLnBrk="0" hangingPunct="0">
              <a:spcBef>
                <a:spcPct val="20000"/>
              </a:spcBef>
              <a:buFont typeface="Arial" charset="0"/>
              <a:buChar char="•"/>
              <a:defRPr sz="2400">
                <a:solidFill>
                  <a:schemeClr val="tx1"/>
                </a:solidFill>
                <a:latin typeface="Calibri" pitchFamily="34" charset="0"/>
              </a:defRPr>
            </a:lvl3pPr>
            <a:lvl4pPr marL="1600200" indent="-228600" defTabSz="457200" eaLnBrk="0" hangingPunct="0">
              <a:spcBef>
                <a:spcPct val="20000"/>
              </a:spcBef>
              <a:buFont typeface="Arial" charset="0"/>
              <a:buChar char="–"/>
              <a:defRPr sz="2000">
                <a:solidFill>
                  <a:schemeClr val="tx1"/>
                </a:solidFill>
                <a:latin typeface="Calibri" pitchFamily="34" charset="0"/>
              </a:defRPr>
            </a:lvl4pPr>
            <a:lvl5pPr marL="2057400" indent="-228600" defTabSz="4572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a:ea typeface="ＭＳ Ｐゴシック" pitchFamily="34" charset="-128"/>
              </a:rPr>
              <a:t>Tier 3 :</a:t>
            </a:r>
            <a:r>
              <a:rPr lang="en-US" altLang="en-US" sz="1600" dirty="0">
                <a:ea typeface="ＭＳ Ｐゴシック" pitchFamily="34" charset="-128"/>
              </a:rPr>
              <a:t>, photosynthesis, peninsular; molecule</a:t>
            </a:r>
          </a:p>
        </p:txBody>
      </p:sp>
      <p:sp>
        <p:nvSpPr>
          <p:cNvPr id="7181" name="TextBox 24"/>
          <p:cNvSpPr txBox="1">
            <a:spLocks noChangeArrowheads="1"/>
          </p:cNvSpPr>
          <p:nvPr/>
        </p:nvSpPr>
        <p:spPr bwMode="auto">
          <a:xfrm>
            <a:off x="6300788" y="3068638"/>
            <a:ext cx="23193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Font typeface="Arial" charset="0"/>
              <a:buChar char="•"/>
              <a:defRPr sz="3200">
                <a:solidFill>
                  <a:schemeClr val="tx1"/>
                </a:solidFill>
                <a:latin typeface="Calibri" pitchFamily="34" charset="0"/>
              </a:defRPr>
            </a:lvl1pPr>
            <a:lvl2pPr marL="742950" indent="-285750" defTabSz="457200" eaLnBrk="0" hangingPunct="0">
              <a:spcBef>
                <a:spcPct val="20000"/>
              </a:spcBef>
              <a:buFont typeface="Arial" charset="0"/>
              <a:buChar char="–"/>
              <a:defRPr sz="2800">
                <a:solidFill>
                  <a:schemeClr val="tx1"/>
                </a:solidFill>
                <a:latin typeface="Calibri" pitchFamily="34" charset="0"/>
              </a:defRPr>
            </a:lvl2pPr>
            <a:lvl3pPr marL="1143000" indent="-228600" defTabSz="457200" eaLnBrk="0" hangingPunct="0">
              <a:spcBef>
                <a:spcPct val="20000"/>
              </a:spcBef>
              <a:buFont typeface="Arial" charset="0"/>
              <a:buChar char="•"/>
              <a:defRPr sz="2400">
                <a:solidFill>
                  <a:schemeClr val="tx1"/>
                </a:solidFill>
                <a:latin typeface="Calibri" pitchFamily="34" charset="0"/>
              </a:defRPr>
            </a:lvl3pPr>
            <a:lvl4pPr marL="1600200" indent="-228600" defTabSz="457200" eaLnBrk="0" hangingPunct="0">
              <a:spcBef>
                <a:spcPct val="20000"/>
              </a:spcBef>
              <a:buFont typeface="Arial" charset="0"/>
              <a:buChar char="–"/>
              <a:defRPr sz="2000">
                <a:solidFill>
                  <a:schemeClr val="tx1"/>
                </a:solidFill>
                <a:latin typeface="Calibri" pitchFamily="34" charset="0"/>
              </a:defRPr>
            </a:lvl4pPr>
            <a:lvl5pPr marL="2057400" indent="-228600" defTabSz="4572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a:ea typeface="ＭＳ Ｐゴシック" pitchFamily="34" charset="-128"/>
              </a:rPr>
              <a:t>Tier 2 </a:t>
            </a:r>
            <a:r>
              <a:rPr lang="en-US" altLang="en-US" sz="1600" dirty="0">
                <a:ea typeface="ＭＳ Ｐゴシック" pitchFamily="34" charset="-128"/>
              </a:rPr>
              <a:t>: </a:t>
            </a:r>
            <a:r>
              <a:rPr lang="en-US" altLang="en-US" sz="1600" dirty="0" err="1">
                <a:ea typeface="ＭＳ Ｐゴシック" pitchFamily="34" charset="-128"/>
              </a:rPr>
              <a:t>centre</a:t>
            </a:r>
            <a:r>
              <a:rPr lang="en-US" altLang="en-US" sz="1600" dirty="0">
                <a:ea typeface="ＭＳ Ｐゴシック" pitchFamily="34" charset="-128"/>
              </a:rPr>
              <a:t>; reluctant; vertical; protect; usually</a:t>
            </a:r>
          </a:p>
        </p:txBody>
      </p:sp>
      <p:sp>
        <p:nvSpPr>
          <p:cNvPr id="7182" name="TextBox 25"/>
          <p:cNvSpPr txBox="1">
            <a:spLocks noChangeArrowheads="1"/>
          </p:cNvSpPr>
          <p:nvPr/>
        </p:nvSpPr>
        <p:spPr bwMode="auto">
          <a:xfrm>
            <a:off x="7092950" y="4652963"/>
            <a:ext cx="14557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Font typeface="Arial" charset="0"/>
              <a:buChar char="•"/>
              <a:defRPr sz="3200">
                <a:solidFill>
                  <a:schemeClr val="tx1"/>
                </a:solidFill>
                <a:latin typeface="Calibri" pitchFamily="34" charset="0"/>
              </a:defRPr>
            </a:lvl1pPr>
            <a:lvl2pPr marL="742950" indent="-285750" defTabSz="457200" eaLnBrk="0" hangingPunct="0">
              <a:spcBef>
                <a:spcPct val="20000"/>
              </a:spcBef>
              <a:buFont typeface="Arial" charset="0"/>
              <a:buChar char="–"/>
              <a:defRPr sz="2800">
                <a:solidFill>
                  <a:schemeClr val="tx1"/>
                </a:solidFill>
                <a:latin typeface="Calibri" pitchFamily="34" charset="0"/>
              </a:defRPr>
            </a:lvl2pPr>
            <a:lvl3pPr marL="1143000" indent="-228600" defTabSz="457200" eaLnBrk="0" hangingPunct="0">
              <a:spcBef>
                <a:spcPct val="20000"/>
              </a:spcBef>
              <a:buFont typeface="Arial" charset="0"/>
              <a:buChar char="•"/>
              <a:defRPr sz="2400">
                <a:solidFill>
                  <a:schemeClr val="tx1"/>
                </a:solidFill>
                <a:latin typeface="Calibri" pitchFamily="34" charset="0"/>
              </a:defRPr>
            </a:lvl3pPr>
            <a:lvl4pPr marL="1600200" indent="-228600" defTabSz="457200" eaLnBrk="0" hangingPunct="0">
              <a:spcBef>
                <a:spcPct val="20000"/>
              </a:spcBef>
              <a:buFont typeface="Arial" charset="0"/>
              <a:buChar char="–"/>
              <a:defRPr sz="2000">
                <a:solidFill>
                  <a:schemeClr val="tx1"/>
                </a:solidFill>
                <a:latin typeface="Calibri" pitchFamily="34" charset="0"/>
              </a:defRPr>
            </a:lvl4pPr>
            <a:lvl5pPr marL="2057400" indent="-228600" defTabSz="4572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a:ea typeface="ＭＳ Ｐゴシック" pitchFamily="34" charset="-128"/>
              </a:rPr>
              <a:t>Tier 1 : </a:t>
            </a:r>
            <a:r>
              <a:rPr lang="en-US" altLang="en-US" sz="1600" dirty="0">
                <a:ea typeface="ＭＳ Ｐゴシック" pitchFamily="34" charset="-128"/>
              </a:rPr>
              <a:t>cat,  flower; sun; mirror; soil</a:t>
            </a:r>
            <a:endParaRPr lang="en-US" altLang="en-US" sz="1600" b="1" dirty="0">
              <a:ea typeface="ＭＳ Ｐゴシック" pitchFamily="34" charset="-128"/>
            </a:endParaRPr>
          </a:p>
        </p:txBody>
      </p:sp>
      <p:sp>
        <p:nvSpPr>
          <p:cNvPr id="2" name="TextBox 1"/>
          <p:cNvSpPr txBox="1"/>
          <p:nvPr/>
        </p:nvSpPr>
        <p:spPr>
          <a:xfrm>
            <a:off x="1892642" y="310393"/>
            <a:ext cx="4983614" cy="830997"/>
          </a:xfrm>
          <a:prstGeom prst="rect">
            <a:avLst/>
          </a:prstGeom>
          <a:noFill/>
        </p:spPr>
        <p:txBody>
          <a:bodyPr wrap="square" rtlCol="0">
            <a:spAutoFit/>
          </a:bodyPr>
          <a:lstStyle/>
          <a:p>
            <a:r>
              <a:rPr lang="en-GB" sz="2400" dirty="0">
                <a:solidFill>
                  <a:schemeClr val="accent6"/>
                </a:solidFill>
              </a:rPr>
              <a:t>Which words should we teach?</a:t>
            </a:r>
          </a:p>
          <a:p>
            <a:endParaRPr lang="en-GB" sz="2400" dirty="0">
              <a:solidFill>
                <a:schemeClr val="accent6"/>
              </a:solidFill>
            </a:endParaRPr>
          </a:p>
        </p:txBody>
      </p:sp>
      <p:sp>
        <p:nvSpPr>
          <p:cNvPr id="3" name="TextBox 2">
            <a:extLst>
              <a:ext uri="{FF2B5EF4-FFF2-40B4-BE49-F238E27FC236}">
                <a16:creationId xmlns:a16="http://schemas.microsoft.com/office/drawing/2014/main" id="{59C07197-5803-4FA2-A4AB-BCE28E2D7D31}"/>
              </a:ext>
            </a:extLst>
          </p:cNvPr>
          <p:cNvSpPr txBox="1"/>
          <p:nvPr/>
        </p:nvSpPr>
        <p:spPr>
          <a:xfrm>
            <a:off x="601402" y="6127750"/>
            <a:ext cx="7660208" cy="307777"/>
          </a:xfrm>
          <a:prstGeom prst="rect">
            <a:avLst/>
          </a:prstGeom>
          <a:noFill/>
        </p:spPr>
        <p:txBody>
          <a:bodyPr wrap="square" rtlCol="0">
            <a:spAutoFit/>
          </a:bodyPr>
          <a:lstStyle/>
          <a:p>
            <a:r>
              <a:rPr lang="en-GB" sz="1400" dirty="0"/>
              <a:t>Ref: Word Aware, Stephen Parsons and Anna </a:t>
            </a:r>
            <a:r>
              <a:rPr lang="en-GB" sz="1400" dirty="0" err="1"/>
              <a:t>Branagan</a:t>
            </a:r>
            <a:r>
              <a:rPr lang="en-GB" sz="1400" dirty="0"/>
              <a:t> and Language Builders, Elkan</a:t>
            </a:r>
          </a:p>
        </p:txBody>
      </p:sp>
      <p:pic>
        <p:nvPicPr>
          <p:cNvPr id="5" name="Recorded Sound">
            <a:hlinkClick r:id="" action="ppaction://media"/>
            <a:extLst>
              <a:ext uri="{FF2B5EF4-FFF2-40B4-BE49-F238E27FC236}">
                <a16:creationId xmlns:a16="http://schemas.microsoft.com/office/drawing/2014/main" id="{BEEDE44B-9E98-4C36-A3EA-F7784C2953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42522" y="6029127"/>
            <a:ext cx="406400" cy="406400"/>
          </a:xfrm>
          <a:prstGeom prst="rect">
            <a:avLst/>
          </a:prstGeom>
        </p:spPr>
      </p:pic>
    </p:spTree>
    <p:extLst>
      <p:ext uri="{BB962C8B-B14F-4D97-AF65-F5344CB8AC3E}">
        <p14:creationId xmlns:p14="http://schemas.microsoft.com/office/powerpoint/2010/main" val="424005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2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idx="1"/>
          </p:nvPr>
        </p:nvSpPr>
        <p:spPr>
          <a:xfrm>
            <a:off x="457200" y="813732"/>
            <a:ext cx="7570788" cy="1391306"/>
          </a:xfrm>
          <a:solidFill>
            <a:srgbClr val="CCECFF"/>
          </a:solidFill>
        </p:spPr>
        <p:txBody>
          <a:bodyPr/>
          <a:lstStyle/>
          <a:p>
            <a:pPr eaLnBrk="1" hangingPunct="1">
              <a:buFontTx/>
              <a:buNone/>
            </a:pPr>
            <a:r>
              <a:rPr lang="en-GB" altLang="en-US"/>
              <a:t>Tier 3</a:t>
            </a:r>
            <a:endParaRPr lang="en-US" altLang="en-US"/>
          </a:p>
        </p:txBody>
      </p:sp>
      <p:sp>
        <p:nvSpPr>
          <p:cNvPr id="8195" name="Rectangle 4"/>
          <p:cNvSpPr>
            <a:spLocks noChangeArrowheads="1"/>
          </p:cNvSpPr>
          <p:nvPr/>
        </p:nvSpPr>
        <p:spPr bwMode="auto">
          <a:xfrm>
            <a:off x="468313" y="2420938"/>
            <a:ext cx="7559675" cy="1800225"/>
          </a:xfrm>
          <a:prstGeom prst="rect">
            <a:avLst/>
          </a:prstGeom>
          <a:solidFill>
            <a:srgbClr val="66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buFontTx/>
              <a:buNone/>
            </a:pPr>
            <a:r>
              <a:rPr lang="en-GB" altLang="en-US">
                <a:latin typeface="Arial" charset="0"/>
              </a:rPr>
              <a:t>Tier 2</a:t>
            </a:r>
            <a:endParaRPr lang="en-US" altLang="en-US">
              <a:latin typeface="Arial" charset="0"/>
            </a:endParaRPr>
          </a:p>
        </p:txBody>
      </p:sp>
      <p:sp>
        <p:nvSpPr>
          <p:cNvPr id="8196" name="Rectangle 5"/>
          <p:cNvSpPr>
            <a:spLocks noChangeArrowheads="1"/>
          </p:cNvSpPr>
          <p:nvPr/>
        </p:nvSpPr>
        <p:spPr bwMode="auto">
          <a:xfrm>
            <a:off x="468313" y="4437063"/>
            <a:ext cx="7559675" cy="1594621"/>
          </a:xfrm>
          <a:prstGeom prst="rect">
            <a:avLst/>
          </a:prstGeom>
          <a:solidFill>
            <a:srgbClr val="00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buFontTx/>
              <a:buNone/>
            </a:pPr>
            <a:r>
              <a:rPr lang="en-GB" altLang="en-US">
                <a:latin typeface="Arial" charset="0"/>
              </a:rPr>
              <a:t>Tier 1</a:t>
            </a:r>
            <a:endParaRPr lang="en-US" altLang="en-US">
              <a:latin typeface="Arial" charset="0"/>
            </a:endParaRPr>
          </a:p>
        </p:txBody>
      </p:sp>
      <p:sp>
        <p:nvSpPr>
          <p:cNvPr id="19462" name="Text Box 6"/>
          <p:cNvSpPr txBox="1">
            <a:spLocks noChangeArrowheads="1"/>
          </p:cNvSpPr>
          <p:nvPr/>
        </p:nvSpPr>
        <p:spPr bwMode="auto">
          <a:xfrm>
            <a:off x="1187450" y="3213100"/>
            <a:ext cx="15128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800">
                <a:latin typeface="Arial" charset="0"/>
              </a:rPr>
              <a:t>SINISTER</a:t>
            </a:r>
            <a:endParaRPr lang="en-US" altLang="en-US" sz="1800">
              <a:latin typeface="Arial" charset="0"/>
            </a:endParaRPr>
          </a:p>
        </p:txBody>
      </p:sp>
      <p:sp>
        <p:nvSpPr>
          <p:cNvPr id="19463" name="Text Box 7"/>
          <p:cNvSpPr txBox="1">
            <a:spLocks noChangeArrowheads="1"/>
          </p:cNvSpPr>
          <p:nvPr/>
        </p:nvSpPr>
        <p:spPr bwMode="auto">
          <a:xfrm>
            <a:off x="4356100" y="2852738"/>
            <a:ext cx="1944688"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800" dirty="0">
                <a:latin typeface="Arial" charset="0"/>
              </a:rPr>
              <a:t>COMPLICATED</a:t>
            </a:r>
            <a:endParaRPr lang="en-US" altLang="en-US" sz="1800" dirty="0">
              <a:latin typeface="Arial" charset="0"/>
            </a:endParaRPr>
          </a:p>
        </p:txBody>
      </p:sp>
      <p:sp>
        <p:nvSpPr>
          <p:cNvPr id="19464" name="Text Box 8"/>
          <p:cNvSpPr txBox="1">
            <a:spLocks noChangeArrowheads="1"/>
          </p:cNvSpPr>
          <p:nvPr/>
        </p:nvSpPr>
        <p:spPr bwMode="auto">
          <a:xfrm>
            <a:off x="1258888" y="5157788"/>
            <a:ext cx="1296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800">
                <a:latin typeface="Arial" charset="0"/>
              </a:rPr>
              <a:t>CLOCK</a:t>
            </a:r>
            <a:endParaRPr lang="en-US" altLang="en-US" sz="1800">
              <a:latin typeface="Arial" charset="0"/>
            </a:endParaRPr>
          </a:p>
        </p:txBody>
      </p:sp>
      <p:sp>
        <p:nvSpPr>
          <p:cNvPr id="19465" name="Text Box 9"/>
          <p:cNvSpPr txBox="1">
            <a:spLocks noChangeArrowheads="1"/>
          </p:cNvSpPr>
          <p:nvPr/>
        </p:nvSpPr>
        <p:spPr bwMode="auto">
          <a:xfrm>
            <a:off x="4932363" y="4724400"/>
            <a:ext cx="15843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800">
                <a:latin typeface="Arial" charset="0"/>
              </a:rPr>
              <a:t>HAPPY</a:t>
            </a:r>
            <a:endParaRPr lang="en-US" altLang="en-US" sz="1800">
              <a:latin typeface="Arial" charset="0"/>
            </a:endParaRPr>
          </a:p>
        </p:txBody>
      </p:sp>
      <p:sp>
        <p:nvSpPr>
          <p:cNvPr id="19466" name="Text Box 10"/>
          <p:cNvSpPr txBox="1">
            <a:spLocks noChangeArrowheads="1"/>
          </p:cNvSpPr>
          <p:nvPr/>
        </p:nvSpPr>
        <p:spPr bwMode="auto">
          <a:xfrm>
            <a:off x="6516688" y="3206750"/>
            <a:ext cx="17272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800" dirty="0">
                <a:latin typeface="Arial" charset="0"/>
              </a:rPr>
              <a:t>ESSENTIAL</a:t>
            </a:r>
            <a:endParaRPr lang="en-US" altLang="en-US" sz="1800" dirty="0">
              <a:latin typeface="Arial" charset="0"/>
            </a:endParaRPr>
          </a:p>
        </p:txBody>
      </p:sp>
      <p:sp>
        <p:nvSpPr>
          <p:cNvPr id="19467" name="Text Box 11"/>
          <p:cNvSpPr txBox="1">
            <a:spLocks noChangeArrowheads="1"/>
          </p:cNvSpPr>
          <p:nvPr/>
        </p:nvSpPr>
        <p:spPr bwMode="auto">
          <a:xfrm>
            <a:off x="3132138" y="3573463"/>
            <a:ext cx="13684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800">
                <a:latin typeface="Arial" charset="0"/>
              </a:rPr>
              <a:t>EVIDENCE</a:t>
            </a:r>
            <a:endParaRPr lang="en-US" altLang="en-US" sz="1800">
              <a:latin typeface="Arial" charset="0"/>
            </a:endParaRPr>
          </a:p>
        </p:txBody>
      </p:sp>
      <p:sp>
        <p:nvSpPr>
          <p:cNvPr id="19468" name="Text Box 12"/>
          <p:cNvSpPr txBox="1">
            <a:spLocks noChangeArrowheads="1"/>
          </p:cNvSpPr>
          <p:nvPr/>
        </p:nvSpPr>
        <p:spPr bwMode="auto">
          <a:xfrm>
            <a:off x="1476375" y="1341438"/>
            <a:ext cx="18716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800">
                <a:latin typeface="Arial" charset="0"/>
              </a:rPr>
              <a:t>GLADIATOR</a:t>
            </a:r>
          </a:p>
        </p:txBody>
      </p:sp>
      <p:sp>
        <p:nvSpPr>
          <p:cNvPr id="19469" name="Text Box 13"/>
          <p:cNvSpPr txBox="1">
            <a:spLocks noChangeArrowheads="1"/>
          </p:cNvSpPr>
          <p:nvPr/>
        </p:nvSpPr>
        <p:spPr bwMode="auto">
          <a:xfrm>
            <a:off x="4249738" y="974725"/>
            <a:ext cx="17303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800" dirty="0">
                <a:latin typeface="Arial" charset="0"/>
              </a:rPr>
              <a:t>ISOSCELES</a:t>
            </a:r>
            <a:endParaRPr lang="en-US" altLang="en-US" sz="1800" dirty="0">
              <a:latin typeface="Arial" charset="0"/>
            </a:endParaRPr>
          </a:p>
        </p:txBody>
      </p:sp>
      <p:sp>
        <p:nvSpPr>
          <p:cNvPr id="19470" name="Text Box 14"/>
          <p:cNvSpPr txBox="1">
            <a:spLocks noChangeArrowheads="1"/>
          </p:cNvSpPr>
          <p:nvPr/>
        </p:nvSpPr>
        <p:spPr bwMode="auto">
          <a:xfrm>
            <a:off x="5940425" y="1341438"/>
            <a:ext cx="20875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800">
                <a:latin typeface="Arial" charset="0"/>
              </a:rPr>
              <a:t>OSMOSIS</a:t>
            </a:r>
            <a:endParaRPr lang="en-US" altLang="en-US" sz="1800">
              <a:latin typeface="Arial" charset="0"/>
            </a:endParaRPr>
          </a:p>
        </p:txBody>
      </p:sp>
      <p:pic>
        <p:nvPicPr>
          <p:cNvPr id="3" name="Recorded Sound">
            <a:hlinkClick r:id="" action="ppaction://media"/>
            <a:extLst>
              <a:ext uri="{FF2B5EF4-FFF2-40B4-BE49-F238E27FC236}">
                <a16:creationId xmlns:a16="http://schemas.microsoft.com/office/drawing/2014/main" id="{39590157-79F7-4BDB-BFB8-61087B4AAB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46538" y="6234884"/>
            <a:ext cx="406400" cy="406400"/>
          </a:xfrm>
          <a:prstGeom prst="rect">
            <a:avLst/>
          </a:prstGeom>
        </p:spPr>
      </p:pic>
    </p:spTree>
    <p:extLst>
      <p:ext uri="{BB962C8B-B14F-4D97-AF65-F5344CB8AC3E}">
        <p14:creationId xmlns:p14="http://schemas.microsoft.com/office/powerpoint/2010/main" val="19226156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4"/>
                                        </p:tgtEl>
                                        <p:attrNameLst>
                                          <p:attrName>style.visibility</p:attrName>
                                        </p:attrNameLst>
                                      </p:cBhvr>
                                      <p:to>
                                        <p:strVal val="visible"/>
                                      </p:to>
                                    </p:set>
                                    <p:anim calcmode="lin" valueType="num">
                                      <p:cBhvr additive="base">
                                        <p:cTn id="7" dur="500" fill="hold"/>
                                        <p:tgtEl>
                                          <p:spTgt spid="19464"/>
                                        </p:tgtEl>
                                        <p:attrNameLst>
                                          <p:attrName>ppt_x</p:attrName>
                                        </p:attrNameLst>
                                      </p:cBhvr>
                                      <p:tavLst>
                                        <p:tav tm="0">
                                          <p:val>
                                            <p:strVal val="#ppt_x"/>
                                          </p:val>
                                        </p:tav>
                                        <p:tav tm="100000">
                                          <p:val>
                                            <p:strVal val="#ppt_x"/>
                                          </p:val>
                                        </p:tav>
                                      </p:tavLst>
                                    </p:anim>
                                    <p:anim calcmode="lin" valueType="num">
                                      <p:cBhvr additive="base">
                                        <p:cTn id="8" dur="500" fill="hold"/>
                                        <p:tgtEl>
                                          <p:spTgt spid="1946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66"/>
                                        </p:tgtEl>
                                        <p:attrNameLst>
                                          <p:attrName>style.visibility</p:attrName>
                                        </p:attrNameLst>
                                      </p:cBhvr>
                                      <p:to>
                                        <p:strVal val="visible"/>
                                      </p:to>
                                    </p:set>
                                    <p:anim calcmode="lin" valueType="num">
                                      <p:cBhvr additive="base">
                                        <p:cTn id="13" dur="500" fill="hold"/>
                                        <p:tgtEl>
                                          <p:spTgt spid="19466"/>
                                        </p:tgtEl>
                                        <p:attrNameLst>
                                          <p:attrName>ppt_x</p:attrName>
                                        </p:attrNameLst>
                                      </p:cBhvr>
                                      <p:tavLst>
                                        <p:tav tm="0">
                                          <p:val>
                                            <p:strVal val="#ppt_x"/>
                                          </p:val>
                                        </p:tav>
                                        <p:tav tm="100000">
                                          <p:val>
                                            <p:strVal val="#ppt_x"/>
                                          </p:val>
                                        </p:tav>
                                      </p:tavLst>
                                    </p:anim>
                                    <p:anim calcmode="lin" valueType="num">
                                      <p:cBhvr additive="base">
                                        <p:cTn id="14" dur="500" fill="hold"/>
                                        <p:tgtEl>
                                          <p:spTgt spid="1946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468"/>
                                        </p:tgtEl>
                                        <p:attrNameLst>
                                          <p:attrName>style.visibility</p:attrName>
                                        </p:attrNameLst>
                                      </p:cBhvr>
                                      <p:to>
                                        <p:strVal val="visible"/>
                                      </p:to>
                                    </p:set>
                                    <p:anim calcmode="lin" valueType="num">
                                      <p:cBhvr additive="base">
                                        <p:cTn id="19" dur="500" fill="hold"/>
                                        <p:tgtEl>
                                          <p:spTgt spid="19468"/>
                                        </p:tgtEl>
                                        <p:attrNameLst>
                                          <p:attrName>ppt_x</p:attrName>
                                        </p:attrNameLst>
                                      </p:cBhvr>
                                      <p:tavLst>
                                        <p:tav tm="0">
                                          <p:val>
                                            <p:strVal val="#ppt_x"/>
                                          </p:val>
                                        </p:tav>
                                        <p:tav tm="100000">
                                          <p:val>
                                            <p:strVal val="#ppt_x"/>
                                          </p:val>
                                        </p:tav>
                                      </p:tavLst>
                                    </p:anim>
                                    <p:anim calcmode="lin" valueType="num">
                                      <p:cBhvr additive="base">
                                        <p:cTn id="20" dur="500" fill="hold"/>
                                        <p:tgtEl>
                                          <p:spTgt spid="1946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467"/>
                                        </p:tgtEl>
                                        <p:attrNameLst>
                                          <p:attrName>style.visibility</p:attrName>
                                        </p:attrNameLst>
                                      </p:cBhvr>
                                      <p:to>
                                        <p:strVal val="visible"/>
                                      </p:to>
                                    </p:set>
                                    <p:anim calcmode="lin" valueType="num">
                                      <p:cBhvr additive="base">
                                        <p:cTn id="25" dur="500" fill="hold"/>
                                        <p:tgtEl>
                                          <p:spTgt spid="19467"/>
                                        </p:tgtEl>
                                        <p:attrNameLst>
                                          <p:attrName>ppt_x</p:attrName>
                                        </p:attrNameLst>
                                      </p:cBhvr>
                                      <p:tavLst>
                                        <p:tav tm="0">
                                          <p:val>
                                            <p:strVal val="#ppt_x"/>
                                          </p:val>
                                        </p:tav>
                                        <p:tav tm="100000">
                                          <p:val>
                                            <p:strVal val="#ppt_x"/>
                                          </p:val>
                                        </p:tav>
                                      </p:tavLst>
                                    </p:anim>
                                    <p:anim calcmode="lin" valueType="num">
                                      <p:cBhvr additive="base">
                                        <p:cTn id="26" dur="500" fill="hold"/>
                                        <p:tgtEl>
                                          <p:spTgt spid="19467"/>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465"/>
                                        </p:tgtEl>
                                        <p:attrNameLst>
                                          <p:attrName>style.visibility</p:attrName>
                                        </p:attrNameLst>
                                      </p:cBhvr>
                                      <p:to>
                                        <p:strVal val="visible"/>
                                      </p:to>
                                    </p:set>
                                    <p:anim calcmode="lin" valueType="num">
                                      <p:cBhvr additive="base">
                                        <p:cTn id="31" dur="500" fill="hold"/>
                                        <p:tgtEl>
                                          <p:spTgt spid="19465"/>
                                        </p:tgtEl>
                                        <p:attrNameLst>
                                          <p:attrName>ppt_x</p:attrName>
                                        </p:attrNameLst>
                                      </p:cBhvr>
                                      <p:tavLst>
                                        <p:tav tm="0">
                                          <p:val>
                                            <p:strVal val="#ppt_x"/>
                                          </p:val>
                                        </p:tav>
                                        <p:tav tm="100000">
                                          <p:val>
                                            <p:strVal val="#ppt_x"/>
                                          </p:val>
                                        </p:tav>
                                      </p:tavLst>
                                    </p:anim>
                                    <p:anim calcmode="lin" valueType="num">
                                      <p:cBhvr additive="base">
                                        <p:cTn id="32" dur="500" fill="hold"/>
                                        <p:tgtEl>
                                          <p:spTgt spid="19465"/>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469"/>
                                        </p:tgtEl>
                                        <p:attrNameLst>
                                          <p:attrName>style.visibility</p:attrName>
                                        </p:attrNameLst>
                                      </p:cBhvr>
                                      <p:to>
                                        <p:strVal val="visible"/>
                                      </p:to>
                                    </p:set>
                                    <p:anim calcmode="lin" valueType="num">
                                      <p:cBhvr additive="base">
                                        <p:cTn id="37" dur="500" fill="hold"/>
                                        <p:tgtEl>
                                          <p:spTgt spid="19469"/>
                                        </p:tgtEl>
                                        <p:attrNameLst>
                                          <p:attrName>ppt_x</p:attrName>
                                        </p:attrNameLst>
                                      </p:cBhvr>
                                      <p:tavLst>
                                        <p:tav tm="0">
                                          <p:val>
                                            <p:strVal val="#ppt_x"/>
                                          </p:val>
                                        </p:tav>
                                        <p:tav tm="100000">
                                          <p:val>
                                            <p:strVal val="#ppt_x"/>
                                          </p:val>
                                        </p:tav>
                                      </p:tavLst>
                                    </p:anim>
                                    <p:anim calcmode="lin" valueType="num">
                                      <p:cBhvr additive="base">
                                        <p:cTn id="38" dur="500" fill="hold"/>
                                        <p:tgtEl>
                                          <p:spTgt spid="19469"/>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9470"/>
                                        </p:tgtEl>
                                        <p:attrNameLst>
                                          <p:attrName>style.visibility</p:attrName>
                                        </p:attrNameLst>
                                      </p:cBhvr>
                                      <p:to>
                                        <p:strVal val="visible"/>
                                      </p:to>
                                    </p:set>
                                    <p:anim calcmode="lin" valueType="num">
                                      <p:cBhvr additive="base">
                                        <p:cTn id="43" dur="500" fill="hold"/>
                                        <p:tgtEl>
                                          <p:spTgt spid="19470"/>
                                        </p:tgtEl>
                                        <p:attrNameLst>
                                          <p:attrName>ppt_x</p:attrName>
                                        </p:attrNameLst>
                                      </p:cBhvr>
                                      <p:tavLst>
                                        <p:tav tm="0">
                                          <p:val>
                                            <p:strVal val="#ppt_x"/>
                                          </p:val>
                                        </p:tav>
                                        <p:tav tm="100000">
                                          <p:val>
                                            <p:strVal val="#ppt_x"/>
                                          </p:val>
                                        </p:tav>
                                      </p:tavLst>
                                    </p:anim>
                                    <p:anim calcmode="lin" valueType="num">
                                      <p:cBhvr additive="base">
                                        <p:cTn id="44" dur="500" fill="hold"/>
                                        <p:tgtEl>
                                          <p:spTgt spid="19470"/>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463"/>
                                        </p:tgtEl>
                                        <p:attrNameLst>
                                          <p:attrName>style.visibility</p:attrName>
                                        </p:attrNameLst>
                                      </p:cBhvr>
                                      <p:to>
                                        <p:strVal val="visible"/>
                                      </p:to>
                                    </p:set>
                                    <p:anim calcmode="lin" valueType="num">
                                      <p:cBhvr additive="base">
                                        <p:cTn id="49" dur="500" fill="hold"/>
                                        <p:tgtEl>
                                          <p:spTgt spid="19463"/>
                                        </p:tgtEl>
                                        <p:attrNameLst>
                                          <p:attrName>ppt_x</p:attrName>
                                        </p:attrNameLst>
                                      </p:cBhvr>
                                      <p:tavLst>
                                        <p:tav tm="0">
                                          <p:val>
                                            <p:strVal val="#ppt_x"/>
                                          </p:val>
                                        </p:tav>
                                        <p:tav tm="100000">
                                          <p:val>
                                            <p:strVal val="#ppt_x"/>
                                          </p:val>
                                        </p:tav>
                                      </p:tavLst>
                                    </p:anim>
                                    <p:anim calcmode="lin" valueType="num">
                                      <p:cBhvr additive="base">
                                        <p:cTn id="50" dur="500" fill="hold"/>
                                        <p:tgtEl>
                                          <p:spTgt spid="19463"/>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9462"/>
                                        </p:tgtEl>
                                        <p:attrNameLst>
                                          <p:attrName>style.visibility</p:attrName>
                                        </p:attrNameLst>
                                      </p:cBhvr>
                                      <p:to>
                                        <p:strVal val="visible"/>
                                      </p:to>
                                    </p:set>
                                    <p:anim calcmode="lin" valueType="num">
                                      <p:cBhvr additive="base">
                                        <p:cTn id="55" dur="500" fill="hold"/>
                                        <p:tgtEl>
                                          <p:spTgt spid="19462"/>
                                        </p:tgtEl>
                                        <p:attrNameLst>
                                          <p:attrName>ppt_x</p:attrName>
                                        </p:attrNameLst>
                                      </p:cBhvr>
                                      <p:tavLst>
                                        <p:tav tm="0">
                                          <p:val>
                                            <p:strVal val="#ppt_x"/>
                                          </p:val>
                                        </p:tav>
                                        <p:tav tm="100000">
                                          <p:val>
                                            <p:strVal val="#ppt_x"/>
                                          </p:val>
                                        </p:tav>
                                      </p:tavLst>
                                    </p:anim>
                                    <p:anim calcmode="lin" valueType="num">
                                      <p:cBhvr additive="base">
                                        <p:cTn id="56"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61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3"/>
                </p:tgtEl>
              </p:cMediaNode>
            </p:audio>
          </p:childTnLst>
        </p:cTn>
      </p:par>
    </p:tnLst>
    <p:bldLst>
      <p:bldP spid="19462" grpId="0"/>
      <p:bldP spid="19463" grpId="0"/>
      <p:bldP spid="19464" grpId="0"/>
      <p:bldP spid="19465" grpId="0"/>
      <p:bldP spid="19466" grpId="0"/>
      <p:bldP spid="19467" grpId="0"/>
      <p:bldP spid="19468" grpId="0"/>
      <p:bldP spid="19469" grpId="0"/>
      <p:bldP spid="1947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idx="1"/>
            <p:extLst>
              <p:ext uri="{D42A27DB-BD31-4B8C-83A1-F6EECF244321}">
                <p14:modId xmlns:p14="http://schemas.microsoft.com/office/powerpoint/2010/main" val="4072181160"/>
              </p:ext>
            </p:extLst>
          </p:nvPr>
        </p:nvGraphicFramePr>
        <p:xfrm>
          <a:off x="1031844" y="889235"/>
          <a:ext cx="7139033" cy="573320"/>
        </p:xfrm>
        <a:graphic>
          <a:graphicData uri="http://schemas.openxmlformats.org/drawingml/2006/table">
            <a:tbl>
              <a:tblPr firstRow="1" firstCol="1" lastRow="1" lastCol="1" bandRow="1" bandCol="1">
                <a:tableStyleId>{5940675A-B579-460E-94D1-54222C63F5DA}</a:tableStyleId>
              </a:tblPr>
              <a:tblGrid>
                <a:gridCol w="3523377">
                  <a:extLst>
                    <a:ext uri="{9D8B030D-6E8A-4147-A177-3AD203B41FA5}">
                      <a16:colId xmlns:a16="http://schemas.microsoft.com/office/drawing/2014/main" val="20000"/>
                    </a:ext>
                  </a:extLst>
                </a:gridCol>
                <a:gridCol w="3615656">
                  <a:extLst>
                    <a:ext uri="{9D8B030D-6E8A-4147-A177-3AD203B41FA5}">
                      <a16:colId xmlns:a16="http://schemas.microsoft.com/office/drawing/2014/main" val="20001"/>
                    </a:ext>
                  </a:extLst>
                </a:gridCol>
              </a:tblGrid>
              <a:tr h="375200">
                <a:tc>
                  <a:txBody>
                    <a:bodyPr/>
                    <a:lstStyle/>
                    <a:p>
                      <a:pPr>
                        <a:spcAft>
                          <a:spcPts val="0"/>
                        </a:spcAft>
                      </a:pPr>
                      <a:r>
                        <a:rPr lang="en-US" sz="1300" dirty="0">
                          <a:effectLst/>
                        </a:rPr>
                        <a:t>Subject</a:t>
                      </a:r>
                      <a:endParaRPr lang="en-GB" sz="1100" dirty="0">
                        <a:solidFill>
                          <a:schemeClr val="tx1"/>
                        </a:solidFill>
                        <a:effectLst/>
                        <a:latin typeface="Arial Narrow"/>
                        <a:ea typeface="Times New Roman"/>
                        <a:cs typeface="Arial"/>
                      </a:endParaRPr>
                    </a:p>
                  </a:txBody>
                  <a:tcPr marL="58643" marR="58643" marT="0" marB="0"/>
                </a:tc>
                <a:tc>
                  <a:txBody>
                    <a:bodyPr/>
                    <a:lstStyle/>
                    <a:p>
                      <a:pPr>
                        <a:spcAft>
                          <a:spcPts val="0"/>
                        </a:spcAft>
                      </a:pPr>
                      <a:r>
                        <a:rPr lang="en-US" sz="1300" dirty="0">
                          <a:effectLst/>
                        </a:rPr>
                        <a:t>Topic area</a:t>
                      </a:r>
                      <a:endParaRPr lang="en-GB" sz="1100" dirty="0">
                        <a:solidFill>
                          <a:schemeClr val="tx1"/>
                        </a:solidFill>
                        <a:effectLst/>
                        <a:latin typeface="Arial Narrow"/>
                        <a:ea typeface="Times New Roman"/>
                        <a:cs typeface="Arial"/>
                      </a:endParaRPr>
                    </a:p>
                  </a:txBody>
                  <a:tcPr marL="58643" marR="58643" marT="0" marB="0"/>
                </a:tc>
                <a:extLst>
                  <a:ext uri="{0D108BD9-81ED-4DB2-BD59-A6C34878D82A}">
                    <a16:rowId xmlns:a16="http://schemas.microsoft.com/office/drawing/2014/main" val="10000"/>
                  </a:ext>
                </a:extLst>
              </a:tr>
              <a:tr h="178471">
                <a:tc>
                  <a:txBody>
                    <a:bodyPr/>
                    <a:lstStyle/>
                    <a:p>
                      <a:pPr>
                        <a:spcAft>
                          <a:spcPts val="0"/>
                        </a:spcAft>
                      </a:pPr>
                      <a:r>
                        <a:rPr lang="en-US" sz="1300" dirty="0">
                          <a:effectLst/>
                        </a:rPr>
                        <a:t>Term</a:t>
                      </a:r>
                      <a:endParaRPr lang="en-GB" sz="1100" dirty="0">
                        <a:solidFill>
                          <a:schemeClr val="tx1"/>
                        </a:solidFill>
                        <a:effectLst/>
                        <a:latin typeface="Arial Narrow"/>
                        <a:ea typeface="Times New Roman"/>
                        <a:cs typeface="Arial"/>
                      </a:endParaRPr>
                    </a:p>
                  </a:txBody>
                  <a:tcPr marL="58643" marR="58643" marT="0" marB="0"/>
                </a:tc>
                <a:tc>
                  <a:txBody>
                    <a:bodyPr/>
                    <a:lstStyle/>
                    <a:p>
                      <a:pPr>
                        <a:spcAft>
                          <a:spcPts val="0"/>
                        </a:spcAft>
                      </a:pPr>
                      <a:r>
                        <a:rPr lang="en-US" sz="1300" dirty="0">
                          <a:effectLst/>
                        </a:rPr>
                        <a:t>NC Year</a:t>
                      </a:r>
                      <a:endParaRPr lang="en-GB" sz="1100" dirty="0">
                        <a:solidFill>
                          <a:schemeClr val="tx1"/>
                        </a:solidFill>
                        <a:effectLst/>
                        <a:latin typeface="Arial Narrow"/>
                        <a:ea typeface="Times New Roman"/>
                        <a:cs typeface="Arial"/>
                      </a:endParaRPr>
                    </a:p>
                  </a:txBody>
                  <a:tcPr marL="58643" marR="58643" marT="0" marB="0"/>
                </a:tc>
                <a:extLst>
                  <a:ext uri="{0D108BD9-81ED-4DB2-BD59-A6C34878D82A}">
                    <a16:rowId xmlns:a16="http://schemas.microsoft.com/office/drawing/2014/main" val="10001"/>
                  </a:ext>
                </a:extLst>
              </a:tr>
            </a:tbl>
          </a:graphicData>
        </a:graphic>
      </p:graphicFrame>
      <p:sp>
        <p:nvSpPr>
          <p:cNvPr id="31757"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eaLnBrk="0" hangingPunct="0">
              <a:defRPr sz="1800">
                <a:solidFill>
                  <a:schemeClr val="tx1"/>
                </a:solidFill>
                <a:latin typeface="Arial" pitchFamily="34" charset="0"/>
                <a:cs typeface="Arial" pitchFamily="34" charset="0"/>
              </a:defRPr>
            </a:lvl1pPr>
            <a:lvl2pPr marL="651196" indent="-250460" eaLnBrk="0" hangingPunct="0">
              <a:defRPr sz="1800">
                <a:solidFill>
                  <a:schemeClr val="tx1"/>
                </a:solidFill>
                <a:latin typeface="Arial" pitchFamily="34" charset="0"/>
                <a:cs typeface="Arial" pitchFamily="34" charset="0"/>
              </a:defRPr>
            </a:lvl2pPr>
            <a:lvl3pPr marL="1001840" indent="-200368" eaLnBrk="0" hangingPunct="0">
              <a:defRPr sz="1800">
                <a:solidFill>
                  <a:schemeClr val="tx1"/>
                </a:solidFill>
                <a:latin typeface="Arial" pitchFamily="34" charset="0"/>
                <a:cs typeface="Arial" pitchFamily="34" charset="0"/>
              </a:defRPr>
            </a:lvl3pPr>
            <a:lvl4pPr marL="1402575" indent="-200368" eaLnBrk="0" hangingPunct="0">
              <a:defRPr sz="1800">
                <a:solidFill>
                  <a:schemeClr val="tx1"/>
                </a:solidFill>
                <a:latin typeface="Arial" pitchFamily="34" charset="0"/>
                <a:cs typeface="Arial" pitchFamily="34" charset="0"/>
              </a:defRPr>
            </a:lvl4pPr>
            <a:lvl5pPr marL="1803311" indent="-200368" eaLnBrk="0" hangingPunct="0">
              <a:defRPr sz="1800">
                <a:solidFill>
                  <a:schemeClr val="tx1"/>
                </a:solidFill>
                <a:latin typeface="Arial" pitchFamily="34" charset="0"/>
                <a:cs typeface="Arial" pitchFamily="34" charset="0"/>
              </a:defRPr>
            </a:lvl5pPr>
            <a:lvl6pPr marL="2204047" indent="-200368" defTabSz="914179" eaLnBrk="0" fontAlgn="base" hangingPunct="0">
              <a:spcBef>
                <a:spcPct val="0"/>
              </a:spcBef>
              <a:spcAft>
                <a:spcPct val="0"/>
              </a:spcAft>
              <a:defRPr sz="1800">
                <a:solidFill>
                  <a:schemeClr val="tx1"/>
                </a:solidFill>
                <a:latin typeface="Arial" pitchFamily="34" charset="0"/>
                <a:cs typeface="Arial" pitchFamily="34" charset="0"/>
              </a:defRPr>
            </a:lvl6pPr>
            <a:lvl7pPr marL="2604783" indent="-200368" defTabSz="914179" eaLnBrk="0" fontAlgn="base" hangingPunct="0">
              <a:spcBef>
                <a:spcPct val="0"/>
              </a:spcBef>
              <a:spcAft>
                <a:spcPct val="0"/>
              </a:spcAft>
              <a:defRPr sz="1800">
                <a:solidFill>
                  <a:schemeClr val="tx1"/>
                </a:solidFill>
                <a:latin typeface="Arial" pitchFamily="34" charset="0"/>
                <a:cs typeface="Arial" pitchFamily="34" charset="0"/>
              </a:defRPr>
            </a:lvl7pPr>
            <a:lvl8pPr marL="3005519" indent="-200368" defTabSz="914179" eaLnBrk="0" fontAlgn="base" hangingPunct="0">
              <a:spcBef>
                <a:spcPct val="0"/>
              </a:spcBef>
              <a:spcAft>
                <a:spcPct val="0"/>
              </a:spcAft>
              <a:defRPr sz="1800">
                <a:solidFill>
                  <a:schemeClr val="tx1"/>
                </a:solidFill>
                <a:latin typeface="Arial" pitchFamily="34" charset="0"/>
                <a:cs typeface="Arial" pitchFamily="34" charset="0"/>
              </a:defRPr>
            </a:lvl8pPr>
            <a:lvl9pPr marL="3406254" indent="-200368" defTabSz="914179" eaLnBrk="0" fontAlgn="base" hangingPunct="0">
              <a:spcBef>
                <a:spcPct val="0"/>
              </a:spcBef>
              <a:spcAft>
                <a:spcPct val="0"/>
              </a:spcAft>
              <a:defRPr sz="1800">
                <a:solidFill>
                  <a:schemeClr val="tx1"/>
                </a:solidFill>
                <a:latin typeface="Arial" pitchFamily="34" charset="0"/>
                <a:cs typeface="Arial" pitchFamily="34" charset="0"/>
              </a:defRPr>
            </a:lvl9pPr>
          </a:lstStyle>
          <a:p>
            <a:pPr defTabSz="914179" eaLnBrk="1" hangingPunct="1"/>
            <a:fld id="{282C204A-1AEF-4848-B63F-0675A3B4C413}" type="slidenum">
              <a:rPr lang="en-GB" altLang="en-US" sz="1000">
                <a:solidFill>
                  <a:srgbClr val="ED1A37"/>
                </a:solidFill>
              </a:rPr>
              <a:pPr defTabSz="914179" eaLnBrk="1" hangingPunct="1"/>
              <a:t>15</a:t>
            </a:fld>
            <a:endParaRPr lang="en-GB" altLang="en-US" sz="1000">
              <a:solidFill>
                <a:srgbClr val="ED1A37"/>
              </a:solidFill>
            </a:endParaRPr>
          </a:p>
        </p:txBody>
      </p:sp>
      <p:graphicFrame>
        <p:nvGraphicFramePr>
          <p:cNvPr id="11" name="Table 10"/>
          <p:cNvGraphicFramePr>
            <a:graphicFrameLocks noGrp="1"/>
          </p:cNvGraphicFramePr>
          <p:nvPr>
            <p:extLst>
              <p:ext uri="{D42A27DB-BD31-4B8C-83A1-F6EECF244321}">
                <p14:modId xmlns:p14="http://schemas.microsoft.com/office/powerpoint/2010/main" val="178829361"/>
              </p:ext>
            </p:extLst>
          </p:nvPr>
        </p:nvGraphicFramePr>
        <p:xfrm>
          <a:off x="1023456" y="1605863"/>
          <a:ext cx="7117376" cy="4518101"/>
        </p:xfrm>
        <a:graphic>
          <a:graphicData uri="http://schemas.openxmlformats.org/drawingml/2006/table">
            <a:tbl>
              <a:tblPr firstRow="1" firstCol="1" lastRow="1" lastCol="1" bandRow="1" bandCol="1">
                <a:tableStyleId>{5940675A-B579-460E-94D1-54222C63F5DA}</a:tableStyleId>
              </a:tblPr>
              <a:tblGrid>
                <a:gridCol w="2514786">
                  <a:extLst>
                    <a:ext uri="{9D8B030D-6E8A-4147-A177-3AD203B41FA5}">
                      <a16:colId xmlns:a16="http://schemas.microsoft.com/office/drawing/2014/main" val="20000"/>
                    </a:ext>
                  </a:extLst>
                </a:gridCol>
                <a:gridCol w="2301295">
                  <a:extLst>
                    <a:ext uri="{9D8B030D-6E8A-4147-A177-3AD203B41FA5}">
                      <a16:colId xmlns:a16="http://schemas.microsoft.com/office/drawing/2014/main" val="20001"/>
                    </a:ext>
                  </a:extLst>
                </a:gridCol>
                <a:gridCol w="2301295">
                  <a:extLst>
                    <a:ext uri="{9D8B030D-6E8A-4147-A177-3AD203B41FA5}">
                      <a16:colId xmlns:a16="http://schemas.microsoft.com/office/drawing/2014/main" val="20002"/>
                    </a:ext>
                  </a:extLst>
                </a:gridCol>
              </a:tblGrid>
              <a:tr h="342341">
                <a:tc>
                  <a:txBody>
                    <a:bodyPr/>
                    <a:lstStyle/>
                    <a:p>
                      <a:pPr>
                        <a:spcAft>
                          <a:spcPts val="0"/>
                        </a:spcAft>
                      </a:pPr>
                      <a:r>
                        <a:rPr lang="en-US" sz="1100" dirty="0">
                          <a:effectLst/>
                        </a:rPr>
                        <a:t>Tier 1 words</a:t>
                      </a:r>
                      <a:endParaRPr lang="en-GB" sz="1100" dirty="0">
                        <a:solidFill>
                          <a:schemeClr val="tx1"/>
                        </a:solidFill>
                        <a:effectLst/>
                        <a:latin typeface="Arial Narrow"/>
                        <a:ea typeface="Times New Roman"/>
                        <a:cs typeface="Arial"/>
                      </a:endParaRPr>
                    </a:p>
                  </a:txBody>
                  <a:tcPr marL="35880" marR="35880" marT="0" marB="0"/>
                </a:tc>
                <a:tc>
                  <a:txBody>
                    <a:bodyPr/>
                    <a:lstStyle/>
                    <a:p>
                      <a:pPr>
                        <a:spcAft>
                          <a:spcPts val="0"/>
                        </a:spcAft>
                      </a:pPr>
                      <a:r>
                        <a:rPr lang="en-US" sz="1100">
                          <a:effectLst/>
                        </a:rPr>
                        <a:t>Tier 2 </a:t>
                      </a:r>
                      <a:endParaRPr lang="en-GB" sz="1100">
                        <a:effectLst/>
                      </a:endParaRPr>
                    </a:p>
                    <a:p>
                      <a:pPr>
                        <a:spcAft>
                          <a:spcPts val="0"/>
                        </a:spcAft>
                      </a:pPr>
                      <a:r>
                        <a:rPr lang="en-US" sz="1100">
                          <a:effectLst/>
                        </a:rPr>
                        <a:t>Goldilocks words</a:t>
                      </a:r>
                      <a:endParaRPr lang="en-GB" sz="1100">
                        <a:solidFill>
                          <a:schemeClr val="tx1"/>
                        </a:solidFill>
                        <a:effectLst/>
                        <a:latin typeface="Arial Narrow"/>
                        <a:ea typeface="Times New Roman"/>
                        <a:cs typeface="Arial"/>
                      </a:endParaRPr>
                    </a:p>
                  </a:txBody>
                  <a:tcPr marL="35880" marR="35880" marT="0" marB="0"/>
                </a:tc>
                <a:tc>
                  <a:txBody>
                    <a:bodyPr/>
                    <a:lstStyle/>
                    <a:p>
                      <a:pPr>
                        <a:spcAft>
                          <a:spcPts val="0"/>
                        </a:spcAft>
                      </a:pPr>
                      <a:r>
                        <a:rPr lang="en-US" sz="1100">
                          <a:effectLst/>
                        </a:rPr>
                        <a:t>Tier 3</a:t>
                      </a:r>
                      <a:endParaRPr lang="en-GB" sz="1100">
                        <a:solidFill>
                          <a:schemeClr val="tx1"/>
                        </a:solidFill>
                        <a:effectLst/>
                        <a:latin typeface="Arial Narrow"/>
                        <a:ea typeface="Times New Roman"/>
                        <a:cs typeface="Arial"/>
                      </a:endParaRPr>
                    </a:p>
                  </a:txBody>
                  <a:tcPr marL="35880" marR="35880" marT="0" marB="0"/>
                </a:tc>
                <a:extLst>
                  <a:ext uri="{0D108BD9-81ED-4DB2-BD59-A6C34878D82A}">
                    <a16:rowId xmlns:a16="http://schemas.microsoft.com/office/drawing/2014/main" val="10000"/>
                  </a:ext>
                </a:extLst>
              </a:tr>
              <a:tr h="956181">
                <a:tc>
                  <a:txBody>
                    <a:bodyPr/>
                    <a:lstStyle/>
                    <a:p>
                      <a:pPr>
                        <a:spcAft>
                          <a:spcPts val="0"/>
                        </a:spcAft>
                      </a:pPr>
                      <a:r>
                        <a:rPr lang="en-US" sz="1100" dirty="0">
                          <a:effectLst/>
                        </a:rPr>
                        <a:t>Everyday spoken language for a child of this age.</a:t>
                      </a:r>
                      <a:endParaRPr lang="en-GB" sz="1100" dirty="0">
                        <a:effectLst/>
                      </a:endParaRPr>
                    </a:p>
                    <a:p>
                      <a:pPr>
                        <a:spcAft>
                          <a:spcPts val="0"/>
                        </a:spcAft>
                      </a:pPr>
                      <a:r>
                        <a:rPr lang="en-US" sz="1100" dirty="0">
                          <a:effectLst/>
                        </a:rPr>
                        <a:t>Used at home and in daily interactions</a:t>
                      </a:r>
                      <a:endParaRPr lang="en-GB" sz="1100" dirty="0">
                        <a:effectLst/>
                      </a:endParaRPr>
                    </a:p>
                    <a:p>
                      <a:pPr>
                        <a:spcAft>
                          <a:spcPts val="0"/>
                        </a:spcAft>
                      </a:pPr>
                      <a:r>
                        <a:rPr lang="en-US" sz="1100" dirty="0">
                          <a:effectLst/>
                        </a:rPr>
                        <a:t>Most children are exposed to little else.</a:t>
                      </a:r>
                      <a:endParaRPr lang="en-GB" sz="1100" dirty="0">
                        <a:effectLst/>
                      </a:endParaRPr>
                    </a:p>
                    <a:p>
                      <a:pPr>
                        <a:spcAft>
                          <a:spcPts val="0"/>
                        </a:spcAft>
                      </a:pPr>
                      <a:endParaRPr lang="en-GB" sz="1100" dirty="0">
                        <a:solidFill>
                          <a:schemeClr val="tx1"/>
                        </a:solidFill>
                        <a:effectLst/>
                        <a:latin typeface="Arial Narrow"/>
                        <a:ea typeface="Times New Roman"/>
                        <a:cs typeface="Arial"/>
                      </a:endParaRPr>
                    </a:p>
                  </a:txBody>
                  <a:tcPr marL="35880" marR="35880" marT="0" marB="0"/>
                </a:tc>
                <a:tc>
                  <a:txBody>
                    <a:bodyPr/>
                    <a:lstStyle/>
                    <a:p>
                      <a:pPr>
                        <a:spcAft>
                          <a:spcPts val="0"/>
                        </a:spcAft>
                      </a:pPr>
                      <a:r>
                        <a:rPr lang="en-US" sz="1100" dirty="0">
                          <a:effectLst/>
                        </a:rPr>
                        <a:t>Not too easy, not too hard, just right to move understanding forward.</a:t>
                      </a:r>
                      <a:endParaRPr lang="en-GB" sz="1100" dirty="0">
                        <a:effectLst/>
                      </a:endParaRPr>
                    </a:p>
                    <a:p>
                      <a:pPr>
                        <a:spcAft>
                          <a:spcPts val="0"/>
                        </a:spcAft>
                      </a:pPr>
                      <a:r>
                        <a:rPr lang="en-US" sz="1100" dirty="0">
                          <a:effectLst/>
                        </a:rPr>
                        <a:t>Likely to be encountered again.</a:t>
                      </a:r>
                      <a:endParaRPr lang="en-GB" sz="1100" dirty="0">
                        <a:effectLst/>
                      </a:endParaRPr>
                    </a:p>
                    <a:p>
                      <a:pPr>
                        <a:spcAft>
                          <a:spcPts val="0"/>
                        </a:spcAft>
                      </a:pPr>
                      <a:r>
                        <a:rPr lang="en-US" sz="1100" dirty="0">
                          <a:effectLst/>
                        </a:rPr>
                        <a:t>Average adult has a good level of knowledge of the word. </a:t>
                      </a:r>
                      <a:endParaRPr lang="en-GB" sz="1100" dirty="0">
                        <a:effectLst/>
                      </a:endParaRPr>
                    </a:p>
                    <a:p>
                      <a:pPr>
                        <a:spcAft>
                          <a:spcPts val="0"/>
                        </a:spcAft>
                      </a:pPr>
                      <a:endParaRPr lang="en-GB" sz="1100" dirty="0">
                        <a:solidFill>
                          <a:schemeClr val="tx1"/>
                        </a:solidFill>
                        <a:effectLst/>
                        <a:latin typeface="Arial Narrow"/>
                        <a:ea typeface="Times New Roman"/>
                        <a:cs typeface="Arial"/>
                      </a:endParaRPr>
                    </a:p>
                  </a:txBody>
                  <a:tcPr marL="35880" marR="35880" marT="0" marB="0"/>
                </a:tc>
                <a:tc>
                  <a:txBody>
                    <a:bodyPr/>
                    <a:lstStyle/>
                    <a:p>
                      <a:pPr>
                        <a:spcAft>
                          <a:spcPts val="0"/>
                        </a:spcAft>
                      </a:pPr>
                      <a:r>
                        <a:rPr lang="en-US" sz="1100" dirty="0">
                          <a:effectLst/>
                        </a:rPr>
                        <a:t>Average adult does not have much knowledge of the word.</a:t>
                      </a:r>
                      <a:endParaRPr lang="en-GB" sz="1100" dirty="0">
                        <a:effectLst/>
                      </a:endParaRPr>
                    </a:p>
                    <a:p>
                      <a:pPr>
                        <a:spcAft>
                          <a:spcPts val="0"/>
                        </a:spcAft>
                      </a:pPr>
                      <a:r>
                        <a:rPr lang="en-US" sz="1100" dirty="0">
                          <a:effectLst/>
                        </a:rPr>
                        <a:t>Topic / subject specific.</a:t>
                      </a:r>
                      <a:endParaRPr lang="en-GB" sz="1100" dirty="0">
                        <a:effectLst/>
                      </a:endParaRPr>
                    </a:p>
                    <a:p>
                      <a:pPr>
                        <a:spcAft>
                          <a:spcPts val="0"/>
                        </a:spcAft>
                      </a:pPr>
                      <a:endParaRPr lang="en-GB" sz="1100" dirty="0">
                        <a:solidFill>
                          <a:schemeClr val="tx1"/>
                        </a:solidFill>
                        <a:effectLst/>
                        <a:latin typeface="Arial Narrow"/>
                        <a:ea typeface="Times New Roman"/>
                        <a:cs typeface="Arial"/>
                      </a:endParaRPr>
                    </a:p>
                  </a:txBody>
                  <a:tcPr marL="35880" marR="35880" marT="0" marB="0"/>
                </a:tc>
                <a:extLst>
                  <a:ext uri="{0D108BD9-81ED-4DB2-BD59-A6C34878D82A}">
                    <a16:rowId xmlns:a16="http://schemas.microsoft.com/office/drawing/2014/main" val="10001"/>
                  </a:ext>
                </a:extLst>
              </a:tr>
              <a:tr h="3013420">
                <a:tc>
                  <a:txBody>
                    <a:bodyPr/>
                    <a:lstStyle/>
                    <a:p>
                      <a:pPr>
                        <a:spcAft>
                          <a:spcPts val="0"/>
                        </a:spcAft>
                      </a:pPr>
                      <a:r>
                        <a:rPr lang="en-US" sz="800" dirty="0">
                          <a:effectLst/>
                        </a:rPr>
                        <a:t> </a:t>
                      </a:r>
                      <a:endParaRPr lang="en-GB" sz="600" dirty="0">
                        <a:effectLst/>
                      </a:endParaRPr>
                    </a:p>
                    <a:p>
                      <a:pPr>
                        <a:spcAft>
                          <a:spcPts val="0"/>
                        </a:spcAft>
                      </a:pPr>
                      <a:r>
                        <a:rPr lang="en-US" sz="800" dirty="0">
                          <a:effectLst/>
                        </a:rPr>
                        <a:t> </a:t>
                      </a:r>
                      <a:endParaRPr lang="en-GB" sz="600" dirty="0">
                        <a:effectLst/>
                      </a:endParaRPr>
                    </a:p>
                    <a:p>
                      <a:pPr>
                        <a:spcAft>
                          <a:spcPts val="0"/>
                        </a:spcAft>
                      </a:pPr>
                      <a:r>
                        <a:rPr lang="en-US" sz="800" dirty="0">
                          <a:effectLst/>
                        </a:rPr>
                        <a:t> </a:t>
                      </a:r>
                      <a:endParaRPr lang="en-GB" sz="600" dirty="0">
                        <a:effectLst/>
                      </a:endParaRPr>
                    </a:p>
                    <a:p>
                      <a:pPr>
                        <a:spcAft>
                          <a:spcPts val="0"/>
                        </a:spcAft>
                      </a:pPr>
                      <a:r>
                        <a:rPr lang="en-US" sz="800" dirty="0">
                          <a:effectLst/>
                        </a:rPr>
                        <a:t> </a:t>
                      </a:r>
                      <a:endParaRPr lang="en-GB" sz="600" dirty="0">
                        <a:effectLst/>
                      </a:endParaRPr>
                    </a:p>
                    <a:p>
                      <a:pPr>
                        <a:spcAft>
                          <a:spcPts val="0"/>
                        </a:spcAft>
                      </a:pPr>
                      <a:r>
                        <a:rPr lang="en-US" sz="800" dirty="0">
                          <a:effectLst/>
                        </a:rPr>
                        <a:t> </a:t>
                      </a:r>
                      <a:endParaRPr lang="en-GB" sz="600" dirty="0">
                        <a:effectLst/>
                      </a:endParaRPr>
                    </a:p>
                    <a:p>
                      <a:pPr>
                        <a:spcAft>
                          <a:spcPts val="0"/>
                        </a:spcAft>
                      </a:pPr>
                      <a:r>
                        <a:rPr lang="en-US" sz="800" dirty="0">
                          <a:effectLst/>
                        </a:rPr>
                        <a:t> </a:t>
                      </a:r>
                      <a:endParaRPr lang="en-GB" sz="600" dirty="0">
                        <a:effectLst/>
                      </a:endParaRPr>
                    </a:p>
                    <a:p>
                      <a:pPr>
                        <a:spcAft>
                          <a:spcPts val="0"/>
                        </a:spcAft>
                      </a:pPr>
                      <a:r>
                        <a:rPr lang="en-US" sz="800" dirty="0">
                          <a:effectLst/>
                        </a:rPr>
                        <a:t> </a:t>
                      </a:r>
                      <a:endParaRPr lang="en-GB" sz="600" dirty="0">
                        <a:effectLst/>
                      </a:endParaRPr>
                    </a:p>
                    <a:p>
                      <a:pPr>
                        <a:spcAft>
                          <a:spcPts val="0"/>
                        </a:spcAft>
                      </a:pPr>
                      <a:r>
                        <a:rPr lang="en-US" sz="800" dirty="0">
                          <a:effectLst/>
                        </a:rPr>
                        <a:t> </a:t>
                      </a:r>
                      <a:endParaRPr lang="en-GB" sz="600" dirty="0">
                        <a:effectLst/>
                      </a:endParaRPr>
                    </a:p>
                    <a:p>
                      <a:pPr>
                        <a:spcAft>
                          <a:spcPts val="0"/>
                        </a:spcAft>
                      </a:pPr>
                      <a:r>
                        <a:rPr lang="en-US" sz="800" dirty="0">
                          <a:effectLst/>
                        </a:rPr>
                        <a:t> </a:t>
                      </a:r>
                      <a:endParaRPr lang="en-GB" sz="600" dirty="0">
                        <a:effectLst/>
                      </a:endParaRPr>
                    </a:p>
                    <a:p>
                      <a:pPr>
                        <a:spcAft>
                          <a:spcPts val="0"/>
                        </a:spcAft>
                      </a:pPr>
                      <a:r>
                        <a:rPr lang="en-US" sz="800" dirty="0">
                          <a:effectLst/>
                        </a:rPr>
                        <a:t> </a:t>
                      </a:r>
                      <a:endParaRPr lang="en-GB" sz="600" dirty="0">
                        <a:effectLst/>
                      </a:endParaRPr>
                    </a:p>
                    <a:p>
                      <a:pPr>
                        <a:spcAft>
                          <a:spcPts val="0"/>
                        </a:spcAft>
                      </a:pPr>
                      <a:r>
                        <a:rPr lang="en-US" sz="800" dirty="0">
                          <a:effectLst/>
                        </a:rPr>
                        <a:t> </a:t>
                      </a:r>
                      <a:endParaRPr lang="en-GB" sz="600" dirty="0">
                        <a:effectLst/>
                      </a:endParaRPr>
                    </a:p>
                    <a:p>
                      <a:pPr>
                        <a:spcAft>
                          <a:spcPts val="0"/>
                        </a:spcAft>
                      </a:pPr>
                      <a:r>
                        <a:rPr lang="en-US" sz="800" dirty="0">
                          <a:effectLst/>
                        </a:rPr>
                        <a:t> </a:t>
                      </a:r>
                      <a:endParaRPr lang="en-GB" sz="600" dirty="0">
                        <a:effectLst/>
                      </a:endParaRPr>
                    </a:p>
                    <a:p>
                      <a:pPr>
                        <a:spcAft>
                          <a:spcPts val="0"/>
                        </a:spcAft>
                      </a:pPr>
                      <a:r>
                        <a:rPr lang="en-US" sz="800" dirty="0">
                          <a:effectLst/>
                        </a:rPr>
                        <a:t> </a:t>
                      </a:r>
                      <a:endParaRPr lang="en-GB" sz="600" dirty="0">
                        <a:effectLst/>
                      </a:endParaRPr>
                    </a:p>
                    <a:p>
                      <a:pPr>
                        <a:spcAft>
                          <a:spcPts val="0"/>
                        </a:spcAft>
                      </a:pPr>
                      <a:r>
                        <a:rPr lang="en-US" sz="800" dirty="0">
                          <a:effectLst/>
                        </a:rPr>
                        <a:t> </a:t>
                      </a:r>
                      <a:endParaRPr lang="en-GB" sz="600" dirty="0">
                        <a:effectLst/>
                      </a:endParaRPr>
                    </a:p>
                    <a:p>
                      <a:pPr>
                        <a:spcAft>
                          <a:spcPts val="0"/>
                        </a:spcAft>
                      </a:pPr>
                      <a:r>
                        <a:rPr lang="en-US" sz="800" dirty="0">
                          <a:effectLst/>
                        </a:rPr>
                        <a:t> </a:t>
                      </a:r>
                      <a:endParaRPr lang="en-GB" sz="600" dirty="0">
                        <a:effectLst/>
                      </a:endParaRPr>
                    </a:p>
                    <a:p>
                      <a:pPr>
                        <a:spcAft>
                          <a:spcPts val="0"/>
                        </a:spcAft>
                      </a:pPr>
                      <a:r>
                        <a:rPr lang="en-US" sz="800" dirty="0">
                          <a:effectLst/>
                        </a:rPr>
                        <a:t> </a:t>
                      </a:r>
                      <a:endParaRPr lang="en-GB" sz="600" dirty="0">
                        <a:effectLst/>
                      </a:endParaRPr>
                    </a:p>
                    <a:p>
                      <a:pPr>
                        <a:spcAft>
                          <a:spcPts val="0"/>
                        </a:spcAft>
                      </a:pPr>
                      <a:r>
                        <a:rPr lang="en-US" sz="800" dirty="0">
                          <a:effectLst/>
                        </a:rPr>
                        <a:t> </a:t>
                      </a:r>
                      <a:endParaRPr lang="en-GB" sz="600" dirty="0">
                        <a:effectLst/>
                      </a:endParaRPr>
                    </a:p>
                    <a:p>
                      <a:pPr>
                        <a:spcAft>
                          <a:spcPts val="0"/>
                        </a:spcAft>
                      </a:pPr>
                      <a:r>
                        <a:rPr lang="en-US" sz="800" dirty="0">
                          <a:effectLst/>
                        </a:rPr>
                        <a:t> </a:t>
                      </a:r>
                      <a:endParaRPr lang="en-GB" sz="600" dirty="0">
                        <a:effectLst/>
                      </a:endParaRPr>
                    </a:p>
                    <a:p>
                      <a:pPr>
                        <a:spcAft>
                          <a:spcPts val="0"/>
                        </a:spcAft>
                      </a:pPr>
                      <a:r>
                        <a:rPr lang="en-US" sz="800" dirty="0">
                          <a:effectLst/>
                        </a:rPr>
                        <a:t> </a:t>
                      </a:r>
                      <a:endParaRPr lang="en-GB" sz="600" dirty="0">
                        <a:effectLst/>
                      </a:endParaRPr>
                    </a:p>
                    <a:p>
                      <a:pPr>
                        <a:spcAft>
                          <a:spcPts val="0"/>
                        </a:spcAft>
                      </a:pPr>
                      <a:r>
                        <a:rPr lang="en-US" sz="800" dirty="0">
                          <a:effectLst/>
                        </a:rPr>
                        <a:t> </a:t>
                      </a:r>
                      <a:endParaRPr lang="en-GB" sz="600" dirty="0">
                        <a:effectLst/>
                      </a:endParaRPr>
                    </a:p>
                    <a:p>
                      <a:pPr>
                        <a:spcAft>
                          <a:spcPts val="0"/>
                        </a:spcAft>
                      </a:pPr>
                      <a:r>
                        <a:rPr lang="en-US" sz="800" dirty="0">
                          <a:effectLst/>
                        </a:rPr>
                        <a:t> </a:t>
                      </a:r>
                      <a:endParaRPr lang="en-GB" sz="600" dirty="0">
                        <a:effectLst/>
                      </a:endParaRPr>
                    </a:p>
                    <a:p>
                      <a:pPr>
                        <a:spcAft>
                          <a:spcPts val="0"/>
                        </a:spcAft>
                      </a:pPr>
                      <a:r>
                        <a:rPr lang="en-US" sz="800" dirty="0">
                          <a:effectLst/>
                        </a:rPr>
                        <a:t> </a:t>
                      </a:r>
                      <a:endParaRPr lang="en-GB" sz="600" dirty="0">
                        <a:effectLst/>
                      </a:endParaRPr>
                    </a:p>
                    <a:p>
                      <a:pPr>
                        <a:spcAft>
                          <a:spcPts val="0"/>
                        </a:spcAft>
                      </a:pPr>
                      <a:r>
                        <a:rPr lang="en-US" sz="800" dirty="0">
                          <a:effectLst/>
                        </a:rPr>
                        <a:t> </a:t>
                      </a:r>
                      <a:endParaRPr lang="en-GB" sz="600" dirty="0">
                        <a:effectLst/>
                      </a:endParaRPr>
                    </a:p>
                    <a:p>
                      <a:pPr>
                        <a:spcAft>
                          <a:spcPts val="0"/>
                        </a:spcAft>
                      </a:pPr>
                      <a:r>
                        <a:rPr lang="en-US" sz="800" dirty="0">
                          <a:effectLst/>
                        </a:rPr>
                        <a:t> </a:t>
                      </a:r>
                      <a:endParaRPr lang="en-GB" sz="600" dirty="0">
                        <a:effectLst/>
                      </a:endParaRPr>
                    </a:p>
                    <a:p>
                      <a:pPr>
                        <a:spcAft>
                          <a:spcPts val="0"/>
                        </a:spcAft>
                      </a:pPr>
                      <a:r>
                        <a:rPr lang="en-US" sz="800" dirty="0">
                          <a:effectLst/>
                        </a:rPr>
                        <a:t> </a:t>
                      </a:r>
                      <a:endParaRPr lang="en-GB" sz="600" dirty="0">
                        <a:effectLst/>
                      </a:endParaRPr>
                    </a:p>
                    <a:p>
                      <a:pPr>
                        <a:spcAft>
                          <a:spcPts val="0"/>
                        </a:spcAft>
                      </a:pPr>
                      <a:r>
                        <a:rPr lang="en-US" sz="800" dirty="0">
                          <a:effectLst/>
                        </a:rPr>
                        <a:t> </a:t>
                      </a:r>
                      <a:endParaRPr lang="en-GB" sz="600" dirty="0">
                        <a:solidFill>
                          <a:schemeClr val="tx1"/>
                        </a:solidFill>
                        <a:effectLst/>
                        <a:latin typeface="Arial Narrow"/>
                        <a:ea typeface="Times New Roman"/>
                        <a:cs typeface="Arial"/>
                      </a:endParaRPr>
                    </a:p>
                  </a:txBody>
                  <a:tcPr marL="35880" marR="35880" marT="0" marB="0"/>
                </a:tc>
                <a:tc>
                  <a:txBody>
                    <a:bodyPr/>
                    <a:lstStyle/>
                    <a:p>
                      <a:pPr>
                        <a:spcAft>
                          <a:spcPts val="0"/>
                        </a:spcAft>
                      </a:pPr>
                      <a:r>
                        <a:rPr lang="en-US" sz="800" dirty="0">
                          <a:effectLst/>
                        </a:rPr>
                        <a:t> </a:t>
                      </a:r>
                      <a:endParaRPr lang="en-GB" sz="600" dirty="0">
                        <a:solidFill>
                          <a:schemeClr val="tx1"/>
                        </a:solidFill>
                        <a:effectLst/>
                        <a:latin typeface="Arial Narrow"/>
                        <a:ea typeface="Times New Roman"/>
                        <a:cs typeface="Arial"/>
                      </a:endParaRPr>
                    </a:p>
                  </a:txBody>
                  <a:tcPr marL="35880" marR="35880" marT="0" marB="0"/>
                </a:tc>
                <a:tc>
                  <a:txBody>
                    <a:bodyPr/>
                    <a:lstStyle/>
                    <a:p>
                      <a:pPr>
                        <a:spcAft>
                          <a:spcPts val="0"/>
                        </a:spcAft>
                      </a:pPr>
                      <a:r>
                        <a:rPr lang="en-US" sz="800" dirty="0">
                          <a:effectLst/>
                        </a:rPr>
                        <a:t> </a:t>
                      </a:r>
                      <a:endParaRPr lang="en-GB" sz="600" dirty="0">
                        <a:solidFill>
                          <a:schemeClr val="tx1"/>
                        </a:solidFill>
                        <a:effectLst/>
                        <a:latin typeface="Arial Narrow"/>
                        <a:ea typeface="Times New Roman"/>
                        <a:cs typeface="Arial"/>
                      </a:endParaRPr>
                    </a:p>
                  </a:txBody>
                  <a:tcPr marL="35880" marR="35880" marT="0" marB="0"/>
                </a:tc>
                <a:extLst>
                  <a:ext uri="{0D108BD9-81ED-4DB2-BD59-A6C34878D82A}">
                    <a16:rowId xmlns:a16="http://schemas.microsoft.com/office/drawing/2014/main" val="10002"/>
                  </a:ext>
                </a:extLst>
              </a:tr>
            </a:tbl>
          </a:graphicData>
        </a:graphic>
      </p:graphicFrame>
      <p:sp>
        <p:nvSpPr>
          <p:cNvPr id="31776" name="Rectangle 12"/>
          <p:cNvSpPr>
            <a:spLocks noChangeArrowheads="1"/>
          </p:cNvSpPr>
          <p:nvPr/>
        </p:nvSpPr>
        <p:spPr bwMode="auto">
          <a:xfrm>
            <a:off x="695031" y="6086241"/>
            <a:ext cx="4572000" cy="41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47" tIns="40074" rIns="80147" bIns="40074">
            <a:spAutoFit/>
          </a:bodyPr>
          <a:lstStyle>
            <a:lvl1pPr eaLnBrk="0" hangingPunct="0">
              <a:defRPr sz="2100">
                <a:solidFill>
                  <a:schemeClr val="tx1"/>
                </a:solidFill>
                <a:latin typeface="Arial" pitchFamily="34" charset="0"/>
                <a:cs typeface="Arial" pitchFamily="34" charset="0"/>
              </a:defRPr>
            </a:lvl1pPr>
            <a:lvl2pPr marL="742950" indent="-285750" eaLnBrk="0" hangingPunct="0">
              <a:defRPr sz="2100">
                <a:solidFill>
                  <a:schemeClr val="tx1"/>
                </a:solidFill>
                <a:latin typeface="Arial" pitchFamily="34" charset="0"/>
                <a:cs typeface="Arial" pitchFamily="34" charset="0"/>
              </a:defRPr>
            </a:lvl2pPr>
            <a:lvl3pPr marL="1143000" indent="-228600" eaLnBrk="0" hangingPunct="0">
              <a:defRPr sz="2100">
                <a:solidFill>
                  <a:schemeClr val="tx1"/>
                </a:solidFill>
                <a:latin typeface="Arial" pitchFamily="34" charset="0"/>
                <a:cs typeface="Arial" pitchFamily="34" charset="0"/>
              </a:defRPr>
            </a:lvl3pPr>
            <a:lvl4pPr marL="1600200" indent="-228600" eaLnBrk="0" hangingPunct="0">
              <a:defRPr sz="2100">
                <a:solidFill>
                  <a:schemeClr val="tx1"/>
                </a:solidFill>
                <a:latin typeface="Arial" pitchFamily="34" charset="0"/>
                <a:cs typeface="Arial" pitchFamily="34" charset="0"/>
              </a:defRPr>
            </a:lvl4pPr>
            <a:lvl5pPr marL="2057400" indent="-228600" eaLnBrk="0" hangingPunct="0">
              <a:defRPr sz="2100">
                <a:solidFill>
                  <a:schemeClr val="tx1"/>
                </a:solidFill>
                <a:latin typeface="Arial" pitchFamily="34" charset="0"/>
                <a:cs typeface="Arial" pitchFamily="34" charset="0"/>
              </a:defRPr>
            </a:lvl5pPr>
            <a:lvl6pPr marL="2514600" indent="-228600" defTabSz="1042988" eaLnBrk="0" fontAlgn="base" hangingPunct="0">
              <a:spcBef>
                <a:spcPct val="0"/>
              </a:spcBef>
              <a:spcAft>
                <a:spcPct val="0"/>
              </a:spcAft>
              <a:defRPr sz="2100">
                <a:solidFill>
                  <a:schemeClr val="tx1"/>
                </a:solidFill>
                <a:latin typeface="Arial" pitchFamily="34" charset="0"/>
                <a:cs typeface="Arial" pitchFamily="34" charset="0"/>
              </a:defRPr>
            </a:lvl6pPr>
            <a:lvl7pPr marL="2971800" indent="-228600" defTabSz="1042988" eaLnBrk="0" fontAlgn="base" hangingPunct="0">
              <a:spcBef>
                <a:spcPct val="0"/>
              </a:spcBef>
              <a:spcAft>
                <a:spcPct val="0"/>
              </a:spcAft>
              <a:defRPr sz="2100">
                <a:solidFill>
                  <a:schemeClr val="tx1"/>
                </a:solidFill>
                <a:latin typeface="Arial" pitchFamily="34" charset="0"/>
                <a:cs typeface="Arial" pitchFamily="34" charset="0"/>
              </a:defRPr>
            </a:lvl7pPr>
            <a:lvl8pPr marL="3429000" indent="-228600" defTabSz="1042988" eaLnBrk="0" fontAlgn="base" hangingPunct="0">
              <a:spcBef>
                <a:spcPct val="0"/>
              </a:spcBef>
              <a:spcAft>
                <a:spcPct val="0"/>
              </a:spcAft>
              <a:defRPr sz="2100">
                <a:solidFill>
                  <a:schemeClr val="tx1"/>
                </a:solidFill>
                <a:latin typeface="Arial" pitchFamily="34" charset="0"/>
                <a:cs typeface="Arial" pitchFamily="34" charset="0"/>
              </a:defRPr>
            </a:lvl8pPr>
            <a:lvl9pPr marL="3886200" indent="-228600" defTabSz="1042988" eaLnBrk="0" fontAlgn="base" hangingPunct="0">
              <a:spcBef>
                <a:spcPct val="0"/>
              </a:spcBef>
              <a:spcAft>
                <a:spcPct val="0"/>
              </a:spcAft>
              <a:defRPr sz="2100">
                <a:solidFill>
                  <a:schemeClr val="tx1"/>
                </a:solidFill>
                <a:latin typeface="Arial" pitchFamily="34" charset="0"/>
                <a:cs typeface="Arial" pitchFamily="34" charset="0"/>
              </a:defRPr>
            </a:lvl9pPr>
          </a:lstStyle>
          <a:p>
            <a:pPr eaLnBrk="1" hangingPunct="1"/>
            <a:endParaRPr lang="en-US" altLang="en-US" sz="1100" dirty="0"/>
          </a:p>
          <a:p>
            <a:pPr eaLnBrk="1" hangingPunct="1"/>
            <a:r>
              <a:rPr lang="en-US" altLang="en-US" sz="1100" dirty="0"/>
              <a:t>©</a:t>
            </a:r>
            <a:r>
              <a:rPr lang="en-US" altLang="en-US" sz="1100" dirty="0" err="1"/>
              <a:t>pipstjohn</a:t>
            </a:r>
            <a:r>
              <a:rPr lang="en-US" altLang="en-US" sz="1100" dirty="0"/>
              <a:t> Pre-Teaching Vocabulary (PTV) </a:t>
            </a:r>
            <a:endParaRPr lang="en-GB" altLang="en-US" sz="1100" dirty="0"/>
          </a:p>
        </p:txBody>
      </p:sp>
      <p:sp>
        <p:nvSpPr>
          <p:cNvPr id="4" name="TextBox 3"/>
          <p:cNvSpPr txBox="1"/>
          <p:nvPr/>
        </p:nvSpPr>
        <p:spPr>
          <a:xfrm>
            <a:off x="1568741" y="243281"/>
            <a:ext cx="5100507" cy="584775"/>
          </a:xfrm>
          <a:prstGeom prst="rect">
            <a:avLst/>
          </a:prstGeom>
          <a:noFill/>
        </p:spPr>
        <p:txBody>
          <a:bodyPr wrap="square" rtlCol="0">
            <a:spAutoFit/>
          </a:bodyPr>
          <a:lstStyle/>
          <a:p>
            <a:pPr algn="ctr"/>
            <a:r>
              <a:rPr lang="en-GB" sz="3200" b="1" dirty="0">
                <a:solidFill>
                  <a:schemeClr val="accent6"/>
                </a:solidFill>
              </a:rPr>
              <a:t>Categorising words</a:t>
            </a:r>
          </a:p>
        </p:txBody>
      </p:sp>
      <p:pic>
        <p:nvPicPr>
          <p:cNvPr id="3" name="Recorded Sound">
            <a:hlinkClick r:id="" action="ppaction://media"/>
            <a:extLst>
              <a:ext uri="{FF2B5EF4-FFF2-40B4-BE49-F238E27FC236}">
                <a16:creationId xmlns:a16="http://schemas.microsoft.com/office/drawing/2014/main" id="{CADFA1A6-D170-480A-85BF-2EAF405247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6191072"/>
            <a:ext cx="406400" cy="406400"/>
          </a:xfrm>
          <a:prstGeom prst="rect">
            <a:avLst/>
          </a:prstGeom>
        </p:spPr>
      </p:pic>
    </p:spTree>
    <p:extLst>
      <p:ext uri="{BB962C8B-B14F-4D97-AF65-F5344CB8AC3E}">
        <p14:creationId xmlns:p14="http://schemas.microsoft.com/office/powerpoint/2010/main" val="363343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Example:</a:t>
            </a:r>
          </a:p>
        </p:txBody>
      </p:sp>
      <p:pic>
        <p:nvPicPr>
          <p:cNvPr id="1026" name="Picture 2"/>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l="15275" t="14671" r="29105" b="5477"/>
          <a:stretch/>
        </p:blipFill>
        <p:spPr bwMode="auto">
          <a:xfrm>
            <a:off x="2057400" y="1295889"/>
            <a:ext cx="5106888" cy="4582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27584" y="6237312"/>
            <a:ext cx="6480720" cy="369332"/>
          </a:xfrm>
          <a:prstGeom prst="rect">
            <a:avLst/>
          </a:prstGeom>
          <a:noFill/>
        </p:spPr>
        <p:txBody>
          <a:bodyPr wrap="square" rtlCol="0">
            <a:spAutoFit/>
          </a:bodyPr>
          <a:lstStyle/>
          <a:p>
            <a:r>
              <a:rPr lang="en-GB" dirty="0"/>
              <a:t>Word Aware - Stephen Parsons &amp; Anna </a:t>
            </a:r>
            <a:r>
              <a:rPr lang="en-GB" dirty="0" err="1"/>
              <a:t>Branagan</a:t>
            </a:r>
            <a:endParaRPr lang="en-GB" dirty="0"/>
          </a:p>
        </p:txBody>
      </p:sp>
      <p:pic>
        <p:nvPicPr>
          <p:cNvPr id="3" name="Recorded Sound">
            <a:hlinkClick r:id="" action="ppaction://media"/>
            <a:extLst>
              <a:ext uri="{FF2B5EF4-FFF2-40B4-BE49-F238E27FC236}">
                <a16:creationId xmlns:a16="http://schemas.microsoft.com/office/drawing/2014/main" id="{F8455EB6-E7EB-4272-81AD-FFCA6E9B3A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00192" y="5878286"/>
            <a:ext cx="406400" cy="406400"/>
          </a:xfrm>
          <a:prstGeom prst="rect">
            <a:avLst/>
          </a:prstGeom>
        </p:spPr>
      </p:pic>
    </p:spTree>
    <p:extLst>
      <p:ext uri="{BB962C8B-B14F-4D97-AF65-F5344CB8AC3E}">
        <p14:creationId xmlns:p14="http://schemas.microsoft.com/office/powerpoint/2010/main" val="99986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chemeClr val="accent6"/>
                </a:solidFill>
              </a:rPr>
              <a:t>How do you teach a word?</a:t>
            </a:r>
          </a:p>
        </p:txBody>
      </p:sp>
      <p:sp>
        <p:nvSpPr>
          <p:cNvPr id="3" name="Content Placeholder 2"/>
          <p:cNvSpPr>
            <a:spLocks noGrp="1"/>
          </p:cNvSpPr>
          <p:nvPr>
            <p:ph idx="1"/>
          </p:nvPr>
        </p:nvSpPr>
        <p:spPr/>
        <p:txBody>
          <a:bodyPr/>
          <a:lstStyle/>
          <a:p>
            <a:r>
              <a:rPr lang="en-GB" sz="3600" dirty="0"/>
              <a:t>Say it </a:t>
            </a:r>
          </a:p>
          <a:p>
            <a:r>
              <a:rPr lang="en-GB" sz="3600" dirty="0"/>
              <a:t>Write it</a:t>
            </a:r>
          </a:p>
          <a:p>
            <a:r>
              <a:rPr lang="en-GB" sz="3600" dirty="0"/>
              <a:t>Define it</a:t>
            </a:r>
          </a:p>
          <a:p>
            <a:r>
              <a:rPr lang="en-GB" sz="3600" dirty="0"/>
              <a:t>Draw it</a:t>
            </a:r>
          </a:p>
          <a:p>
            <a:r>
              <a:rPr lang="en-GB" sz="3600" dirty="0"/>
              <a:t>Teach more detail </a:t>
            </a:r>
          </a:p>
          <a:p>
            <a:pPr lvl="2">
              <a:buFont typeface="Arial" charset="0"/>
              <a:buChar char="•"/>
            </a:pPr>
            <a:endParaRPr lang="en-GB" sz="3600" dirty="0"/>
          </a:p>
          <a:p>
            <a:pPr marL="914400" lvl="2" indent="0">
              <a:buNone/>
            </a:pPr>
            <a:endParaRPr lang="en-GB" dirty="0"/>
          </a:p>
          <a:p>
            <a:pPr marL="544513" lvl="2" indent="0">
              <a:buNone/>
            </a:pPr>
            <a:endParaRPr lang="en-GB" dirty="0"/>
          </a:p>
        </p:txBody>
      </p:sp>
      <p:sp>
        <p:nvSpPr>
          <p:cNvPr id="5" name="Slide Number Placeholder 4"/>
          <p:cNvSpPr>
            <a:spLocks noGrp="1"/>
          </p:cNvSpPr>
          <p:nvPr>
            <p:ph type="sldNum" sz="quarter" idx="11"/>
          </p:nvPr>
        </p:nvSpPr>
        <p:spPr/>
        <p:txBody>
          <a:bodyPr/>
          <a:lstStyle/>
          <a:p>
            <a:pPr>
              <a:defRPr/>
            </a:pPr>
            <a:fld id="{D89C5A33-47D9-46C8-9F96-6C56C55C7C43}" type="slidenum">
              <a:rPr lang="en-GB" smtClean="0"/>
              <a:pPr>
                <a:defRPr/>
              </a:pPr>
              <a:t>17</a:t>
            </a:fld>
            <a:endParaRPr lang="en-GB" dirty="0"/>
          </a:p>
        </p:txBody>
      </p:sp>
      <p:pic>
        <p:nvPicPr>
          <p:cNvPr id="6" name="Recorded Sound">
            <a:hlinkClick r:id="" action="ppaction://media"/>
            <a:extLst>
              <a:ext uri="{FF2B5EF4-FFF2-40B4-BE49-F238E27FC236}">
                <a16:creationId xmlns:a16="http://schemas.microsoft.com/office/drawing/2014/main" id="{B725DCC6-369D-4B82-89AC-B668C43142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00392" y="5949950"/>
            <a:ext cx="406400" cy="406400"/>
          </a:xfrm>
          <a:prstGeom prst="rect">
            <a:avLst/>
          </a:prstGeom>
        </p:spPr>
      </p:pic>
      <p:pic>
        <p:nvPicPr>
          <p:cNvPr id="7" name="Picture 6">
            <a:extLst>
              <a:ext uri="{FF2B5EF4-FFF2-40B4-BE49-F238E27FC236}">
                <a16:creationId xmlns:a16="http://schemas.microsoft.com/office/drawing/2014/main" id="{502CB40A-7F8D-49AF-8FA5-0CAF73065CF7}"/>
              </a:ext>
            </a:extLst>
          </p:cNvPr>
          <p:cNvPicPr>
            <a:picLocks noChangeAspect="1"/>
          </p:cNvPicPr>
          <p:nvPr/>
        </p:nvPicPr>
        <p:blipFill>
          <a:blip r:embed="rId6"/>
          <a:stretch>
            <a:fillRect/>
          </a:stretch>
        </p:blipFill>
        <p:spPr>
          <a:xfrm>
            <a:off x="6804248" y="1244020"/>
            <a:ext cx="1602135" cy="1977944"/>
          </a:xfrm>
          <a:prstGeom prst="rect">
            <a:avLst/>
          </a:prstGeom>
        </p:spPr>
      </p:pic>
      <p:pic>
        <p:nvPicPr>
          <p:cNvPr id="8" name="Picture 7">
            <a:extLst>
              <a:ext uri="{FF2B5EF4-FFF2-40B4-BE49-F238E27FC236}">
                <a16:creationId xmlns:a16="http://schemas.microsoft.com/office/drawing/2014/main" id="{C24061B3-26C6-4C3C-99EC-C5F6366EE5D9}"/>
              </a:ext>
            </a:extLst>
          </p:cNvPr>
          <p:cNvPicPr>
            <a:picLocks noChangeAspect="1"/>
          </p:cNvPicPr>
          <p:nvPr/>
        </p:nvPicPr>
        <p:blipFill>
          <a:blip r:embed="rId7"/>
          <a:stretch>
            <a:fillRect/>
          </a:stretch>
        </p:blipFill>
        <p:spPr>
          <a:xfrm>
            <a:off x="4941540" y="3470855"/>
            <a:ext cx="2143125" cy="2143125"/>
          </a:xfrm>
          <a:prstGeom prst="rect">
            <a:avLst/>
          </a:prstGeom>
        </p:spPr>
      </p:pic>
    </p:spTree>
    <p:extLst>
      <p:ext uri="{BB962C8B-B14F-4D97-AF65-F5344CB8AC3E}">
        <p14:creationId xmlns:p14="http://schemas.microsoft.com/office/powerpoint/2010/main" val="183998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8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title" idx="4294967295"/>
          </p:nvPr>
        </p:nvSpPr>
        <p:spPr>
          <a:xfrm>
            <a:off x="1371599" y="825442"/>
            <a:ext cx="6399213" cy="640942"/>
          </a:xfrm>
        </p:spPr>
        <p:txBody>
          <a:bodyPr>
            <a:normAutofit fontScale="90000"/>
          </a:bodyPr>
          <a:lstStyle/>
          <a:p>
            <a:r>
              <a:rPr lang="en-US" b="1" dirty="0">
                <a:solidFill>
                  <a:schemeClr val="accent6"/>
                </a:solidFill>
              </a:rPr>
              <a:t>Teaching vocabulary </a:t>
            </a:r>
          </a:p>
        </p:txBody>
      </p:sp>
      <p:sp>
        <p:nvSpPr>
          <p:cNvPr id="104450" name="Rectangle 3"/>
          <p:cNvSpPr>
            <a:spLocks noGrp="1" noChangeArrowheads="1"/>
          </p:cNvSpPr>
          <p:nvPr>
            <p:ph type="body" idx="4294967295"/>
          </p:nvPr>
        </p:nvSpPr>
        <p:spPr>
          <a:xfrm>
            <a:off x="358775" y="1912690"/>
            <a:ext cx="8424863" cy="4211885"/>
          </a:xfrm>
        </p:spPr>
        <p:txBody>
          <a:bodyPr/>
          <a:lstStyle/>
          <a:p>
            <a:pPr marL="0" indent="0">
              <a:buNone/>
            </a:pPr>
            <a:endParaRPr lang="en-US"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774" y="1926511"/>
            <a:ext cx="2615877" cy="3706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2803" y="1828800"/>
            <a:ext cx="2579439" cy="4064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49073" y="2066306"/>
            <a:ext cx="2485369" cy="3742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D480C36C-590E-4757-971E-4C1A3E9EE436}"/>
              </a:ext>
            </a:extLst>
          </p:cNvPr>
          <p:cNvSpPr txBox="1"/>
          <p:nvPr/>
        </p:nvSpPr>
        <p:spPr>
          <a:xfrm>
            <a:off x="502790" y="6089957"/>
            <a:ext cx="7813626" cy="369332"/>
          </a:xfrm>
          <a:prstGeom prst="rect">
            <a:avLst/>
          </a:prstGeom>
          <a:noFill/>
        </p:spPr>
        <p:txBody>
          <a:bodyPr wrap="square" rtlCol="0">
            <a:spAutoFit/>
          </a:bodyPr>
          <a:lstStyle/>
          <a:p>
            <a:r>
              <a:rPr lang="en-US" altLang="en-US" dirty="0"/>
              <a:t>©</a:t>
            </a:r>
            <a:r>
              <a:rPr lang="en-US" altLang="en-US" dirty="0" err="1"/>
              <a:t>pipstjohn</a:t>
            </a:r>
            <a:r>
              <a:rPr lang="en-US" altLang="en-US" dirty="0"/>
              <a:t> Pre-Teaching Vocabulary (PTV), </a:t>
            </a:r>
            <a:r>
              <a:rPr lang="en-US" altLang="en-US" dirty="0" err="1"/>
              <a:t>Widgit</a:t>
            </a:r>
            <a:r>
              <a:rPr lang="en-US" altLang="en-US" dirty="0"/>
              <a:t> </a:t>
            </a:r>
            <a:endParaRPr lang="en-GB" altLang="en-US" dirty="0"/>
          </a:p>
        </p:txBody>
      </p:sp>
      <p:pic>
        <p:nvPicPr>
          <p:cNvPr id="3" name="Recorded Sound">
            <a:hlinkClick r:id="" action="ppaction://media"/>
            <a:extLst>
              <a:ext uri="{FF2B5EF4-FFF2-40B4-BE49-F238E27FC236}">
                <a16:creationId xmlns:a16="http://schemas.microsoft.com/office/drawing/2014/main" id="{C0C93F84-3DBB-4415-BEAB-5C28C35D7EF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300192" y="6141302"/>
            <a:ext cx="406400" cy="406400"/>
          </a:xfrm>
          <a:prstGeom prst="rect">
            <a:avLst/>
          </a:prstGeom>
        </p:spPr>
      </p:pic>
    </p:spTree>
    <p:extLst>
      <p:ext uri="{BB962C8B-B14F-4D97-AF65-F5344CB8AC3E}">
        <p14:creationId xmlns:p14="http://schemas.microsoft.com/office/powerpoint/2010/main" val="361645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5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BAD8-C405-43A8-8D5B-5EBE2D732688}"/>
              </a:ext>
            </a:extLst>
          </p:cNvPr>
          <p:cNvSpPr>
            <a:spLocks noGrp="1"/>
          </p:cNvSpPr>
          <p:nvPr>
            <p:ph type="title"/>
          </p:nvPr>
        </p:nvSpPr>
        <p:spPr/>
        <p:txBody>
          <a:bodyPr>
            <a:normAutofit/>
          </a:bodyPr>
          <a:lstStyle/>
          <a:p>
            <a:r>
              <a:rPr lang="en-GB" sz="4000" b="1" dirty="0">
                <a:solidFill>
                  <a:schemeClr val="accent6"/>
                </a:solidFill>
              </a:rPr>
              <a:t>Word web</a:t>
            </a:r>
          </a:p>
        </p:txBody>
      </p:sp>
      <p:pic>
        <p:nvPicPr>
          <p:cNvPr id="6" name="Picture 5">
            <a:extLst>
              <a:ext uri="{FF2B5EF4-FFF2-40B4-BE49-F238E27FC236}">
                <a16:creationId xmlns:a16="http://schemas.microsoft.com/office/drawing/2014/main" id="{1FB77F66-295B-445B-BDFF-7F61AE19738B}"/>
              </a:ext>
            </a:extLst>
          </p:cNvPr>
          <p:cNvPicPr>
            <a:picLocks noChangeAspect="1"/>
          </p:cNvPicPr>
          <p:nvPr/>
        </p:nvPicPr>
        <p:blipFill>
          <a:blip r:embed="rId5"/>
          <a:stretch>
            <a:fillRect/>
          </a:stretch>
        </p:blipFill>
        <p:spPr>
          <a:xfrm>
            <a:off x="1259632" y="1268760"/>
            <a:ext cx="6876256" cy="5157192"/>
          </a:xfrm>
          <a:prstGeom prst="rect">
            <a:avLst/>
          </a:prstGeom>
        </p:spPr>
      </p:pic>
      <p:pic>
        <p:nvPicPr>
          <p:cNvPr id="3" name="Recorded Sound">
            <a:hlinkClick r:id="" action="ppaction://media"/>
            <a:extLst>
              <a:ext uri="{FF2B5EF4-FFF2-40B4-BE49-F238E27FC236}">
                <a16:creationId xmlns:a16="http://schemas.microsoft.com/office/drawing/2014/main" id="{E63A61F2-6120-4408-9500-2586AFCA01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3746" y="6019552"/>
            <a:ext cx="406400" cy="406400"/>
          </a:xfrm>
          <a:prstGeom prst="rect">
            <a:avLst/>
          </a:prstGeom>
        </p:spPr>
      </p:pic>
    </p:spTree>
    <p:extLst>
      <p:ext uri="{BB962C8B-B14F-4D97-AF65-F5344CB8AC3E}">
        <p14:creationId xmlns:p14="http://schemas.microsoft.com/office/powerpoint/2010/main" val="326303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4"/>
          <p:cNvSpPr>
            <a:spLocks noGrp="1"/>
          </p:cNvSpPr>
          <p:nvPr>
            <p:ph type="sldNum" sz="quarter" idx="11"/>
          </p:nvPr>
        </p:nvSpPr>
        <p:spPr>
          <a:noFill/>
          <a:ln>
            <a:miter lim="800000"/>
            <a:headEnd/>
            <a:tailEnd/>
          </a:ln>
        </p:spPr>
        <p:txBody>
          <a:bodyPr/>
          <a:lstStyle/>
          <a:p>
            <a:fld id="{1F281544-5A17-4311-B198-B2092F73B557}" type="slidenum">
              <a:rPr lang="en-GB" smtClean="0"/>
              <a:pPr/>
              <a:t>2</a:t>
            </a:fld>
            <a:endParaRPr lang="en-GB"/>
          </a:p>
        </p:txBody>
      </p:sp>
      <p:sp>
        <p:nvSpPr>
          <p:cNvPr id="69635" name="Rectangle 2"/>
          <p:cNvSpPr>
            <a:spLocks noGrp="1" noChangeArrowheads="1"/>
          </p:cNvSpPr>
          <p:nvPr>
            <p:ph type="title"/>
          </p:nvPr>
        </p:nvSpPr>
        <p:spPr/>
        <p:txBody>
          <a:bodyPr/>
          <a:lstStyle/>
          <a:p>
            <a:pPr eaLnBrk="1" hangingPunct="1"/>
            <a:r>
              <a:rPr lang="en-GB" b="1" dirty="0">
                <a:solidFill>
                  <a:schemeClr val="accent6"/>
                </a:solidFill>
              </a:rPr>
              <a:t>Overview</a:t>
            </a:r>
          </a:p>
        </p:txBody>
      </p:sp>
      <p:sp>
        <p:nvSpPr>
          <p:cNvPr id="69636" name="Rectangle 3"/>
          <p:cNvSpPr>
            <a:spLocks noGrp="1" noChangeArrowheads="1"/>
          </p:cNvSpPr>
          <p:nvPr>
            <p:ph type="body" idx="1"/>
          </p:nvPr>
        </p:nvSpPr>
        <p:spPr>
          <a:xfrm>
            <a:off x="358775" y="1622424"/>
            <a:ext cx="8424863" cy="4610595"/>
          </a:xfrm>
        </p:spPr>
        <p:txBody>
          <a:bodyPr>
            <a:normAutofit/>
          </a:bodyPr>
          <a:lstStyle/>
          <a:p>
            <a:pPr eaLnBrk="1" hangingPunct="1">
              <a:lnSpc>
                <a:spcPct val="90000"/>
              </a:lnSpc>
            </a:pPr>
            <a:r>
              <a:rPr lang="en-GB" sz="2000" dirty="0">
                <a:latin typeface="+mj-lt"/>
                <a:cs typeface="Arial" panose="020B0604020202020204" pitchFamily="34" charset="0"/>
              </a:rPr>
              <a:t>The development of communication	</a:t>
            </a:r>
          </a:p>
          <a:p>
            <a:pPr marL="273050" lvl="1" indent="0" eaLnBrk="1" hangingPunct="1">
              <a:lnSpc>
                <a:spcPct val="90000"/>
              </a:lnSpc>
              <a:buNone/>
            </a:pPr>
            <a:endParaRPr lang="en-GB" sz="2000" dirty="0">
              <a:latin typeface="+mj-lt"/>
              <a:cs typeface="Arial" panose="020B0604020202020204" pitchFamily="34" charset="0"/>
            </a:endParaRPr>
          </a:p>
          <a:p>
            <a:pPr eaLnBrk="1" hangingPunct="1">
              <a:lnSpc>
                <a:spcPct val="90000"/>
              </a:lnSpc>
            </a:pPr>
            <a:r>
              <a:rPr lang="en-GB" sz="2000" dirty="0">
                <a:latin typeface="+mj-lt"/>
                <a:cs typeface="Arial" panose="020B0604020202020204" pitchFamily="34" charset="0"/>
              </a:rPr>
              <a:t>How we learn new words</a:t>
            </a:r>
          </a:p>
          <a:p>
            <a:pPr marL="0" indent="0" eaLnBrk="1" hangingPunct="1">
              <a:lnSpc>
                <a:spcPct val="90000"/>
              </a:lnSpc>
              <a:buNone/>
            </a:pPr>
            <a:endParaRPr lang="en-GB" sz="2000" dirty="0">
              <a:latin typeface="+mj-lt"/>
              <a:cs typeface="Arial" panose="020B0604020202020204" pitchFamily="34" charset="0"/>
            </a:endParaRPr>
          </a:p>
          <a:p>
            <a:pPr eaLnBrk="1" hangingPunct="1">
              <a:lnSpc>
                <a:spcPct val="90000"/>
              </a:lnSpc>
            </a:pPr>
            <a:r>
              <a:rPr lang="en-GB" sz="2000" dirty="0">
                <a:latin typeface="+mj-lt"/>
                <a:cs typeface="Arial" panose="020B0604020202020204" pitchFamily="34" charset="0"/>
              </a:rPr>
              <a:t>Why do children have vocabulary difficulties?</a:t>
            </a:r>
          </a:p>
          <a:p>
            <a:pPr marL="0" indent="0" eaLnBrk="1" hangingPunct="1">
              <a:lnSpc>
                <a:spcPct val="90000"/>
              </a:lnSpc>
              <a:buNone/>
            </a:pPr>
            <a:endParaRPr lang="en-GB" sz="2000" dirty="0">
              <a:latin typeface="+mj-lt"/>
              <a:cs typeface="Arial" panose="020B0604020202020204" pitchFamily="34" charset="0"/>
            </a:endParaRPr>
          </a:p>
          <a:p>
            <a:pPr eaLnBrk="1" hangingPunct="1">
              <a:lnSpc>
                <a:spcPct val="90000"/>
              </a:lnSpc>
            </a:pPr>
            <a:r>
              <a:rPr lang="en-GB" sz="2000" dirty="0">
                <a:latin typeface="+mj-lt"/>
                <a:cs typeface="Arial" panose="020B0604020202020204" pitchFamily="34" charset="0"/>
              </a:rPr>
              <a:t>Impact of vocabulary difficulties</a:t>
            </a:r>
          </a:p>
          <a:p>
            <a:pPr marL="0" indent="0" eaLnBrk="1" hangingPunct="1">
              <a:lnSpc>
                <a:spcPct val="90000"/>
              </a:lnSpc>
              <a:buNone/>
            </a:pPr>
            <a:endParaRPr lang="en-GB" sz="2000" dirty="0">
              <a:latin typeface="+mj-lt"/>
              <a:cs typeface="Arial" panose="020B0604020202020204" pitchFamily="34" charset="0"/>
            </a:endParaRPr>
          </a:p>
          <a:p>
            <a:pPr eaLnBrk="1" hangingPunct="1">
              <a:lnSpc>
                <a:spcPct val="90000"/>
              </a:lnSpc>
            </a:pPr>
            <a:r>
              <a:rPr lang="en-GB" sz="2000" dirty="0">
                <a:latin typeface="+mj-lt"/>
                <a:cs typeface="Arial" panose="020B0604020202020204" pitchFamily="34" charset="0"/>
              </a:rPr>
              <a:t>How to support vocabulary learning through direct intervention</a:t>
            </a:r>
          </a:p>
          <a:p>
            <a:pPr marL="457200" lvl="1" indent="0" eaLnBrk="1" hangingPunct="1">
              <a:lnSpc>
                <a:spcPct val="90000"/>
              </a:lnSpc>
              <a:buNone/>
            </a:pPr>
            <a:endParaRPr lang="en-GB" sz="2000" dirty="0">
              <a:latin typeface="+mj-lt"/>
              <a:cs typeface="Arial" panose="020B0604020202020204" pitchFamily="34" charset="0"/>
            </a:endParaRPr>
          </a:p>
          <a:p>
            <a:pPr eaLnBrk="1" hangingPunct="1">
              <a:lnSpc>
                <a:spcPct val="90000"/>
              </a:lnSpc>
            </a:pPr>
            <a:r>
              <a:rPr lang="en-GB" sz="2000" dirty="0">
                <a:latin typeface="+mj-lt"/>
                <a:cs typeface="Arial" panose="020B0604020202020204" pitchFamily="34" charset="0"/>
              </a:rPr>
              <a:t>How to support vocabulary learning in the classroom</a:t>
            </a:r>
          </a:p>
          <a:p>
            <a:pPr marL="0" indent="0" eaLnBrk="1" hangingPunct="1">
              <a:lnSpc>
                <a:spcPct val="90000"/>
              </a:lnSpc>
              <a:buNone/>
            </a:pPr>
            <a:endParaRPr lang="en-GB" dirty="0"/>
          </a:p>
          <a:p>
            <a:pPr lvl="4" eaLnBrk="1" hangingPunct="1">
              <a:lnSpc>
                <a:spcPct val="90000"/>
              </a:lnSpc>
            </a:pPr>
            <a:endParaRPr lang="en-GB" dirty="0"/>
          </a:p>
        </p:txBody>
      </p:sp>
      <p:pic>
        <p:nvPicPr>
          <p:cNvPr id="3" name="Recorded Sound">
            <a:hlinkClick r:id="" action="ppaction://media"/>
            <a:extLst>
              <a:ext uri="{FF2B5EF4-FFF2-40B4-BE49-F238E27FC236}">
                <a16:creationId xmlns:a16="http://schemas.microsoft.com/office/drawing/2014/main" id="{12F148CC-C4E5-447D-BE54-3A05C2B243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006" y="6091485"/>
            <a:ext cx="406400" cy="406400"/>
          </a:xfrm>
          <a:prstGeom prst="rect">
            <a:avLst/>
          </a:prstGeom>
        </p:spPr>
      </p:pic>
    </p:spTree>
    <p:extLst>
      <p:ext uri="{BB962C8B-B14F-4D97-AF65-F5344CB8AC3E}">
        <p14:creationId xmlns:p14="http://schemas.microsoft.com/office/powerpoint/2010/main" val="10635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63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63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63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63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63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9636">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508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idx="4294967295"/>
          </p:nvPr>
        </p:nvSpPr>
        <p:spPr>
          <a:xfrm>
            <a:off x="1187624" y="761652"/>
            <a:ext cx="6399213" cy="573088"/>
          </a:xfrm>
        </p:spPr>
        <p:txBody>
          <a:bodyPr>
            <a:normAutofit fontScale="90000"/>
          </a:bodyPr>
          <a:lstStyle/>
          <a:p>
            <a:r>
              <a:rPr lang="en-GB" sz="4000" b="1" dirty="0">
                <a:solidFill>
                  <a:schemeClr val="accent6"/>
                </a:solidFill>
              </a:rPr>
              <a:t>Practicalities</a:t>
            </a:r>
            <a:br>
              <a:rPr lang="en-GB" sz="3200" dirty="0"/>
            </a:br>
            <a:endParaRPr lang="en-US" sz="3200" dirty="0"/>
          </a:p>
        </p:txBody>
      </p:sp>
      <p:sp>
        <p:nvSpPr>
          <p:cNvPr id="115715" name="Rectangle 3"/>
          <p:cNvSpPr>
            <a:spLocks noGrp="1" noChangeArrowheads="1"/>
          </p:cNvSpPr>
          <p:nvPr>
            <p:ph type="body" idx="4294967295"/>
          </p:nvPr>
        </p:nvSpPr>
        <p:spPr>
          <a:xfrm>
            <a:off x="358775" y="1686188"/>
            <a:ext cx="8424863" cy="4438388"/>
          </a:xfrm>
        </p:spPr>
        <p:txBody>
          <a:bodyPr>
            <a:normAutofit/>
          </a:bodyPr>
          <a:lstStyle/>
          <a:p>
            <a:r>
              <a:rPr lang="en-GB" sz="2400" dirty="0"/>
              <a:t>Teacher and member of staff carrying out the intervention to discuss which words the children should learn </a:t>
            </a:r>
          </a:p>
          <a:p>
            <a:r>
              <a:rPr lang="en-GB" sz="2400" dirty="0"/>
              <a:t>Agree on a small number of words and build up as appropriate </a:t>
            </a:r>
          </a:p>
          <a:p>
            <a:r>
              <a:rPr lang="en-GB" sz="2400" dirty="0"/>
              <a:t>Use a variety of activities – keep it interesting and fun</a:t>
            </a:r>
          </a:p>
          <a:p>
            <a:r>
              <a:rPr lang="en-US" sz="2400" dirty="0"/>
              <a:t>Use practical activities, objects, photos, film, pictures, books, gestures, acting out, internet</a:t>
            </a:r>
            <a:endParaRPr lang="en-GB" sz="2400" dirty="0"/>
          </a:p>
          <a:p>
            <a:r>
              <a:rPr lang="en-GB" sz="2400" dirty="0"/>
              <a:t>Review the word to make sure it has been learned</a:t>
            </a:r>
          </a:p>
          <a:p>
            <a:r>
              <a:rPr lang="en-GB" sz="2400" dirty="0"/>
              <a:t>Involve families where appropriate</a:t>
            </a:r>
          </a:p>
        </p:txBody>
      </p:sp>
      <p:pic>
        <p:nvPicPr>
          <p:cNvPr id="3" name="Recorded Sound">
            <a:hlinkClick r:id="" action="ppaction://media"/>
            <a:extLst>
              <a:ext uri="{FF2B5EF4-FFF2-40B4-BE49-F238E27FC236}">
                <a16:creationId xmlns:a16="http://schemas.microsoft.com/office/drawing/2014/main" id="{6DF59076-EF13-4089-9D02-E6F07728D6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77238" y="6124576"/>
            <a:ext cx="406400" cy="406400"/>
          </a:xfrm>
          <a:prstGeom prst="rect">
            <a:avLst/>
          </a:prstGeom>
        </p:spPr>
      </p:pic>
      <p:pic>
        <p:nvPicPr>
          <p:cNvPr id="4" name="Picture 3">
            <a:extLst>
              <a:ext uri="{FF2B5EF4-FFF2-40B4-BE49-F238E27FC236}">
                <a16:creationId xmlns:a16="http://schemas.microsoft.com/office/drawing/2014/main" id="{B90D4838-A9D2-40B4-A5DB-1BCB4BDC0A73}"/>
              </a:ext>
            </a:extLst>
          </p:cNvPr>
          <p:cNvPicPr>
            <a:picLocks noChangeAspect="1"/>
          </p:cNvPicPr>
          <p:nvPr/>
        </p:nvPicPr>
        <p:blipFill>
          <a:blip r:embed="rId6"/>
          <a:stretch>
            <a:fillRect/>
          </a:stretch>
        </p:blipFill>
        <p:spPr>
          <a:xfrm>
            <a:off x="1331640" y="5171812"/>
            <a:ext cx="5868144" cy="1509485"/>
          </a:xfrm>
          <a:prstGeom prst="rect">
            <a:avLst/>
          </a:prstGeom>
        </p:spPr>
      </p:pic>
    </p:spTree>
    <p:extLst>
      <p:ext uri="{BB962C8B-B14F-4D97-AF65-F5344CB8AC3E}">
        <p14:creationId xmlns:p14="http://schemas.microsoft.com/office/powerpoint/2010/main" val="142439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2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idx="4294967295"/>
          </p:nvPr>
        </p:nvSpPr>
        <p:spPr>
          <a:xfrm>
            <a:off x="358775" y="1003300"/>
            <a:ext cx="7510098" cy="795338"/>
          </a:xfrm>
        </p:spPr>
        <p:txBody>
          <a:bodyPr>
            <a:noAutofit/>
          </a:bodyPr>
          <a:lstStyle/>
          <a:p>
            <a:r>
              <a:rPr lang="en-GB" sz="2800" b="1" dirty="0">
                <a:solidFill>
                  <a:schemeClr val="accent6"/>
                </a:solidFill>
              </a:rPr>
              <a:t>General Strategies to Support Children’s Vocabulary Development in the Classroom. </a:t>
            </a:r>
            <a:endParaRPr lang="en-US" sz="2800" b="1" dirty="0">
              <a:solidFill>
                <a:schemeClr val="accent6"/>
              </a:solidFill>
            </a:endParaRPr>
          </a:p>
        </p:txBody>
      </p:sp>
      <p:sp>
        <p:nvSpPr>
          <p:cNvPr id="128003" name="Rectangle 3"/>
          <p:cNvSpPr>
            <a:spLocks noGrp="1" noChangeArrowheads="1"/>
          </p:cNvSpPr>
          <p:nvPr>
            <p:ph type="body" idx="4294967295"/>
          </p:nvPr>
        </p:nvSpPr>
        <p:spPr>
          <a:xfrm>
            <a:off x="358775" y="1798638"/>
            <a:ext cx="8424863" cy="4325937"/>
          </a:xfrm>
        </p:spPr>
        <p:txBody>
          <a:bodyPr>
            <a:normAutofit/>
          </a:bodyPr>
          <a:lstStyle/>
          <a:p>
            <a:pPr>
              <a:buFont typeface="Arial" charset="0"/>
              <a:buChar char="•"/>
            </a:pPr>
            <a:r>
              <a:rPr lang="en-US" sz="2000" dirty="0"/>
              <a:t>Teach new vocabulary to the whole class then repeat </a:t>
            </a:r>
            <a:r>
              <a:rPr lang="en-US" sz="2000" dirty="0" err="1"/>
              <a:t>repeat</a:t>
            </a:r>
            <a:r>
              <a:rPr lang="en-US" sz="2000" dirty="0"/>
              <a:t> </a:t>
            </a:r>
            <a:r>
              <a:rPr lang="en-US" sz="2000" dirty="0" err="1"/>
              <a:t>repeat</a:t>
            </a:r>
            <a:r>
              <a:rPr lang="en-US" sz="2000" dirty="0"/>
              <a:t>!</a:t>
            </a:r>
          </a:p>
          <a:p>
            <a:pPr>
              <a:buFont typeface="Arial" charset="0"/>
              <a:buChar char="•"/>
            </a:pPr>
            <a:r>
              <a:rPr lang="en-GB" sz="2000" dirty="0"/>
              <a:t>Embed in the classroom and in different situations</a:t>
            </a:r>
            <a:endParaRPr lang="en-US" sz="2000" dirty="0"/>
          </a:p>
          <a:p>
            <a:pPr>
              <a:buFont typeface="Arial" charset="0"/>
              <a:buChar char="•"/>
            </a:pPr>
            <a:r>
              <a:rPr lang="en-US" sz="2000" dirty="0"/>
              <a:t>Play regular word games</a:t>
            </a:r>
          </a:p>
          <a:p>
            <a:pPr>
              <a:buFont typeface="Arial" charset="0"/>
              <a:buChar char="•"/>
            </a:pPr>
            <a:r>
              <a:rPr lang="en-US" sz="2000" dirty="0"/>
              <a:t>Model word curiosity</a:t>
            </a:r>
          </a:p>
          <a:p>
            <a:pPr>
              <a:buFont typeface="Arial" charset="0"/>
              <a:buChar char="•"/>
            </a:pPr>
            <a:r>
              <a:rPr lang="en-US" sz="2000" dirty="0"/>
              <a:t>Word mats for specific child / small group of children</a:t>
            </a:r>
          </a:p>
          <a:p>
            <a:pPr>
              <a:buFont typeface="Arial" charset="0"/>
              <a:buChar char="•"/>
            </a:pPr>
            <a:r>
              <a:rPr lang="en-US" sz="2000" dirty="0"/>
              <a:t>Classroom displays - word webs, posters, words on the washing line</a:t>
            </a:r>
          </a:p>
          <a:p>
            <a:pPr>
              <a:buFont typeface="Arial" charset="0"/>
              <a:buChar char="•"/>
            </a:pPr>
            <a:r>
              <a:rPr lang="en-US" sz="2000" dirty="0"/>
              <a:t>If the child can’t think of a word and appears stuck, try prompting for example:</a:t>
            </a:r>
          </a:p>
          <a:p>
            <a:pPr marL="0" indent="0">
              <a:buNone/>
            </a:pPr>
            <a:r>
              <a:rPr lang="en-US" sz="2000" dirty="0"/>
              <a:t>	What does it look like?	Can you show me?</a:t>
            </a:r>
          </a:p>
          <a:p>
            <a:pPr marL="0" indent="0">
              <a:buNone/>
            </a:pPr>
            <a:r>
              <a:rPr lang="en-US" sz="2000" dirty="0"/>
              <a:t>	Where would you find it?	What do you do with it?</a:t>
            </a:r>
          </a:p>
          <a:p>
            <a:pPr>
              <a:buFont typeface="Arial" panose="020B0604020202020204" pitchFamily="34" charset="0"/>
              <a:buChar char="•"/>
            </a:pPr>
            <a:r>
              <a:rPr lang="en-US" sz="2000" dirty="0"/>
              <a:t>Don’t expect the child to use words in their written work, if they are not using them confidently in their spoken language</a:t>
            </a:r>
          </a:p>
          <a:p>
            <a:pPr marL="0" indent="0">
              <a:buNone/>
            </a:pPr>
            <a:endParaRPr lang="en-US" sz="2000" dirty="0"/>
          </a:p>
          <a:p>
            <a:pPr marL="0" indent="0">
              <a:buNone/>
            </a:pPr>
            <a:endParaRPr lang="en-US" sz="2000" dirty="0"/>
          </a:p>
          <a:p>
            <a:pPr>
              <a:buFont typeface="Arial" charset="0"/>
              <a:buChar char="•"/>
            </a:pPr>
            <a:endParaRPr lang="en-US" sz="2000" dirty="0"/>
          </a:p>
        </p:txBody>
      </p:sp>
      <p:pic>
        <p:nvPicPr>
          <p:cNvPr id="2" name="Recorded Sound">
            <a:hlinkClick r:id="" action="ppaction://media"/>
            <a:extLst>
              <a:ext uri="{FF2B5EF4-FFF2-40B4-BE49-F238E27FC236}">
                <a16:creationId xmlns:a16="http://schemas.microsoft.com/office/drawing/2014/main" id="{9B9F5F96-8385-4795-88E5-2613198B94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16216" y="5921375"/>
            <a:ext cx="406400" cy="406400"/>
          </a:xfrm>
          <a:prstGeom prst="rect">
            <a:avLst/>
          </a:prstGeom>
        </p:spPr>
      </p:pic>
      <p:pic>
        <p:nvPicPr>
          <p:cNvPr id="13" name="Picture 12">
            <a:extLst>
              <a:ext uri="{FF2B5EF4-FFF2-40B4-BE49-F238E27FC236}">
                <a16:creationId xmlns:a16="http://schemas.microsoft.com/office/drawing/2014/main" id="{AF0453C8-7988-40CA-9677-4286F3DFF322}"/>
              </a:ext>
            </a:extLst>
          </p:cNvPr>
          <p:cNvPicPr>
            <a:picLocks noChangeAspect="1"/>
          </p:cNvPicPr>
          <p:nvPr/>
        </p:nvPicPr>
        <p:blipFill>
          <a:blip r:embed="rId6"/>
          <a:stretch>
            <a:fillRect/>
          </a:stretch>
        </p:blipFill>
        <p:spPr>
          <a:xfrm>
            <a:off x="6516216" y="2204864"/>
            <a:ext cx="2395758" cy="1347614"/>
          </a:xfrm>
          <a:prstGeom prst="rect">
            <a:avLst/>
          </a:prstGeom>
        </p:spPr>
      </p:pic>
    </p:spTree>
    <p:extLst>
      <p:ext uri="{BB962C8B-B14F-4D97-AF65-F5344CB8AC3E}">
        <p14:creationId xmlns:p14="http://schemas.microsoft.com/office/powerpoint/2010/main" val="3068753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7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0964"/>
            <a:ext cx="8229600" cy="778098"/>
          </a:xfrm>
        </p:spPr>
        <p:txBody>
          <a:bodyPr>
            <a:normAutofit fontScale="90000"/>
          </a:bodyPr>
          <a:lstStyle/>
          <a:p>
            <a:r>
              <a:rPr lang="en-GB" dirty="0">
                <a:solidFill>
                  <a:schemeClr val="accent6"/>
                </a:solidFill>
                <a:latin typeface="Arial" panose="020B0604020202020204" pitchFamily="34" charset="0"/>
                <a:cs typeface="Arial" panose="020B0604020202020204" pitchFamily="34" charset="0"/>
              </a:rPr>
              <a:t>Thank you for watching</a:t>
            </a:r>
            <a:br>
              <a:rPr lang="en-GB" dirty="0">
                <a:latin typeface="Arial" panose="020B0604020202020204" pitchFamily="34" charset="0"/>
                <a:cs typeface="Arial" panose="020B0604020202020204" pitchFamily="34" charset="0"/>
              </a:rPr>
            </a:br>
            <a:endParaRPr lang="en-GB" dirty="0"/>
          </a:p>
        </p:txBody>
      </p:sp>
      <p:sp>
        <p:nvSpPr>
          <p:cNvPr id="3" name="Content Placeholder 2"/>
          <p:cNvSpPr>
            <a:spLocks noGrp="1"/>
          </p:cNvSpPr>
          <p:nvPr>
            <p:ph idx="1"/>
          </p:nvPr>
        </p:nvSpPr>
        <p:spPr/>
        <p:txBody>
          <a:bodyPr>
            <a:normAutofit/>
          </a:bodyPr>
          <a:lstStyle/>
          <a:p>
            <a:pPr marL="0" indent="0" algn="ctr">
              <a:buNone/>
            </a:pPr>
            <a:r>
              <a:rPr lang="en-GB" dirty="0">
                <a:latin typeface="Arial" panose="020B0604020202020204" pitchFamily="34" charset="0"/>
                <a:cs typeface="Arial" panose="020B0604020202020204" pitchFamily="34" charset="0"/>
              </a:rPr>
              <a:t>Useful websites</a:t>
            </a:r>
          </a:p>
          <a:p>
            <a:pPr marL="0" indent="0" algn="ctr">
              <a:buNone/>
            </a:pPr>
            <a:r>
              <a:rPr lang="en-GB" dirty="0">
                <a:hlinkClick r:id="rId3"/>
              </a:rPr>
              <a:t>Word Aware - Thinking Talking</a:t>
            </a:r>
            <a:r>
              <a:rPr lang="en-GB" dirty="0">
                <a:latin typeface="Arial" panose="020B0604020202020204" pitchFamily="34" charset="0"/>
                <a:cs typeface="Arial" panose="020B0604020202020204" pitchFamily="34" charset="0"/>
              </a:rPr>
              <a:t> </a:t>
            </a:r>
          </a:p>
          <a:p>
            <a:pPr marL="0" indent="0" algn="ctr">
              <a:buNone/>
            </a:pPr>
            <a:endParaRPr lang="en-GB" dirty="0">
              <a:latin typeface="Arial" panose="020B0604020202020204" pitchFamily="34" charset="0"/>
              <a:cs typeface="Arial" panose="020B0604020202020204" pitchFamily="34" charset="0"/>
            </a:endParaRPr>
          </a:p>
          <a:p>
            <a:pPr marL="0" indent="0" algn="ctr">
              <a:buNone/>
            </a:pPr>
            <a:r>
              <a:rPr lang="en-GB" dirty="0" err="1">
                <a:hlinkClick r:id="rId4"/>
              </a:rPr>
              <a:t>Widgit</a:t>
            </a:r>
            <a:r>
              <a:rPr lang="en-GB" dirty="0">
                <a:hlinkClick r:id="rId4"/>
              </a:rPr>
              <a:t> Symbol Resources | Pre-teaching Vocabulary</a:t>
            </a:r>
            <a:endParaRPr lang="en-GB" dirty="0"/>
          </a:p>
          <a:p>
            <a:pPr marL="0" indent="0" algn="ctr">
              <a:buNone/>
            </a:pPr>
            <a:endParaRPr lang="en-GB" dirty="0">
              <a:latin typeface="Arial" panose="020B0604020202020204" pitchFamily="34" charset="0"/>
              <a:cs typeface="Arial" panose="020B0604020202020204" pitchFamily="34" charset="0"/>
            </a:endParaRPr>
          </a:p>
          <a:p>
            <a:pPr marL="0" indent="0" algn="ctr">
              <a:buNone/>
            </a:pPr>
            <a:r>
              <a:rPr lang="en-GB" dirty="0">
                <a:hlinkClick r:id="rId5"/>
              </a:rPr>
              <a:t>Children and Family Health (childrenandfamilyhealthdevon.nhs.uk)</a:t>
            </a:r>
            <a:endParaRPr lang="en-GB"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D89C5A33-47D9-46C8-9F96-6C56C55C7C43}" type="slidenum">
              <a:rPr lang="en-GB" smtClean="0"/>
              <a:pPr>
                <a:defRPr/>
              </a:pPr>
              <a:t>22</a:t>
            </a:fld>
            <a:endParaRPr lang="en-GB" dirty="0"/>
          </a:p>
        </p:txBody>
      </p:sp>
    </p:spTree>
    <p:extLst>
      <p:ext uri="{BB962C8B-B14F-4D97-AF65-F5344CB8AC3E}">
        <p14:creationId xmlns:p14="http://schemas.microsoft.com/office/powerpoint/2010/main" val="2647725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Footer Placeholder 4"/>
          <p:cNvSpPr>
            <a:spLocks noGrp="1"/>
          </p:cNvSpPr>
          <p:nvPr>
            <p:ph type="ftr" sz="quarter" idx="10"/>
          </p:nvPr>
        </p:nvSpPr>
        <p:spPr>
          <a:noFill/>
          <a:ln>
            <a:miter lim="800000"/>
            <a:headEnd/>
            <a:tailEnd/>
          </a:ln>
        </p:spPr>
        <p:txBody>
          <a:bodyPr/>
          <a:lstStyle/>
          <a:p>
            <a:r>
              <a:rPr lang="en-GB"/>
              <a:t>Private and confidential</a:t>
            </a:r>
          </a:p>
        </p:txBody>
      </p:sp>
      <p:sp>
        <p:nvSpPr>
          <p:cNvPr id="70658" name="Slide Number Placeholder 5"/>
          <p:cNvSpPr>
            <a:spLocks noGrp="1"/>
          </p:cNvSpPr>
          <p:nvPr>
            <p:ph type="sldNum" sz="quarter" idx="11"/>
          </p:nvPr>
        </p:nvSpPr>
        <p:spPr>
          <a:noFill/>
          <a:ln>
            <a:miter lim="800000"/>
            <a:headEnd/>
            <a:tailEnd/>
          </a:ln>
        </p:spPr>
        <p:txBody>
          <a:bodyPr/>
          <a:lstStyle/>
          <a:p>
            <a:fld id="{7910F311-2B09-4374-8A70-069A3255450B}" type="slidenum">
              <a:rPr lang="en-GB" smtClean="0"/>
              <a:pPr/>
              <a:t>3</a:t>
            </a:fld>
            <a:endParaRPr lang="en-GB"/>
          </a:p>
        </p:txBody>
      </p:sp>
      <p:sp>
        <p:nvSpPr>
          <p:cNvPr id="10" name="Text Box 3"/>
          <p:cNvSpPr txBox="1">
            <a:spLocks noChangeArrowheads="1"/>
          </p:cNvSpPr>
          <p:nvPr/>
        </p:nvSpPr>
        <p:spPr bwMode="auto">
          <a:xfrm>
            <a:off x="1357313" y="4576763"/>
            <a:ext cx="6324600" cy="461962"/>
          </a:xfrm>
          <a:prstGeom prst="rect">
            <a:avLst/>
          </a:prstGeom>
          <a:solidFill>
            <a:srgbClr val="99CC00"/>
          </a:solidFill>
          <a:ln w="9525">
            <a:solidFill>
              <a:schemeClr val="tx1"/>
            </a:solidFill>
            <a:miter lim="800000"/>
            <a:headEnd/>
            <a:tailEnd/>
          </a:ln>
          <a:effectLst/>
        </p:spPr>
        <p:txBody>
          <a:bodyPr>
            <a:spAutoFit/>
          </a:bodyPr>
          <a:lstStyle/>
          <a:p>
            <a:pPr algn="ctr" fontAlgn="base">
              <a:spcBef>
                <a:spcPct val="0"/>
              </a:spcBef>
              <a:spcAft>
                <a:spcPct val="0"/>
              </a:spcAft>
              <a:defRPr/>
            </a:pPr>
            <a:r>
              <a:rPr lang="en-GB" sz="2400" b="1" dirty="0">
                <a:solidFill>
                  <a:srgbClr val="000000"/>
                </a:solidFill>
                <a:cs typeface="Times New Roman" pitchFamily="18" charset="0"/>
              </a:rPr>
              <a:t> </a:t>
            </a:r>
          </a:p>
        </p:txBody>
      </p:sp>
      <p:sp>
        <p:nvSpPr>
          <p:cNvPr id="11" name="Text Box 4"/>
          <p:cNvSpPr txBox="1">
            <a:spLocks noChangeArrowheads="1"/>
          </p:cNvSpPr>
          <p:nvPr/>
        </p:nvSpPr>
        <p:spPr bwMode="auto">
          <a:xfrm>
            <a:off x="1814513" y="4119563"/>
            <a:ext cx="5334000" cy="461962"/>
          </a:xfrm>
          <a:prstGeom prst="rect">
            <a:avLst/>
          </a:prstGeom>
          <a:solidFill>
            <a:srgbClr val="33CCCC"/>
          </a:solidFill>
          <a:ln w="9525">
            <a:solidFill>
              <a:schemeClr val="tx1"/>
            </a:solidFill>
            <a:miter lim="800000"/>
            <a:headEnd/>
            <a:tailEnd/>
          </a:ln>
          <a:effectLst/>
        </p:spPr>
        <p:txBody>
          <a:bodyPr>
            <a:spAutoFit/>
          </a:bodyPr>
          <a:lstStyle/>
          <a:p>
            <a:pPr algn="ctr" fontAlgn="base">
              <a:spcBef>
                <a:spcPct val="0"/>
              </a:spcBef>
              <a:spcAft>
                <a:spcPct val="0"/>
              </a:spcAft>
              <a:defRPr/>
            </a:pPr>
            <a:endParaRPr lang="en-GB" sz="2400" b="1" dirty="0">
              <a:solidFill>
                <a:srgbClr val="000000"/>
              </a:solidFill>
              <a:cs typeface="Times New Roman" pitchFamily="18" charset="0"/>
            </a:endParaRPr>
          </a:p>
        </p:txBody>
      </p:sp>
      <p:sp>
        <p:nvSpPr>
          <p:cNvPr id="12" name="Text Box 5"/>
          <p:cNvSpPr txBox="1">
            <a:spLocks noChangeArrowheads="1"/>
          </p:cNvSpPr>
          <p:nvPr/>
        </p:nvSpPr>
        <p:spPr bwMode="auto">
          <a:xfrm>
            <a:off x="2347913" y="3657600"/>
            <a:ext cx="4267200" cy="461963"/>
          </a:xfrm>
          <a:prstGeom prst="rect">
            <a:avLst/>
          </a:prstGeom>
          <a:solidFill>
            <a:srgbClr val="00FFFF"/>
          </a:solidFill>
          <a:ln w="9525">
            <a:solidFill>
              <a:schemeClr val="tx1"/>
            </a:solidFill>
            <a:miter lim="800000"/>
            <a:headEnd/>
            <a:tailEnd/>
          </a:ln>
          <a:effectLst/>
        </p:spPr>
        <p:txBody>
          <a:bodyPr>
            <a:spAutoFit/>
          </a:bodyPr>
          <a:lstStyle/>
          <a:p>
            <a:pPr algn="ctr" fontAlgn="base">
              <a:spcBef>
                <a:spcPct val="0"/>
              </a:spcBef>
              <a:spcAft>
                <a:spcPct val="0"/>
              </a:spcAft>
              <a:defRPr/>
            </a:pPr>
            <a:endParaRPr lang="en-GB" sz="2400" b="1" dirty="0">
              <a:solidFill>
                <a:srgbClr val="000000"/>
              </a:solidFill>
              <a:cs typeface="Times New Roman" pitchFamily="18" charset="0"/>
            </a:endParaRPr>
          </a:p>
        </p:txBody>
      </p:sp>
      <p:sp>
        <p:nvSpPr>
          <p:cNvPr id="13" name="Text Box 6"/>
          <p:cNvSpPr txBox="1">
            <a:spLocks noChangeArrowheads="1"/>
          </p:cNvSpPr>
          <p:nvPr/>
        </p:nvSpPr>
        <p:spPr bwMode="auto">
          <a:xfrm>
            <a:off x="2895600" y="3184103"/>
            <a:ext cx="3352800" cy="461962"/>
          </a:xfrm>
          <a:prstGeom prst="rect">
            <a:avLst/>
          </a:prstGeom>
          <a:solidFill>
            <a:srgbClr val="FFCC00"/>
          </a:solidFill>
          <a:ln w="9525">
            <a:solidFill>
              <a:schemeClr val="tx1"/>
            </a:solidFill>
            <a:miter lim="800000"/>
            <a:headEnd/>
            <a:tailEnd/>
          </a:ln>
          <a:effectLst/>
        </p:spPr>
        <p:txBody>
          <a:bodyPr>
            <a:spAutoFit/>
          </a:bodyPr>
          <a:lstStyle/>
          <a:p>
            <a:pPr algn="ctr" fontAlgn="base">
              <a:spcBef>
                <a:spcPct val="0"/>
              </a:spcBef>
              <a:spcAft>
                <a:spcPct val="0"/>
              </a:spcAft>
              <a:defRPr/>
            </a:pPr>
            <a:endParaRPr lang="en-GB" sz="2400" b="1" dirty="0">
              <a:solidFill>
                <a:srgbClr val="000000"/>
              </a:solidFill>
              <a:cs typeface="Times New Roman" pitchFamily="18" charset="0"/>
            </a:endParaRPr>
          </a:p>
        </p:txBody>
      </p:sp>
      <p:sp>
        <p:nvSpPr>
          <p:cNvPr id="14" name="Text Box 7"/>
          <p:cNvSpPr txBox="1">
            <a:spLocks noChangeArrowheads="1"/>
          </p:cNvSpPr>
          <p:nvPr/>
        </p:nvSpPr>
        <p:spPr bwMode="auto">
          <a:xfrm>
            <a:off x="3643313" y="2724819"/>
            <a:ext cx="1905000" cy="461665"/>
          </a:xfrm>
          <a:prstGeom prst="rect">
            <a:avLst/>
          </a:prstGeom>
          <a:solidFill>
            <a:srgbClr val="FFCC99"/>
          </a:solidFill>
          <a:ln w="9525">
            <a:solidFill>
              <a:schemeClr val="tx1"/>
            </a:solidFill>
            <a:miter lim="800000"/>
            <a:headEnd/>
            <a:tailEnd/>
          </a:ln>
          <a:effectLst/>
        </p:spPr>
        <p:txBody>
          <a:bodyPr>
            <a:spAutoFit/>
          </a:bodyPr>
          <a:lstStyle/>
          <a:p>
            <a:pPr algn="ctr" fontAlgn="base">
              <a:spcBef>
                <a:spcPct val="0"/>
              </a:spcBef>
              <a:spcAft>
                <a:spcPct val="0"/>
              </a:spcAft>
              <a:defRPr/>
            </a:pPr>
            <a:r>
              <a:rPr lang="en-GB" sz="2400" dirty="0">
                <a:solidFill>
                  <a:srgbClr val="000000"/>
                </a:solidFill>
                <a:cs typeface="Times New Roman" pitchFamily="18" charset="0"/>
              </a:rPr>
              <a:t> </a:t>
            </a:r>
            <a:endParaRPr lang="en-GB" sz="2400" b="1" dirty="0">
              <a:solidFill>
                <a:srgbClr val="000000"/>
              </a:solidFill>
              <a:cs typeface="Times New Roman" pitchFamily="18" charset="0"/>
            </a:endParaRPr>
          </a:p>
        </p:txBody>
      </p:sp>
      <p:sp>
        <p:nvSpPr>
          <p:cNvPr id="2" name="TextBox 1"/>
          <p:cNvSpPr txBox="1"/>
          <p:nvPr/>
        </p:nvSpPr>
        <p:spPr>
          <a:xfrm>
            <a:off x="1256085" y="713710"/>
            <a:ext cx="6527055" cy="523220"/>
          </a:xfrm>
          <a:prstGeom prst="rect">
            <a:avLst/>
          </a:prstGeom>
          <a:noFill/>
        </p:spPr>
        <p:txBody>
          <a:bodyPr wrap="square" rtlCol="0">
            <a:spAutoFit/>
          </a:bodyPr>
          <a:lstStyle/>
          <a:p>
            <a:pPr algn="ctr"/>
            <a:r>
              <a:rPr lang="en-GB" sz="2800" b="1" dirty="0">
                <a:solidFill>
                  <a:schemeClr val="accent6"/>
                </a:solidFill>
              </a:rPr>
              <a:t>Communication Development Pyramid</a:t>
            </a:r>
          </a:p>
        </p:txBody>
      </p:sp>
      <p:sp>
        <p:nvSpPr>
          <p:cNvPr id="4" name="TextBox 3">
            <a:extLst>
              <a:ext uri="{FF2B5EF4-FFF2-40B4-BE49-F238E27FC236}">
                <a16:creationId xmlns:a16="http://schemas.microsoft.com/office/drawing/2014/main" id="{4C72AFC6-3199-48F0-8359-BABC865BAB04}"/>
              </a:ext>
            </a:extLst>
          </p:cNvPr>
          <p:cNvSpPr txBox="1"/>
          <p:nvPr/>
        </p:nvSpPr>
        <p:spPr>
          <a:xfrm>
            <a:off x="1115616" y="1404374"/>
            <a:ext cx="936104" cy="369332"/>
          </a:xfrm>
          <a:prstGeom prst="rect">
            <a:avLst/>
          </a:prstGeom>
          <a:noFill/>
        </p:spPr>
        <p:txBody>
          <a:bodyPr wrap="square" rtlCol="0">
            <a:spAutoFit/>
          </a:bodyPr>
          <a:lstStyle/>
          <a:p>
            <a:r>
              <a:rPr lang="en-GB" b="1" dirty="0"/>
              <a:t>talking</a:t>
            </a:r>
          </a:p>
        </p:txBody>
      </p:sp>
      <p:sp>
        <p:nvSpPr>
          <p:cNvPr id="5" name="TextBox 4">
            <a:extLst>
              <a:ext uri="{FF2B5EF4-FFF2-40B4-BE49-F238E27FC236}">
                <a16:creationId xmlns:a16="http://schemas.microsoft.com/office/drawing/2014/main" id="{D2C0A80C-6CDF-4356-B6F9-603710563BC3}"/>
              </a:ext>
            </a:extLst>
          </p:cNvPr>
          <p:cNvSpPr txBox="1"/>
          <p:nvPr/>
        </p:nvSpPr>
        <p:spPr>
          <a:xfrm>
            <a:off x="4107186" y="1426876"/>
            <a:ext cx="720080" cy="369332"/>
          </a:xfrm>
          <a:prstGeom prst="rect">
            <a:avLst/>
          </a:prstGeom>
          <a:noFill/>
        </p:spPr>
        <p:txBody>
          <a:bodyPr wrap="square" rtlCol="0">
            <a:spAutoFit/>
          </a:bodyPr>
          <a:lstStyle/>
          <a:p>
            <a:r>
              <a:rPr lang="en-GB" b="1" dirty="0"/>
              <a:t>play</a:t>
            </a:r>
          </a:p>
        </p:txBody>
      </p:sp>
      <p:sp>
        <p:nvSpPr>
          <p:cNvPr id="6" name="TextBox 5">
            <a:extLst>
              <a:ext uri="{FF2B5EF4-FFF2-40B4-BE49-F238E27FC236}">
                <a16:creationId xmlns:a16="http://schemas.microsoft.com/office/drawing/2014/main" id="{D56B4A82-ACB8-4627-AA0C-D496624C5928}"/>
              </a:ext>
            </a:extLst>
          </p:cNvPr>
          <p:cNvSpPr txBox="1"/>
          <p:nvPr/>
        </p:nvSpPr>
        <p:spPr>
          <a:xfrm>
            <a:off x="900113" y="2155121"/>
            <a:ext cx="2895600" cy="369332"/>
          </a:xfrm>
          <a:prstGeom prst="rect">
            <a:avLst/>
          </a:prstGeom>
          <a:noFill/>
        </p:spPr>
        <p:txBody>
          <a:bodyPr wrap="square" rtlCol="0">
            <a:spAutoFit/>
          </a:bodyPr>
          <a:lstStyle/>
          <a:p>
            <a:r>
              <a:rPr lang="en-GB" b="1" dirty="0"/>
              <a:t>understanding of language</a:t>
            </a:r>
          </a:p>
        </p:txBody>
      </p:sp>
      <p:sp>
        <p:nvSpPr>
          <p:cNvPr id="7" name="TextBox 6">
            <a:extLst>
              <a:ext uri="{FF2B5EF4-FFF2-40B4-BE49-F238E27FC236}">
                <a16:creationId xmlns:a16="http://schemas.microsoft.com/office/drawing/2014/main" id="{4FD635AC-889B-45B1-A834-04EC44FF3D1D}"/>
              </a:ext>
            </a:extLst>
          </p:cNvPr>
          <p:cNvSpPr txBox="1"/>
          <p:nvPr/>
        </p:nvSpPr>
        <p:spPr>
          <a:xfrm>
            <a:off x="6234113" y="1422536"/>
            <a:ext cx="2467495" cy="369332"/>
          </a:xfrm>
          <a:prstGeom prst="rect">
            <a:avLst/>
          </a:prstGeom>
          <a:noFill/>
        </p:spPr>
        <p:txBody>
          <a:bodyPr wrap="square" rtlCol="0">
            <a:spAutoFit/>
          </a:bodyPr>
          <a:lstStyle/>
          <a:p>
            <a:r>
              <a:rPr lang="en-GB" b="1" dirty="0"/>
              <a:t>attention and listening</a:t>
            </a:r>
          </a:p>
        </p:txBody>
      </p:sp>
      <p:sp>
        <p:nvSpPr>
          <p:cNvPr id="8" name="TextBox 7">
            <a:extLst>
              <a:ext uri="{FF2B5EF4-FFF2-40B4-BE49-F238E27FC236}">
                <a16:creationId xmlns:a16="http://schemas.microsoft.com/office/drawing/2014/main" id="{33ED2C94-3F2E-4683-B19D-7DA7ED7BA94A}"/>
              </a:ext>
            </a:extLst>
          </p:cNvPr>
          <p:cNvSpPr txBox="1"/>
          <p:nvPr/>
        </p:nvSpPr>
        <p:spPr>
          <a:xfrm>
            <a:off x="6652963" y="2303997"/>
            <a:ext cx="1656184" cy="369332"/>
          </a:xfrm>
          <a:prstGeom prst="rect">
            <a:avLst/>
          </a:prstGeom>
          <a:noFill/>
        </p:spPr>
        <p:txBody>
          <a:bodyPr wrap="square" rtlCol="0">
            <a:spAutoFit/>
          </a:bodyPr>
          <a:lstStyle/>
          <a:p>
            <a:r>
              <a:rPr lang="en-GB" b="1" dirty="0"/>
              <a:t>speech sounds</a:t>
            </a:r>
          </a:p>
        </p:txBody>
      </p:sp>
      <p:pic>
        <p:nvPicPr>
          <p:cNvPr id="3" name="Recorded Sound">
            <a:hlinkClick r:id="" action="ppaction://media"/>
            <a:extLst>
              <a:ext uri="{FF2B5EF4-FFF2-40B4-BE49-F238E27FC236}">
                <a16:creationId xmlns:a16="http://schemas.microsoft.com/office/drawing/2014/main" id="{FDF80754-48AE-448F-9482-59B12C7026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67226" y="6215657"/>
            <a:ext cx="406400" cy="406400"/>
          </a:xfrm>
          <a:prstGeom prst="rect">
            <a:avLst/>
          </a:prstGeom>
        </p:spPr>
      </p:pic>
    </p:spTree>
    <p:extLst>
      <p:ext uri="{BB962C8B-B14F-4D97-AF65-F5344CB8AC3E}">
        <p14:creationId xmlns:p14="http://schemas.microsoft.com/office/powerpoint/2010/main" val="341614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Footer Placeholder 4"/>
          <p:cNvSpPr>
            <a:spLocks noGrp="1"/>
          </p:cNvSpPr>
          <p:nvPr>
            <p:ph type="ftr" sz="quarter" idx="10"/>
          </p:nvPr>
        </p:nvSpPr>
        <p:spPr>
          <a:noFill/>
          <a:ln>
            <a:miter lim="800000"/>
            <a:headEnd/>
            <a:tailEnd/>
          </a:ln>
        </p:spPr>
        <p:txBody>
          <a:bodyPr/>
          <a:lstStyle/>
          <a:p>
            <a:r>
              <a:rPr lang="en-GB"/>
              <a:t>Private and confidential</a:t>
            </a:r>
          </a:p>
        </p:txBody>
      </p:sp>
      <p:sp>
        <p:nvSpPr>
          <p:cNvPr id="70658" name="Slide Number Placeholder 5"/>
          <p:cNvSpPr>
            <a:spLocks noGrp="1"/>
          </p:cNvSpPr>
          <p:nvPr>
            <p:ph type="sldNum" sz="quarter" idx="11"/>
          </p:nvPr>
        </p:nvSpPr>
        <p:spPr>
          <a:noFill/>
          <a:ln>
            <a:miter lim="800000"/>
            <a:headEnd/>
            <a:tailEnd/>
          </a:ln>
        </p:spPr>
        <p:txBody>
          <a:bodyPr/>
          <a:lstStyle/>
          <a:p>
            <a:fld id="{7910F311-2B09-4374-8A70-069A3255450B}" type="slidenum">
              <a:rPr lang="en-GB" smtClean="0"/>
              <a:pPr/>
              <a:t>4</a:t>
            </a:fld>
            <a:endParaRPr lang="en-GB"/>
          </a:p>
        </p:txBody>
      </p:sp>
      <p:sp>
        <p:nvSpPr>
          <p:cNvPr id="10" name="Text Box 3"/>
          <p:cNvSpPr txBox="1">
            <a:spLocks noChangeArrowheads="1"/>
          </p:cNvSpPr>
          <p:nvPr/>
        </p:nvSpPr>
        <p:spPr bwMode="auto">
          <a:xfrm>
            <a:off x="1357313" y="4576763"/>
            <a:ext cx="6324600" cy="461962"/>
          </a:xfrm>
          <a:prstGeom prst="rect">
            <a:avLst/>
          </a:prstGeom>
          <a:solidFill>
            <a:srgbClr val="99CC00"/>
          </a:solidFill>
          <a:ln w="9525">
            <a:solidFill>
              <a:schemeClr val="tx1"/>
            </a:solidFill>
            <a:miter lim="800000"/>
            <a:headEnd/>
            <a:tailEnd/>
          </a:ln>
          <a:effectLst/>
        </p:spPr>
        <p:txBody>
          <a:bodyPr>
            <a:spAutoFit/>
          </a:bodyPr>
          <a:lstStyle/>
          <a:p>
            <a:pPr algn="ctr" fontAlgn="base">
              <a:spcBef>
                <a:spcPct val="0"/>
              </a:spcBef>
              <a:spcAft>
                <a:spcPct val="0"/>
              </a:spcAft>
              <a:defRPr/>
            </a:pPr>
            <a:r>
              <a:rPr lang="en-GB" sz="2400" b="1" dirty="0">
                <a:solidFill>
                  <a:srgbClr val="000000"/>
                </a:solidFill>
                <a:cs typeface="Times New Roman" pitchFamily="18" charset="0"/>
              </a:rPr>
              <a:t> attention and listening</a:t>
            </a:r>
          </a:p>
        </p:txBody>
      </p:sp>
      <p:sp>
        <p:nvSpPr>
          <p:cNvPr id="11" name="Text Box 4"/>
          <p:cNvSpPr txBox="1">
            <a:spLocks noChangeArrowheads="1"/>
          </p:cNvSpPr>
          <p:nvPr/>
        </p:nvSpPr>
        <p:spPr bwMode="auto">
          <a:xfrm>
            <a:off x="1814513" y="4119563"/>
            <a:ext cx="5334000" cy="461962"/>
          </a:xfrm>
          <a:prstGeom prst="rect">
            <a:avLst/>
          </a:prstGeom>
          <a:solidFill>
            <a:srgbClr val="33CCCC"/>
          </a:solidFill>
          <a:ln w="9525">
            <a:solidFill>
              <a:schemeClr val="tx1"/>
            </a:solidFill>
            <a:miter lim="800000"/>
            <a:headEnd/>
            <a:tailEnd/>
          </a:ln>
          <a:effectLst/>
        </p:spPr>
        <p:txBody>
          <a:bodyPr>
            <a:spAutoFit/>
          </a:bodyPr>
          <a:lstStyle/>
          <a:p>
            <a:pPr algn="ctr" fontAlgn="base">
              <a:spcBef>
                <a:spcPct val="0"/>
              </a:spcBef>
              <a:spcAft>
                <a:spcPct val="0"/>
              </a:spcAft>
              <a:defRPr/>
            </a:pPr>
            <a:r>
              <a:rPr lang="en-GB" sz="2400" b="1" dirty="0">
                <a:solidFill>
                  <a:srgbClr val="000000"/>
                </a:solidFill>
                <a:cs typeface="Times New Roman" pitchFamily="18" charset="0"/>
              </a:rPr>
              <a:t>play</a:t>
            </a:r>
          </a:p>
        </p:txBody>
      </p:sp>
      <p:sp>
        <p:nvSpPr>
          <p:cNvPr id="12" name="Text Box 5"/>
          <p:cNvSpPr txBox="1">
            <a:spLocks noChangeArrowheads="1"/>
          </p:cNvSpPr>
          <p:nvPr/>
        </p:nvSpPr>
        <p:spPr bwMode="auto">
          <a:xfrm>
            <a:off x="2347913" y="3657600"/>
            <a:ext cx="4267200" cy="461963"/>
          </a:xfrm>
          <a:prstGeom prst="rect">
            <a:avLst/>
          </a:prstGeom>
          <a:solidFill>
            <a:srgbClr val="00FFFF"/>
          </a:solidFill>
          <a:ln w="9525">
            <a:solidFill>
              <a:schemeClr val="tx1"/>
            </a:solidFill>
            <a:miter lim="800000"/>
            <a:headEnd/>
            <a:tailEnd/>
          </a:ln>
          <a:effectLst/>
        </p:spPr>
        <p:txBody>
          <a:bodyPr>
            <a:spAutoFit/>
          </a:bodyPr>
          <a:lstStyle/>
          <a:p>
            <a:pPr algn="ctr" fontAlgn="base">
              <a:spcBef>
                <a:spcPct val="0"/>
              </a:spcBef>
              <a:spcAft>
                <a:spcPct val="0"/>
              </a:spcAft>
              <a:defRPr/>
            </a:pPr>
            <a:r>
              <a:rPr lang="en-GB" sz="2400" b="1" dirty="0">
                <a:solidFill>
                  <a:srgbClr val="000000"/>
                </a:solidFill>
                <a:cs typeface="Times New Roman" pitchFamily="18" charset="0"/>
              </a:rPr>
              <a:t>understanding of language</a:t>
            </a:r>
          </a:p>
        </p:txBody>
      </p:sp>
      <p:sp>
        <p:nvSpPr>
          <p:cNvPr id="13" name="Text Box 6"/>
          <p:cNvSpPr txBox="1">
            <a:spLocks noChangeArrowheads="1"/>
          </p:cNvSpPr>
          <p:nvPr/>
        </p:nvSpPr>
        <p:spPr bwMode="auto">
          <a:xfrm>
            <a:off x="2881313" y="3195638"/>
            <a:ext cx="3352800" cy="461962"/>
          </a:xfrm>
          <a:prstGeom prst="rect">
            <a:avLst/>
          </a:prstGeom>
          <a:solidFill>
            <a:srgbClr val="FFCC00"/>
          </a:solidFill>
          <a:ln w="9525">
            <a:solidFill>
              <a:schemeClr val="tx1"/>
            </a:solidFill>
            <a:miter lim="800000"/>
            <a:headEnd/>
            <a:tailEnd/>
          </a:ln>
          <a:effectLst/>
        </p:spPr>
        <p:txBody>
          <a:bodyPr>
            <a:spAutoFit/>
          </a:bodyPr>
          <a:lstStyle/>
          <a:p>
            <a:pPr algn="ctr" fontAlgn="base">
              <a:spcBef>
                <a:spcPct val="0"/>
              </a:spcBef>
              <a:spcAft>
                <a:spcPct val="0"/>
              </a:spcAft>
              <a:defRPr/>
            </a:pPr>
            <a:r>
              <a:rPr lang="en-GB" sz="2400" b="1" dirty="0">
                <a:solidFill>
                  <a:srgbClr val="000000"/>
                </a:solidFill>
                <a:cs typeface="Times New Roman" pitchFamily="18" charset="0"/>
              </a:rPr>
              <a:t>talking</a:t>
            </a:r>
          </a:p>
        </p:txBody>
      </p:sp>
      <p:sp>
        <p:nvSpPr>
          <p:cNvPr id="14" name="Text Box 7"/>
          <p:cNvSpPr txBox="1">
            <a:spLocks noChangeArrowheads="1"/>
          </p:cNvSpPr>
          <p:nvPr/>
        </p:nvSpPr>
        <p:spPr bwMode="auto">
          <a:xfrm>
            <a:off x="3419872" y="2724819"/>
            <a:ext cx="2128441" cy="461665"/>
          </a:xfrm>
          <a:prstGeom prst="rect">
            <a:avLst/>
          </a:prstGeom>
          <a:solidFill>
            <a:srgbClr val="FFCC99"/>
          </a:solidFill>
          <a:ln w="9525">
            <a:solidFill>
              <a:schemeClr val="tx1"/>
            </a:solidFill>
            <a:miter lim="800000"/>
            <a:headEnd/>
            <a:tailEnd/>
          </a:ln>
          <a:effectLst/>
        </p:spPr>
        <p:txBody>
          <a:bodyPr wrap="square">
            <a:spAutoFit/>
          </a:bodyPr>
          <a:lstStyle/>
          <a:p>
            <a:pPr algn="ctr" fontAlgn="base">
              <a:spcBef>
                <a:spcPct val="0"/>
              </a:spcBef>
              <a:spcAft>
                <a:spcPct val="0"/>
              </a:spcAft>
              <a:defRPr/>
            </a:pPr>
            <a:r>
              <a:rPr lang="en-GB" sz="2400" dirty="0">
                <a:solidFill>
                  <a:srgbClr val="000000"/>
                </a:solidFill>
                <a:cs typeface="Times New Roman" pitchFamily="18" charset="0"/>
              </a:rPr>
              <a:t> </a:t>
            </a:r>
            <a:r>
              <a:rPr lang="en-GB" sz="2400" b="1" dirty="0">
                <a:solidFill>
                  <a:srgbClr val="000000"/>
                </a:solidFill>
                <a:cs typeface="Times New Roman" pitchFamily="18" charset="0"/>
              </a:rPr>
              <a:t>speech sounds</a:t>
            </a:r>
          </a:p>
        </p:txBody>
      </p:sp>
      <p:sp>
        <p:nvSpPr>
          <p:cNvPr id="3" name="Arrow: Right 2">
            <a:extLst>
              <a:ext uri="{FF2B5EF4-FFF2-40B4-BE49-F238E27FC236}">
                <a16:creationId xmlns:a16="http://schemas.microsoft.com/office/drawing/2014/main" id="{9409BE6C-9202-4EA2-94FC-503FF4750F13}"/>
              </a:ext>
            </a:extLst>
          </p:cNvPr>
          <p:cNvSpPr/>
          <p:nvPr/>
        </p:nvSpPr>
        <p:spPr>
          <a:xfrm>
            <a:off x="683568" y="3717032"/>
            <a:ext cx="1368152"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Right 14">
            <a:extLst>
              <a:ext uri="{FF2B5EF4-FFF2-40B4-BE49-F238E27FC236}">
                <a16:creationId xmlns:a16="http://schemas.microsoft.com/office/drawing/2014/main" id="{8E3992A3-DC93-46AC-A68E-25545C7CAFCD}"/>
              </a:ext>
            </a:extLst>
          </p:cNvPr>
          <p:cNvSpPr/>
          <p:nvPr/>
        </p:nvSpPr>
        <p:spPr>
          <a:xfrm>
            <a:off x="979761" y="3268228"/>
            <a:ext cx="1368152"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26F22C2-3459-4741-83BB-98AA1C1289C9}"/>
              </a:ext>
            </a:extLst>
          </p:cNvPr>
          <p:cNvSpPr/>
          <p:nvPr/>
        </p:nvSpPr>
        <p:spPr>
          <a:xfrm>
            <a:off x="1475657" y="692696"/>
            <a:ext cx="6206256" cy="523220"/>
          </a:xfrm>
          <a:prstGeom prst="rect">
            <a:avLst/>
          </a:prstGeom>
        </p:spPr>
        <p:txBody>
          <a:bodyPr wrap="square">
            <a:spAutoFit/>
          </a:bodyPr>
          <a:lstStyle/>
          <a:p>
            <a:pPr algn="ctr"/>
            <a:r>
              <a:rPr lang="en-GB" sz="2800" b="1" dirty="0">
                <a:solidFill>
                  <a:schemeClr val="accent6"/>
                </a:solidFill>
              </a:rPr>
              <a:t>Communication Development Pyramid</a:t>
            </a:r>
          </a:p>
        </p:txBody>
      </p:sp>
      <p:pic>
        <p:nvPicPr>
          <p:cNvPr id="5" name="Recorded Sound">
            <a:hlinkClick r:id="" action="ppaction://media"/>
            <a:extLst>
              <a:ext uri="{FF2B5EF4-FFF2-40B4-BE49-F238E27FC236}">
                <a16:creationId xmlns:a16="http://schemas.microsoft.com/office/drawing/2014/main" id="{2D9E44E8-42C2-452B-B733-7B8BF507A2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75585" y="6023084"/>
            <a:ext cx="406400" cy="406400"/>
          </a:xfrm>
          <a:prstGeom prst="rect">
            <a:avLst/>
          </a:prstGeom>
        </p:spPr>
      </p:pic>
    </p:spTree>
    <p:extLst>
      <p:ext uri="{BB962C8B-B14F-4D97-AF65-F5344CB8AC3E}">
        <p14:creationId xmlns:p14="http://schemas.microsoft.com/office/powerpoint/2010/main" val="388026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59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5"/>
                </p:tgtEl>
              </p:cMediaNode>
            </p:audio>
          </p:childTnLst>
        </p:cTn>
      </p:par>
    </p:tnLst>
    <p:bldLst>
      <p:bldP spid="3"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5"/>
          <p:cNvSpPr>
            <a:spLocks noChangeArrowheads="1"/>
          </p:cNvSpPr>
          <p:nvPr/>
        </p:nvSpPr>
        <p:spPr bwMode="auto">
          <a:xfrm>
            <a:off x="323850" y="1557338"/>
            <a:ext cx="1152525" cy="4464050"/>
          </a:xfrm>
          <a:prstGeom prst="flowChartProcess">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GB" altLang="en-US" sz="1800">
              <a:latin typeface="Arial" charset="0"/>
            </a:endParaRPr>
          </a:p>
        </p:txBody>
      </p:sp>
      <p:sp>
        <p:nvSpPr>
          <p:cNvPr id="4099" name="AutoShape 6"/>
          <p:cNvSpPr>
            <a:spLocks noChangeArrowheads="1"/>
          </p:cNvSpPr>
          <p:nvPr/>
        </p:nvSpPr>
        <p:spPr bwMode="auto">
          <a:xfrm>
            <a:off x="1835150" y="1557338"/>
            <a:ext cx="1152525" cy="4464050"/>
          </a:xfrm>
          <a:prstGeom prst="flowChartProcess">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GB" altLang="en-US" sz="1800">
              <a:latin typeface="Arial" charset="0"/>
            </a:endParaRPr>
          </a:p>
        </p:txBody>
      </p:sp>
      <p:sp>
        <p:nvSpPr>
          <p:cNvPr id="4100" name="AutoShape 7"/>
          <p:cNvSpPr>
            <a:spLocks noChangeArrowheads="1"/>
          </p:cNvSpPr>
          <p:nvPr/>
        </p:nvSpPr>
        <p:spPr bwMode="auto">
          <a:xfrm>
            <a:off x="3348038" y="1557338"/>
            <a:ext cx="1152525" cy="4464050"/>
          </a:xfrm>
          <a:prstGeom prst="flowChartProcess">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GB" altLang="en-US" sz="1800">
              <a:latin typeface="Arial" charset="0"/>
            </a:endParaRPr>
          </a:p>
        </p:txBody>
      </p:sp>
      <p:sp>
        <p:nvSpPr>
          <p:cNvPr id="4101" name="AutoShape 8"/>
          <p:cNvSpPr>
            <a:spLocks noChangeArrowheads="1"/>
          </p:cNvSpPr>
          <p:nvPr/>
        </p:nvSpPr>
        <p:spPr bwMode="auto">
          <a:xfrm>
            <a:off x="4787900" y="1557338"/>
            <a:ext cx="1152525" cy="4464050"/>
          </a:xfrm>
          <a:prstGeom prst="flowChartProcess">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GB" altLang="en-US" sz="1800">
              <a:latin typeface="Arial" charset="0"/>
            </a:endParaRPr>
          </a:p>
        </p:txBody>
      </p:sp>
      <p:sp>
        <p:nvSpPr>
          <p:cNvPr id="4102" name="AutoShape 9"/>
          <p:cNvSpPr>
            <a:spLocks noChangeArrowheads="1"/>
          </p:cNvSpPr>
          <p:nvPr/>
        </p:nvSpPr>
        <p:spPr bwMode="auto">
          <a:xfrm>
            <a:off x="6227763" y="1557338"/>
            <a:ext cx="1152525" cy="4464050"/>
          </a:xfrm>
          <a:prstGeom prst="flowChartProcess">
            <a:avLst/>
          </a:prstGeom>
          <a:solidFill>
            <a:srgbClr val="CC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GB" altLang="en-US" sz="1800">
              <a:latin typeface="Arial" charset="0"/>
            </a:endParaRPr>
          </a:p>
        </p:txBody>
      </p:sp>
      <p:sp>
        <p:nvSpPr>
          <p:cNvPr id="4103" name="AutoShape 10"/>
          <p:cNvSpPr>
            <a:spLocks noChangeArrowheads="1"/>
          </p:cNvSpPr>
          <p:nvPr/>
        </p:nvSpPr>
        <p:spPr bwMode="auto">
          <a:xfrm>
            <a:off x="7667625" y="1557338"/>
            <a:ext cx="1152525" cy="4464050"/>
          </a:xfrm>
          <a:prstGeom prst="flowChartProcess">
            <a:avLst/>
          </a:prstGeom>
          <a:solidFill>
            <a:srgbClr val="33CC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GB" altLang="en-US" sz="1800">
              <a:latin typeface="Arial" charset="0"/>
            </a:endParaRPr>
          </a:p>
        </p:txBody>
      </p:sp>
      <p:sp>
        <p:nvSpPr>
          <p:cNvPr id="4104" name="Text Box 11"/>
          <p:cNvSpPr txBox="1">
            <a:spLocks noChangeArrowheads="1"/>
          </p:cNvSpPr>
          <p:nvPr/>
        </p:nvSpPr>
        <p:spPr bwMode="auto">
          <a:xfrm>
            <a:off x="395288" y="2132013"/>
            <a:ext cx="1008062"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kumimoji="1" lang="en-GB" altLang="en-US" sz="1800" b="1">
                <a:latin typeface="Arial" charset="0"/>
                <a:cs typeface="Times New Roman" pitchFamily="18" charset="0"/>
              </a:rPr>
              <a:t>Never heard of it</a:t>
            </a:r>
          </a:p>
        </p:txBody>
      </p:sp>
      <p:sp>
        <p:nvSpPr>
          <p:cNvPr id="4105" name="Text Box 12"/>
          <p:cNvSpPr txBox="1">
            <a:spLocks noChangeArrowheads="1"/>
          </p:cNvSpPr>
          <p:nvPr/>
        </p:nvSpPr>
        <p:spPr bwMode="auto">
          <a:xfrm>
            <a:off x="1908175" y="1989138"/>
            <a:ext cx="1008063"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kumimoji="1" lang="en-GB" altLang="en-US" sz="1800" b="1">
                <a:latin typeface="Arial" charset="0"/>
                <a:cs typeface="Times New Roman" pitchFamily="18" charset="0"/>
              </a:rPr>
              <a:t>Heard it but don’t really know what it means</a:t>
            </a:r>
          </a:p>
        </p:txBody>
      </p:sp>
      <p:sp>
        <p:nvSpPr>
          <p:cNvPr id="4106" name="Text Box 13"/>
          <p:cNvSpPr txBox="1">
            <a:spLocks noChangeArrowheads="1"/>
          </p:cNvSpPr>
          <p:nvPr/>
        </p:nvSpPr>
        <p:spPr bwMode="auto">
          <a:xfrm>
            <a:off x="3419475" y="1989138"/>
            <a:ext cx="1008063" cy="338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kumimoji="1" lang="en-GB" altLang="en-US" sz="1800" b="1">
                <a:latin typeface="Arial" charset="0"/>
                <a:cs typeface="Times New Roman" pitchFamily="18" charset="0"/>
              </a:rPr>
              <a:t>Some idea of what it means, get the gist when I hear it but don’t really use it</a:t>
            </a:r>
          </a:p>
        </p:txBody>
      </p:sp>
      <p:sp>
        <p:nvSpPr>
          <p:cNvPr id="4107" name="Text Box 14"/>
          <p:cNvSpPr txBox="1">
            <a:spLocks noChangeArrowheads="1"/>
          </p:cNvSpPr>
          <p:nvPr/>
        </p:nvSpPr>
        <p:spPr bwMode="auto">
          <a:xfrm>
            <a:off x="4859338" y="1989138"/>
            <a:ext cx="1008062"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kumimoji="1" lang="en-GB" altLang="en-US" sz="1800" b="1" dirty="0">
                <a:latin typeface="Arial" charset="0"/>
                <a:cs typeface="Times New Roman" pitchFamily="18" charset="0"/>
              </a:rPr>
              <a:t>I pretty much know what it means and might try it out in </a:t>
            </a:r>
            <a:r>
              <a:rPr kumimoji="1" lang="en-GB" altLang="en-US" sz="1800" b="1">
                <a:latin typeface="Arial" charset="0"/>
                <a:cs typeface="Times New Roman" pitchFamily="18" charset="0"/>
              </a:rPr>
              <a:t>my talking</a:t>
            </a:r>
            <a:endParaRPr kumimoji="1" lang="en-GB" altLang="en-US" sz="1800" b="1" dirty="0">
              <a:latin typeface="Arial" charset="0"/>
              <a:cs typeface="Times New Roman" pitchFamily="18" charset="0"/>
            </a:endParaRPr>
          </a:p>
        </p:txBody>
      </p:sp>
      <p:sp>
        <p:nvSpPr>
          <p:cNvPr id="4108" name="Text Box 15"/>
          <p:cNvSpPr txBox="1">
            <a:spLocks noChangeArrowheads="1"/>
          </p:cNvSpPr>
          <p:nvPr/>
        </p:nvSpPr>
        <p:spPr bwMode="auto">
          <a:xfrm>
            <a:off x="6227763" y="1989138"/>
            <a:ext cx="107950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kumimoji="1" lang="en-GB" altLang="en-US" sz="1800" b="1" dirty="0">
                <a:latin typeface="Arial" charset="0"/>
                <a:cs typeface="Times New Roman" pitchFamily="18" charset="0"/>
              </a:rPr>
              <a:t>I am familiar with it and can use it without thinking in my talking</a:t>
            </a:r>
          </a:p>
        </p:txBody>
      </p:sp>
      <p:sp>
        <p:nvSpPr>
          <p:cNvPr id="4109" name="Text Box 16"/>
          <p:cNvSpPr txBox="1">
            <a:spLocks noChangeArrowheads="1"/>
          </p:cNvSpPr>
          <p:nvPr/>
        </p:nvSpPr>
        <p:spPr bwMode="auto">
          <a:xfrm>
            <a:off x="7740650" y="1557338"/>
            <a:ext cx="10795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kumimoji="1" lang="en-GB" altLang="en-US" sz="1800" b="1" dirty="0">
                <a:latin typeface="Arial" charset="0"/>
                <a:cs typeface="Times New Roman" pitchFamily="18" charset="0"/>
              </a:rPr>
              <a:t>I am really familiar with that word.  I know what means, can define it and use it in my talking and writing</a:t>
            </a:r>
          </a:p>
        </p:txBody>
      </p:sp>
      <p:sp>
        <p:nvSpPr>
          <p:cNvPr id="4110" name="Text Box 17"/>
          <p:cNvSpPr txBox="1">
            <a:spLocks noChangeArrowheads="1"/>
          </p:cNvSpPr>
          <p:nvPr/>
        </p:nvSpPr>
        <p:spPr bwMode="auto">
          <a:xfrm>
            <a:off x="-180975" y="188913"/>
            <a:ext cx="8642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kumimoji="1" lang="en-GB" altLang="en-US" sz="2400" b="1">
                <a:latin typeface="Arial" charset="0"/>
                <a:cs typeface="Times New Roman" pitchFamily="18" charset="0"/>
              </a:rPr>
              <a:t>Stages of Learning New Vocabulary</a:t>
            </a:r>
          </a:p>
        </p:txBody>
      </p:sp>
      <p:sp>
        <p:nvSpPr>
          <p:cNvPr id="4111" name="AutoShape 18"/>
          <p:cNvSpPr>
            <a:spLocks noChangeArrowheads="1"/>
          </p:cNvSpPr>
          <p:nvPr/>
        </p:nvSpPr>
        <p:spPr bwMode="auto">
          <a:xfrm>
            <a:off x="468313" y="765175"/>
            <a:ext cx="8424862" cy="504825"/>
          </a:xfrm>
          <a:prstGeom prst="rightArrow">
            <a:avLst>
              <a:gd name="adj1" fmla="val 50000"/>
              <a:gd name="adj2" fmla="val 41721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GB" altLang="en-US" sz="1800">
              <a:latin typeface="Arial" charset="0"/>
            </a:endParaRPr>
          </a:p>
        </p:txBody>
      </p:sp>
      <p:pic>
        <p:nvPicPr>
          <p:cNvPr id="2" name="Recorded Sound">
            <a:hlinkClick r:id="" action="ppaction://media"/>
            <a:extLst>
              <a:ext uri="{FF2B5EF4-FFF2-40B4-BE49-F238E27FC236}">
                <a16:creationId xmlns:a16="http://schemas.microsoft.com/office/drawing/2014/main" id="{1DB34EDE-5E7D-4ACF-9280-9D0B762755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27538" y="6308726"/>
            <a:ext cx="406400" cy="406400"/>
          </a:xfrm>
          <a:prstGeom prst="rect">
            <a:avLst/>
          </a:prstGeom>
        </p:spPr>
      </p:pic>
    </p:spTree>
    <p:extLst>
      <p:ext uri="{BB962C8B-B14F-4D97-AF65-F5344CB8AC3E}">
        <p14:creationId xmlns:p14="http://schemas.microsoft.com/office/powerpoint/2010/main" val="134901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5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0" name="Title 1"/>
          <p:cNvSpPr>
            <a:spLocks noGrp="1"/>
          </p:cNvSpPr>
          <p:nvPr>
            <p:ph type="title"/>
          </p:nvPr>
        </p:nvSpPr>
        <p:spPr>
          <a:xfrm>
            <a:off x="1259632" y="747224"/>
            <a:ext cx="6399213" cy="1172452"/>
          </a:xfrm>
        </p:spPr>
        <p:txBody>
          <a:bodyPr>
            <a:normAutofit fontScale="90000"/>
          </a:bodyPr>
          <a:lstStyle/>
          <a:p>
            <a:pPr marL="457200" indent="-457200">
              <a:spcBef>
                <a:spcPct val="20000"/>
              </a:spcBef>
              <a:defRPr/>
            </a:pPr>
            <a:r>
              <a:rPr lang="en-GB" altLang="en-US" b="1" dirty="0">
                <a:solidFill>
                  <a:schemeClr val="accent6"/>
                </a:solidFill>
              </a:rPr>
              <a:t>Typical Vocabulary Development </a:t>
            </a:r>
            <a:br>
              <a:rPr lang="en-GB" altLang="en-US" b="1" dirty="0">
                <a:solidFill>
                  <a:schemeClr val="accent6"/>
                </a:solidFill>
              </a:rPr>
            </a:br>
            <a:r>
              <a:rPr lang="en-GB" altLang="en-US" sz="1200" b="1" dirty="0">
                <a:solidFill>
                  <a:schemeClr val="accent6"/>
                </a:solidFill>
              </a:rPr>
              <a:t>(References: ICAN; ICS School Age Resource Pack, Templin, 1957; Clark, 2003; Miller and </a:t>
            </a:r>
            <a:r>
              <a:rPr lang="en-GB" altLang="en-US" sz="1200" b="1" dirty="0" err="1">
                <a:solidFill>
                  <a:schemeClr val="accent6"/>
                </a:solidFill>
              </a:rPr>
              <a:t>Gildea</a:t>
            </a:r>
            <a:r>
              <a:rPr lang="en-GB" altLang="en-US" sz="1200" b="1" dirty="0">
                <a:solidFill>
                  <a:schemeClr val="accent6"/>
                </a:solidFill>
              </a:rPr>
              <a:t>, 1987)</a:t>
            </a:r>
            <a:br>
              <a:rPr lang="en-GB" altLang="en-US" b="1" dirty="0">
                <a:solidFill>
                  <a:srgbClr val="464646"/>
                </a:solidFill>
              </a:rPr>
            </a:br>
            <a:br>
              <a:rPr lang="en-GB" altLang="en-US" dirty="0">
                <a:solidFill>
                  <a:srgbClr val="464646"/>
                </a:solidFill>
              </a:rPr>
            </a:br>
            <a:endParaRPr lang="en-US" dirty="0"/>
          </a:p>
        </p:txBody>
      </p:sp>
      <p:sp>
        <p:nvSpPr>
          <p:cNvPr id="91142" name="Slide Number Placeholder 3"/>
          <p:cNvSpPr>
            <a:spLocks noGrp="1"/>
          </p:cNvSpPr>
          <p:nvPr>
            <p:ph type="sldNum" sz="quarter" idx="11"/>
          </p:nvPr>
        </p:nvSpPr>
        <p:spPr>
          <a:noFill/>
          <a:ln>
            <a:miter lim="800000"/>
            <a:headEnd/>
            <a:tailEnd/>
          </a:ln>
        </p:spPr>
        <p:txBody>
          <a:bodyPr/>
          <a:lstStyle/>
          <a:p>
            <a:fld id="{9331505B-B2D4-4A59-85FF-F8E8CAA9C2D8}" type="slidenum">
              <a:rPr lang="en-GB" smtClean="0"/>
              <a:pPr/>
              <a:t>6</a:t>
            </a:fld>
            <a:endParaRPr lang="en-GB"/>
          </a:p>
        </p:txBody>
      </p:sp>
      <p:sp>
        <p:nvSpPr>
          <p:cNvPr id="2" name="TextBox 1"/>
          <p:cNvSpPr txBox="1"/>
          <p:nvPr/>
        </p:nvSpPr>
        <p:spPr>
          <a:xfrm>
            <a:off x="520117" y="2223083"/>
            <a:ext cx="7020714" cy="1200329"/>
          </a:xfrm>
          <a:prstGeom prst="rect">
            <a:avLst/>
          </a:prstGeom>
          <a:noFill/>
        </p:spPr>
        <p:txBody>
          <a:bodyPr wrap="square" rtlCol="0">
            <a:spAutoFit/>
          </a:bodyPr>
          <a:lstStyle/>
          <a:p>
            <a:endParaRPr lang="en-GB" dirty="0"/>
          </a:p>
          <a:p>
            <a:endParaRPr lang="en-GB" dirty="0"/>
          </a:p>
          <a:p>
            <a:endParaRPr lang="en-GB" dirty="0"/>
          </a:p>
          <a:p>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553135890"/>
              </p:ext>
            </p:extLst>
          </p:nvPr>
        </p:nvGraphicFramePr>
        <p:xfrm>
          <a:off x="520117" y="2054431"/>
          <a:ext cx="8172621" cy="3270124"/>
        </p:xfrm>
        <a:graphic>
          <a:graphicData uri="http://schemas.openxmlformats.org/drawingml/2006/table">
            <a:tbl>
              <a:tblPr firstRow="1" bandRow="1">
                <a:tableStyleId>{5C22544A-7EE6-4342-B048-85BDC9FD1C3A}</a:tableStyleId>
              </a:tblPr>
              <a:tblGrid>
                <a:gridCol w="2432916">
                  <a:extLst>
                    <a:ext uri="{9D8B030D-6E8A-4147-A177-3AD203B41FA5}">
                      <a16:colId xmlns:a16="http://schemas.microsoft.com/office/drawing/2014/main" val="20000"/>
                    </a:ext>
                  </a:extLst>
                </a:gridCol>
                <a:gridCol w="3186510">
                  <a:extLst>
                    <a:ext uri="{9D8B030D-6E8A-4147-A177-3AD203B41FA5}">
                      <a16:colId xmlns:a16="http://schemas.microsoft.com/office/drawing/2014/main" val="20001"/>
                    </a:ext>
                  </a:extLst>
                </a:gridCol>
                <a:gridCol w="2553195">
                  <a:extLst>
                    <a:ext uri="{9D8B030D-6E8A-4147-A177-3AD203B41FA5}">
                      <a16:colId xmlns:a16="http://schemas.microsoft.com/office/drawing/2014/main" val="20002"/>
                    </a:ext>
                  </a:extLst>
                </a:gridCol>
              </a:tblGrid>
              <a:tr h="548244">
                <a:tc>
                  <a:txBody>
                    <a:bodyPr/>
                    <a:lstStyle/>
                    <a:p>
                      <a:endParaRPr lang="en-GB" sz="1600" dirty="0"/>
                    </a:p>
                    <a:p>
                      <a:r>
                        <a:rPr lang="en-GB" sz="1600" dirty="0"/>
                        <a:t>AGE</a:t>
                      </a:r>
                    </a:p>
                  </a:txBody>
                  <a:tcPr/>
                </a:tc>
                <a:tc>
                  <a:txBody>
                    <a:bodyPr/>
                    <a:lstStyle/>
                    <a:p>
                      <a:r>
                        <a:rPr lang="en-GB" sz="1600" dirty="0"/>
                        <a:t>Expressive Vocabulary</a:t>
                      </a:r>
                    </a:p>
                    <a:p>
                      <a:r>
                        <a:rPr lang="en-GB" sz="1400" dirty="0">
                          <a:solidFill>
                            <a:schemeClr val="accent2"/>
                          </a:solidFill>
                        </a:rPr>
                        <a:t>Words the child says</a:t>
                      </a:r>
                    </a:p>
                  </a:txBody>
                  <a:tcPr/>
                </a:tc>
                <a:tc>
                  <a:txBody>
                    <a:bodyPr/>
                    <a:lstStyle/>
                    <a:p>
                      <a:r>
                        <a:rPr lang="en-GB" sz="1600" dirty="0"/>
                        <a:t>Receptive</a:t>
                      </a:r>
                      <a:r>
                        <a:rPr lang="en-GB" sz="1600" baseline="0" dirty="0"/>
                        <a:t> Vocabulary</a:t>
                      </a:r>
                    </a:p>
                    <a:p>
                      <a:r>
                        <a:rPr lang="en-GB" sz="1400" dirty="0">
                          <a:solidFill>
                            <a:schemeClr val="accent2"/>
                          </a:solidFill>
                        </a:rPr>
                        <a:t>Words the child</a:t>
                      </a:r>
                      <a:r>
                        <a:rPr lang="en-GB" sz="1400" baseline="0" dirty="0">
                          <a:solidFill>
                            <a:schemeClr val="accent2"/>
                          </a:solidFill>
                        </a:rPr>
                        <a:t> understands</a:t>
                      </a:r>
                      <a:endParaRPr lang="en-GB" sz="1400" dirty="0">
                        <a:solidFill>
                          <a:schemeClr val="accent2"/>
                        </a:solidFill>
                      </a:endParaRPr>
                    </a:p>
                  </a:txBody>
                  <a:tcPr/>
                </a:tc>
                <a:extLst>
                  <a:ext uri="{0D108BD9-81ED-4DB2-BD59-A6C34878D82A}">
                    <a16:rowId xmlns:a16="http://schemas.microsoft.com/office/drawing/2014/main" val="10000"/>
                  </a:ext>
                </a:extLst>
              </a:tr>
              <a:tr h="688768">
                <a:tc>
                  <a:txBody>
                    <a:bodyPr/>
                    <a:lstStyle/>
                    <a:p>
                      <a:r>
                        <a:rPr lang="en-GB" sz="1600" dirty="0">
                          <a:solidFill>
                            <a:srgbClr val="0070C0"/>
                          </a:solidFill>
                        </a:rPr>
                        <a:t>1 year</a:t>
                      </a:r>
                    </a:p>
                  </a:txBody>
                  <a:tcPr/>
                </a:tc>
                <a:tc>
                  <a:txBody>
                    <a:bodyPr/>
                    <a:lstStyle/>
                    <a:p>
                      <a:r>
                        <a:rPr lang="en-GB" sz="1600" b="1" dirty="0"/>
                        <a:t>Child may begin to say</a:t>
                      </a:r>
                      <a:r>
                        <a:rPr lang="en-GB" sz="1600" b="1" baseline="0" dirty="0"/>
                        <a:t> a few words</a:t>
                      </a:r>
                      <a:endParaRPr lang="en-GB" sz="1600" b="1" dirty="0"/>
                    </a:p>
                  </a:txBody>
                  <a:tcPr/>
                </a:tc>
                <a:tc>
                  <a:txBody>
                    <a:bodyPr/>
                    <a:lstStyle/>
                    <a:p>
                      <a:r>
                        <a:rPr lang="en-GB" sz="1600" b="1" dirty="0"/>
                        <a:t>Will understand more</a:t>
                      </a:r>
                      <a:r>
                        <a:rPr lang="en-GB" sz="1600" b="1" baseline="0" dirty="0"/>
                        <a:t> words than they can say</a:t>
                      </a:r>
                      <a:endParaRPr lang="en-GB" sz="1600" b="1" dirty="0"/>
                    </a:p>
                  </a:txBody>
                  <a:tcPr/>
                </a:tc>
                <a:extLst>
                  <a:ext uri="{0D108BD9-81ED-4DB2-BD59-A6C34878D82A}">
                    <a16:rowId xmlns:a16="http://schemas.microsoft.com/office/drawing/2014/main" val="10001"/>
                  </a:ext>
                </a:extLst>
              </a:tr>
              <a:tr h="667412">
                <a:tc>
                  <a:txBody>
                    <a:bodyPr/>
                    <a:lstStyle/>
                    <a:p>
                      <a:r>
                        <a:rPr lang="en-GB" sz="1600" dirty="0">
                          <a:solidFill>
                            <a:srgbClr val="0070C0"/>
                          </a:solidFill>
                        </a:rPr>
                        <a:t>18 months</a:t>
                      </a:r>
                    </a:p>
                  </a:txBody>
                  <a:tcPr/>
                </a:tc>
                <a:tc>
                  <a:txBody>
                    <a:bodyPr/>
                    <a:lstStyle/>
                    <a:p>
                      <a:r>
                        <a:rPr lang="en-GB" sz="1600" b="1" dirty="0"/>
                        <a:t>50 words</a:t>
                      </a:r>
                    </a:p>
                    <a:p>
                      <a:r>
                        <a:rPr lang="en-GB" sz="1200" dirty="0"/>
                        <a:t>(approximately)</a:t>
                      </a:r>
                    </a:p>
                  </a:txBody>
                  <a:tcPr/>
                </a:tc>
                <a:tc>
                  <a:txBody>
                    <a:bodyPr/>
                    <a:lstStyle/>
                    <a:p>
                      <a:r>
                        <a:rPr lang="en-GB" sz="1600" b="1" dirty="0"/>
                        <a:t>200 +</a:t>
                      </a:r>
                    </a:p>
                    <a:p>
                      <a:r>
                        <a:rPr lang="en-GB" sz="1200" dirty="0"/>
                        <a:t>(approximately)</a:t>
                      </a:r>
                      <a:endParaRPr lang="en-GB" sz="1200" dirty="0">
                        <a:solidFill>
                          <a:schemeClr val="accent3">
                            <a:lumMod val="50000"/>
                          </a:schemeClr>
                        </a:solidFill>
                      </a:endParaRPr>
                    </a:p>
                  </a:txBody>
                  <a:tcPr/>
                </a:tc>
                <a:extLst>
                  <a:ext uri="{0D108BD9-81ED-4DB2-BD59-A6C34878D82A}">
                    <a16:rowId xmlns:a16="http://schemas.microsoft.com/office/drawing/2014/main" val="10002"/>
                  </a:ext>
                </a:extLst>
              </a:tr>
              <a:tr h="667412">
                <a:tc>
                  <a:txBody>
                    <a:bodyPr/>
                    <a:lstStyle/>
                    <a:p>
                      <a:r>
                        <a:rPr lang="en-GB" sz="1600" dirty="0">
                          <a:solidFill>
                            <a:srgbClr val="0070C0"/>
                          </a:solidFill>
                        </a:rPr>
                        <a:t>5-6 (Year 1)</a:t>
                      </a:r>
                    </a:p>
                  </a:txBody>
                  <a:tcPr/>
                </a:tc>
                <a:tc>
                  <a:txBody>
                    <a:bodyPr/>
                    <a:lstStyle/>
                    <a:p>
                      <a:r>
                        <a:rPr lang="en-GB" sz="1600" b="1" dirty="0"/>
                        <a:t>3,000 – 5,000</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a:solidFill>
                            <a:schemeClr val="tx1"/>
                          </a:solidFill>
                        </a:rPr>
                        <a:t>(approximately)</a:t>
                      </a:r>
                    </a:p>
                  </a:txBody>
                  <a:tcPr/>
                </a:tc>
                <a:tc>
                  <a:txBody>
                    <a:bodyPr/>
                    <a:lstStyle/>
                    <a:p>
                      <a:r>
                        <a:rPr lang="en-GB" sz="1600" b="1" dirty="0"/>
                        <a:t>14, 000 by age 6 years </a:t>
                      </a:r>
                    </a:p>
                    <a:p>
                      <a:r>
                        <a:rPr lang="en-GB" sz="1200" dirty="0">
                          <a:solidFill>
                            <a:schemeClr val="accent3">
                              <a:lumMod val="50000"/>
                            </a:schemeClr>
                          </a:solidFill>
                        </a:rPr>
                        <a:t>(approximately)</a:t>
                      </a:r>
                    </a:p>
                  </a:txBody>
                  <a:tcPr/>
                </a:tc>
                <a:extLst>
                  <a:ext uri="{0D108BD9-81ED-4DB2-BD59-A6C34878D82A}">
                    <a16:rowId xmlns:a16="http://schemas.microsoft.com/office/drawing/2014/main" val="10003"/>
                  </a:ext>
                </a:extLst>
              </a:tr>
              <a:tr h="667412">
                <a:tc gridSpan="3">
                  <a:txBody>
                    <a:bodyPr/>
                    <a:lstStyle/>
                    <a:p>
                      <a:r>
                        <a:rPr lang="en-GB" sz="1600" dirty="0">
                          <a:solidFill>
                            <a:schemeClr val="tx1"/>
                          </a:solidFill>
                        </a:rPr>
                        <a:t>A typically developing school age child may learn around </a:t>
                      </a:r>
                      <a:r>
                        <a:rPr lang="en-GB" sz="1600" b="1" dirty="0">
                          <a:solidFill>
                            <a:schemeClr val="tx1"/>
                          </a:solidFill>
                        </a:rPr>
                        <a:t>3,000 new</a:t>
                      </a:r>
                      <a:r>
                        <a:rPr lang="en-GB" sz="1600" b="1" baseline="0" dirty="0">
                          <a:solidFill>
                            <a:schemeClr val="tx1"/>
                          </a:solidFill>
                        </a:rPr>
                        <a:t> words per year</a:t>
                      </a:r>
                      <a:endParaRPr lang="en-GB" sz="1200" b="1" baseline="0" dirty="0">
                        <a:solidFill>
                          <a:schemeClr val="accent3">
                            <a:lumMod val="50000"/>
                          </a:schemeClr>
                        </a:solidFill>
                      </a:endParaRPr>
                    </a:p>
                    <a:p>
                      <a:r>
                        <a:rPr lang="en-GB" sz="1600" baseline="0" dirty="0">
                          <a:solidFill>
                            <a:schemeClr val="tx1"/>
                          </a:solidFill>
                        </a:rPr>
                        <a:t>Word learning continues throughout our lifespan</a:t>
                      </a:r>
                      <a:endParaRPr lang="en-GB" sz="1200" dirty="0">
                        <a:solidFill>
                          <a:schemeClr val="accent3">
                            <a:lumMod val="50000"/>
                          </a:schemeClr>
                        </a:solidFill>
                      </a:endParaRPr>
                    </a:p>
                  </a:txBody>
                  <a:tcPr/>
                </a:tc>
                <a:tc hMerge="1">
                  <a:txBody>
                    <a:bodyPr/>
                    <a:lstStyle/>
                    <a:p>
                      <a:endParaRPr lang="en-GB" sz="1600" dirty="0"/>
                    </a:p>
                  </a:txBody>
                  <a:tcPr/>
                </a:tc>
                <a:tc hMerge="1">
                  <a:txBody>
                    <a:bodyPr/>
                    <a:lstStyle/>
                    <a:p>
                      <a:endParaRPr lang="en-GB" dirty="0"/>
                    </a:p>
                  </a:txBody>
                  <a:tcPr/>
                </a:tc>
                <a:extLst>
                  <a:ext uri="{0D108BD9-81ED-4DB2-BD59-A6C34878D82A}">
                    <a16:rowId xmlns:a16="http://schemas.microsoft.com/office/drawing/2014/main" val="10004"/>
                  </a:ext>
                </a:extLst>
              </a:tr>
            </a:tbl>
          </a:graphicData>
        </a:graphic>
      </p:graphicFrame>
      <p:pic>
        <p:nvPicPr>
          <p:cNvPr id="3" name="Recorded Sound">
            <a:hlinkClick r:id="" action="ppaction://media"/>
            <a:extLst>
              <a:ext uri="{FF2B5EF4-FFF2-40B4-BE49-F238E27FC236}">
                <a16:creationId xmlns:a16="http://schemas.microsoft.com/office/drawing/2014/main" id="{6D7BFD32-F37B-4354-8AC9-C40764D02E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59238" y="5907576"/>
            <a:ext cx="406400" cy="406400"/>
          </a:xfrm>
          <a:prstGeom prst="rect">
            <a:avLst/>
          </a:prstGeom>
        </p:spPr>
      </p:pic>
    </p:spTree>
    <p:extLst>
      <p:ext uri="{BB962C8B-B14F-4D97-AF65-F5344CB8AC3E}">
        <p14:creationId xmlns:p14="http://schemas.microsoft.com/office/powerpoint/2010/main" val="305545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8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nvPr>
        </p:nvSpPr>
        <p:spPr/>
        <p:txBody>
          <a:bodyPr>
            <a:normAutofit/>
          </a:bodyPr>
          <a:lstStyle/>
          <a:p>
            <a:r>
              <a:rPr lang="en-GB" sz="4000" b="1" dirty="0">
                <a:solidFill>
                  <a:schemeClr val="accent6"/>
                </a:solidFill>
              </a:rPr>
              <a:t>How we learn words</a:t>
            </a:r>
            <a:endParaRPr lang="en-US" sz="4000" b="1" dirty="0">
              <a:solidFill>
                <a:schemeClr val="accent6"/>
              </a:solidFill>
            </a:endParaRPr>
          </a:p>
        </p:txBody>
      </p:sp>
      <p:sp>
        <p:nvSpPr>
          <p:cNvPr id="72707" name="Slide Number Placeholder 3"/>
          <p:cNvSpPr>
            <a:spLocks noGrp="1"/>
          </p:cNvSpPr>
          <p:nvPr>
            <p:ph type="sldNum" sz="quarter" idx="11"/>
          </p:nvPr>
        </p:nvSpPr>
        <p:spPr>
          <a:noFill/>
          <a:ln>
            <a:miter lim="800000"/>
            <a:headEnd/>
            <a:tailEnd/>
          </a:ln>
        </p:spPr>
        <p:txBody>
          <a:bodyPr/>
          <a:lstStyle/>
          <a:p>
            <a:fld id="{2BFCA073-7CC1-4C12-86D9-C6EE32EF2CC7}" type="slidenum">
              <a:rPr lang="en-GB" smtClean="0"/>
              <a:pPr/>
              <a:t>7</a:t>
            </a:fld>
            <a:endParaRPr lang="en-GB"/>
          </a:p>
        </p:txBody>
      </p:sp>
      <p:sp>
        <p:nvSpPr>
          <p:cNvPr id="5" name="Rectangle 3"/>
          <p:cNvSpPr txBox="1">
            <a:spLocks noChangeArrowheads="1"/>
          </p:cNvSpPr>
          <p:nvPr/>
        </p:nvSpPr>
        <p:spPr>
          <a:xfrm>
            <a:off x="457200" y="1510018"/>
            <a:ext cx="8229600" cy="4616145"/>
          </a:xfrm>
          <a:prstGeom prst="rect">
            <a:avLst/>
          </a:prstGeom>
        </p:spPr>
        <p:txBody>
          <a:bodyPr/>
          <a:lstStyle/>
          <a:p>
            <a:pPr marL="271463" indent="-271463" eaLnBrk="0" hangingPunct="0">
              <a:spcBef>
                <a:spcPct val="20000"/>
              </a:spcBef>
              <a:buSzPct val="60000"/>
              <a:defRPr/>
            </a:pPr>
            <a:endParaRPr lang="en-GB" altLang="en-US" sz="2000" kern="0" dirty="0">
              <a:solidFill>
                <a:srgbClr val="464646"/>
              </a:solidFill>
              <a:latin typeface="+mn-lt"/>
              <a:cs typeface="+mn-cs"/>
            </a:endParaRPr>
          </a:p>
          <a:p>
            <a:pPr marL="457200" indent="-457200" eaLnBrk="0" hangingPunct="0">
              <a:spcBef>
                <a:spcPct val="20000"/>
              </a:spcBef>
              <a:buSzPct val="60000"/>
              <a:buFont typeface="Arial" pitchFamily="34" charset="0"/>
              <a:buChar char="•"/>
              <a:defRPr/>
            </a:pPr>
            <a:r>
              <a:rPr lang="en-GB" altLang="en-US" sz="2800" kern="0" dirty="0">
                <a:solidFill>
                  <a:srgbClr val="464646"/>
                </a:solidFill>
              </a:rPr>
              <a:t>Words are learned through experience and within context</a:t>
            </a:r>
            <a:endParaRPr lang="en-GB" altLang="en-US" sz="2800" kern="0" dirty="0">
              <a:solidFill>
                <a:srgbClr val="464646"/>
              </a:solidFill>
              <a:latin typeface="+mn-lt"/>
              <a:cs typeface="+mn-cs"/>
            </a:endParaRPr>
          </a:p>
          <a:p>
            <a:pPr marL="457200" indent="-457200" eaLnBrk="0" hangingPunct="0">
              <a:spcBef>
                <a:spcPct val="20000"/>
              </a:spcBef>
              <a:buSzPct val="60000"/>
              <a:buFont typeface="Arial" pitchFamily="34" charset="0"/>
              <a:buChar char="•"/>
              <a:defRPr/>
            </a:pPr>
            <a:r>
              <a:rPr lang="en-GB" altLang="en-US" sz="2800" kern="0" dirty="0">
                <a:solidFill>
                  <a:srgbClr val="464646"/>
                </a:solidFill>
                <a:latin typeface="+mn-lt"/>
                <a:cs typeface="+mn-cs"/>
              </a:rPr>
              <a:t>We build up a store of words based on:</a:t>
            </a:r>
          </a:p>
          <a:p>
            <a:pPr marL="457200" indent="-457200" eaLnBrk="0" hangingPunct="0">
              <a:spcBef>
                <a:spcPct val="20000"/>
              </a:spcBef>
              <a:buSzPct val="60000"/>
              <a:buFont typeface="Arial" pitchFamily="34" charset="0"/>
              <a:buChar char="•"/>
              <a:defRPr/>
            </a:pPr>
            <a:r>
              <a:rPr lang="en-GB" altLang="en-US" sz="2800" kern="0" dirty="0">
                <a:solidFill>
                  <a:srgbClr val="464646"/>
                </a:solidFill>
                <a:latin typeface="+mn-lt"/>
                <a:cs typeface="+mn-cs"/>
              </a:rPr>
              <a:t>The sounds in the word (phonology)</a:t>
            </a:r>
          </a:p>
          <a:p>
            <a:pPr marL="457200" indent="-457200" eaLnBrk="0" hangingPunct="0">
              <a:spcBef>
                <a:spcPct val="20000"/>
              </a:spcBef>
              <a:buSzPct val="60000"/>
              <a:buFont typeface="Arial" pitchFamily="34" charset="0"/>
              <a:buChar char="•"/>
              <a:defRPr/>
            </a:pPr>
            <a:r>
              <a:rPr lang="en-GB" altLang="en-US" sz="2800" kern="0" dirty="0">
                <a:solidFill>
                  <a:srgbClr val="464646"/>
                </a:solidFill>
                <a:latin typeface="+mn-lt"/>
                <a:cs typeface="+mn-cs"/>
              </a:rPr>
              <a:t>The meaning of the word (semantics)</a:t>
            </a:r>
          </a:p>
          <a:p>
            <a:pPr marL="457200" indent="-457200" eaLnBrk="0" hangingPunct="0">
              <a:spcBef>
                <a:spcPct val="20000"/>
              </a:spcBef>
              <a:buSzPct val="60000"/>
              <a:buFont typeface="Arial" pitchFamily="34" charset="0"/>
              <a:buChar char="•"/>
              <a:defRPr/>
            </a:pPr>
            <a:r>
              <a:rPr lang="en-GB" altLang="en-US" sz="2800" kern="0" dirty="0">
                <a:solidFill>
                  <a:srgbClr val="464646"/>
                </a:solidFill>
                <a:latin typeface="+mn-lt"/>
                <a:cs typeface="+mn-cs"/>
              </a:rPr>
              <a:t>Make a connection between the two</a:t>
            </a:r>
          </a:p>
          <a:p>
            <a:pPr marL="457200" indent="-457200" eaLnBrk="0" hangingPunct="0">
              <a:spcBef>
                <a:spcPct val="20000"/>
              </a:spcBef>
              <a:buSzPct val="60000"/>
              <a:buFont typeface="Arial" pitchFamily="34" charset="0"/>
              <a:buChar char="•"/>
              <a:defRPr/>
            </a:pPr>
            <a:endParaRPr lang="en-GB" altLang="en-US" sz="2800" kern="0" dirty="0">
              <a:solidFill>
                <a:srgbClr val="464646"/>
              </a:solidFill>
              <a:latin typeface="+mn-lt"/>
              <a:cs typeface="+mn-cs"/>
            </a:endParaRPr>
          </a:p>
          <a:p>
            <a:pPr eaLnBrk="0" hangingPunct="0">
              <a:spcBef>
                <a:spcPct val="20000"/>
              </a:spcBef>
              <a:buSzPct val="60000"/>
              <a:defRPr/>
            </a:pPr>
            <a:endParaRPr lang="en-GB" altLang="en-US" sz="2400" kern="0" dirty="0">
              <a:solidFill>
                <a:srgbClr val="464646"/>
              </a:solidFill>
              <a:latin typeface="+mn-lt"/>
              <a:cs typeface="+mn-cs"/>
            </a:endParaRPr>
          </a:p>
          <a:p>
            <a:pPr marL="271463" indent="-271463" eaLnBrk="0" hangingPunct="0">
              <a:spcBef>
                <a:spcPct val="20000"/>
              </a:spcBef>
              <a:buSzPct val="60000"/>
              <a:defRPr/>
            </a:pPr>
            <a:endParaRPr lang="en-GB" altLang="en-US" sz="2400" kern="0" dirty="0">
              <a:solidFill>
                <a:srgbClr val="464646"/>
              </a:solidFill>
              <a:latin typeface="+mn-lt"/>
              <a:cs typeface="+mn-cs"/>
            </a:endParaRPr>
          </a:p>
          <a:p>
            <a:pPr marL="271463" indent="-271463" eaLnBrk="0" hangingPunct="0">
              <a:spcBef>
                <a:spcPct val="20000"/>
              </a:spcBef>
              <a:buSzPct val="60000"/>
              <a:defRPr/>
            </a:pPr>
            <a:endParaRPr lang="en-GB" altLang="en-US" sz="2400" kern="0" dirty="0">
              <a:solidFill>
                <a:srgbClr val="464646"/>
              </a:solidFill>
              <a:latin typeface="+mn-lt"/>
              <a:cs typeface="+mn-cs"/>
            </a:endParaRPr>
          </a:p>
        </p:txBody>
      </p:sp>
      <p:pic>
        <p:nvPicPr>
          <p:cNvPr id="2" name="Recorded Sound">
            <a:hlinkClick r:id="" action="ppaction://media"/>
            <a:extLst>
              <a:ext uri="{FF2B5EF4-FFF2-40B4-BE49-F238E27FC236}">
                <a16:creationId xmlns:a16="http://schemas.microsoft.com/office/drawing/2014/main" id="{6801B20F-7EC6-450F-B1E8-26DFE46BA8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33900" y="5920358"/>
            <a:ext cx="406400" cy="406400"/>
          </a:xfrm>
          <a:prstGeom prst="rect">
            <a:avLst/>
          </a:prstGeom>
        </p:spPr>
      </p:pic>
    </p:spTree>
    <p:extLst>
      <p:ext uri="{BB962C8B-B14F-4D97-AF65-F5344CB8AC3E}">
        <p14:creationId xmlns:p14="http://schemas.microsoft.com/office/powerpoint/2010/main" val="109583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309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ChangeArrowheads="1"/>
          </p:cNvSpPr>
          <p:nvPr>
            <p:ph type="title" idx="4294967295"/>
          </p:nvPr>
        </p:nvSpPr>
        <p:spPr>
          <a:xfrm>
            <a:off x="358775" y="897621"/>
            <a:ext cx="7040315" cy="503340"/>
          </a:xfrm>
        </p:spPr>
        <p:txBody>
          <a:bodyPr>
            <a:normAutofit fontScale="90000"/>
          </a:bodyPr>
          <a:lstStyle/>
          <a:p>
            <a:br>
              <a:rPr lang="en-GB" sz="2400" dirty="0"/>
            </a:br>
            <a:br>
              <a:rPr lang="en-GB" sz="2400" dirty="0"/>
            </a:br>
            <a:br>
              <a:rPr lang="en-GB" sz="2400" dirty="0"/>
            </a:br>
            <a:endParaRPr lang="en-US" sz="2400" dirty="0"/>
          </a:p>
        </p:txBody>
      </p:sp>
      <p:sp>
        <p:nvSpPr>
          <p:cNvPr id="103426" name="Rectangle 3"/>
          <p:cNvSpPr>
            <a:spLocks noGrp="1" noChangeArrowheads="1"/>
          </p:cNvSpPr>
          <p:nvPr>
            <p:ph type="body" idx="4294967295"/>
          </p:nvPr>
        </p:nvSpPr>
        <p:spPr>
          <a:xfrm>
            <a:off x="358775" y="2038525"/>
            <a:ext cx="8424863" cy="3884715"/>
          </a:xfrm>
        </p:spPr>
        <p:txBody>
          <a:bodyPr>
            <a:normAutofit fontScale="92500" lnSpcReduction="20000"/>
          </a:bodyPr>
          <a:lstStyle/>
          <a:p>
            <a:pPr>
              <a:buFontTx/>
              <a:buNone/>
            </a:pPr>
            <a:r>
              <a:rPr lang="en-US" sz="2600" dirty="0"/>
              <a:t>Receptive language difficulty – poor understanding of words/smaller vocabulary</a:t>
            </a:r>
          </a:p>
          <a:p>
            <a:pPr>
              <a:buFontTx/>
              <a:buNone/>
            </a:pPr>
            <a:r>
              <a:rPr lang="en-US" sz="2600" dirty="0"/>
              <a:t>Expressive language difficulty –limited spoken vocabulary/ word finding difficulty</a:t>
            </a:r>
          </a:p>
          <a:p>
            <a:pPr>
              <a:buFontTx/>
              <a:buNone/>
            </a:pPr>
            <a:endParaRPr lang="en-US" sz="2600" dirty="0"/>
          </a:p>
          <a:p>
            <a:pPr>
              <a:buFontTx/>
              <a:buNone/>
            </a:pPr>
            <a:r>
              <a:rPr lang="en-US" sz="1600" dirty="0"/>
              <a:t>			</a:t>
            </a:r>
            <a:r>
              <a:rPr lang="en-US" sz="2000" dirty="0"/>
              <a:t>Developmental Language Disorder (DLD)</a:t>
            </a:r>
          </a:p>
          <a:p>
            <a:pPr>
              <a:buFontTx/>
              <a:buNone/>
            </a:pPr>
            <a:r>
              <a:rPr lang="en-US" sz="2000" dirty="0"/>
              <a:t>			Hearing Difficulty</a:t>
            </a:r>
          </a:p>
          <a:p>
            <a:pPr>
              <a:buFontTx/>
              <a:buNone/>
            </a:pPr>
            <a:r>
              <a:rPr lang="en-US" sz="2000" dirty="0"/>
              <a:t>			Attention and Listening Difficulty</a:t>
            </a:r>
          </a:p>
          <a:p>
            <a:pPr>
              <a:buFontTx/>
              <a:buNone/>
            </a:pPr>
            <a:r>
              <a:rPr lang="en-US" sz="2000" dirty="0"/>
              <a:t>			Autistic Spectrum Disorder</a:t>
            </a:r>
          </a:p>
          <a:p>
            <a:pPr>
              <a:buFontTx/>
              <a:buNone/>
            </a:pPr>
            <a:r>
              <a:rPr lang="en-US" sz="2000" dirty="0"/>
              <a:t>			Auditory Processing Disorder</a:t>
            </a:r>
          </a:p>
          <a:p>
            <a:pPr>
              <a:buFontTx/>
              <a:buNone/>
            </a:pPr>
            <a:r>
              <a:rPr lang="en-US" sz="2000" dirty="0"/>
              <a:t>			Lack of Exposure</a:t>
            </a:r>
          </a:p>
          <a:p>
            <a:pPr>
              <a:buFontTx/>
              <a:buNone/>
            </a:pPr>
            <a:r>
              <a:rPr lang="en-US" sz="2000" dirty="0"/>
              <a:t>			General Developmental Delay	</a:t>
            </a:r>
          </a:p>
          <a:p>
            <a:pPr>
              <a:buFontTx/>
              <a:buNone/>
            </a:pPr>
            <a:endParaRPr lang="en-US" sz="1600" dirty="0"/>
          </a:p>
          <a:p>
            <a:pPr>
              <a:buFontTx/>
              <a:buNone/>
            </a:pPr>
            <a:endParaRPr lang="en-US" dirty="0"/>
          </a:p>
        </p:txBody>
      </p:sp>
      <p:sp>
        <p:nvSpPr>
          <p:cNvPr id="2" name="TextBox 1"/>
          <p:cNvSpPr txBox="1"/>
          <p:nvPr/>
        </p:nvSpPr>
        <p:spPr>
          <a:xfrm>
            <a:off x="536895" y="1166070"/>
            <a:ext cx="8145711" cy="523220"/>
          </a:xfrm>
          <a:prstGeom prst="rect">
            <a:avLst/>
          </a:prstGeom>
          <a:noFill/>
        </p:spPr>
        <p:txBody>
          <a:bodyPr wrap="square" rtlCol="0">
            <a:spAutoFit/>
          </a:bodyPr>
          <a:lstStyle/>
          <a:p>
            <a:pPr algn="ctr"/>
            <a:r>
              <a:rPr lang="en-GB" sz="2800" b="1" dirty="0">
                <a:solidFill>
                  <a:schemeClr val="accent6"/>
                </a:solidFill>
              </a:rPr>
              <a:t>Why do Children Have Vocabulary Difficulties? </a:t>
            </a:r>
          </a:p>
        </p:txBody>
      </p:sp>
      <p:pic>
        <p:nvPicPr>
          <p:cNvPr id="3" name="Recorded Sound">
            <a:hlinkClick r:id="" action="ppaction://media"/>
            <a:extLst>
              <a:ext uri="{FF2B5EF4-FFF2-40B4-BE49-F238E27FC236}">
                <a16:creationId xmlns:a16="http://schemas.microsoft.com/office/drawing/2014/main" id="{91337EDC-F457-472D-9B71-BAED58AD04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60430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42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42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4201"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342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342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3426">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3426">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3426">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3426">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342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600" b="1" dirty="0">
                <a:solidFill>
                  <a:schemeClr val="accent6"/>
                </a:solidFill>
              </a:rPr>
              <a:t>The child with receptive language (including vocabulary) difficulties may:</a:t>
            </a:r>
          </a:p>
        </p:txBody>
      </p:sp>
      <p:sp>
        <p:nvSpPr>
          <p:cNvPr id="3" name="Content Placeholder 2"/>
          <p:cNvSpPr>
            <a:spLocks noGrp="1"/>
          </p:cNvSpPr>
          <p:nvPr>
            <p:ph idx="1"/>
          </p:nvPr>
        </p:nvSpPr>
        <p:spPr/>
        <p:txBody>
          <a:bodyPr>
            <a:normAutofit/>
          </a:bodyPr>
          <a:lstStyle/>
          <a:p>
            <a:pPr marL="0" indent="0">
              <a:buNone/>
            </a:pPr>
            <a:endParaRPr lang="en-GB" dirty="0"/>
          </a:p>
          <a:p>
            <a:r>
              <a:rPr lang="en-GB" sz="2000" dirty="0"/>
              <a:t>Not follow instructions correctly  </a:t>
            </a:r>
          </a:p>
          <a:p>
            <a:r>
              <a:rPr lang="en-GB" sz="2000" dirty="0"/>
              <a:t>Look puzzled or appear to ignore you</a:t>
            </a:r>
          </a:p>
          <a:p>
            <a:r>
              <a:rPr lang="en-GB" sz="2000" dirty="0"/>
              <a:t>Copy words or phrases rather than generating their own </a:t>
            </a:r>
          </a:p>
          <a:p>
            <a:r>
              <a:rPr lang="en-GB" sz="2000" dirty="0"/>
              <a:t>Watch and copy what other children are doing </a:t>
            </a:r>
          </a:p>
          <a:p>
            <a:r>
              <a:rPr lang="en-GB" sz="2000" dirty="0"/>
              <a:t>Find activities which rely on listening to language difficult to cope with </a:t>
            </a:r>
          </a:p>
          <a:p>
            <a:r>
              <a:rPr lang="en-GB" sz="2000" dirty="0"/>
              <a:t>Have good mechanical reading but lack true understanding e.g. can read a book by rote but cannot answer questions about what they have read </a:t>
            </a:r>
          </a:p>
          <a:p>
            <a:r>
              <a:rPr lang="en-GB" sz="2000" dirty="0"/>
              <a:t>Have difficulty remembering information </a:t>
            </a:r>
          </a:p>
          <a:p>
            <a:r>
              <a:rPr lang="en-GB" sz="2000" dirty="0"/>
              <a:t>Use strategies to cover up difficulties understanding e.g. changing the subject or watching the speaker’s face to guess the answer </a:t>
            </a:r>
          </a:p>
          <a:p>
            <a:pPr marL="0" indent="0">
              <a:buNone/>
            </a:pPr>
            <a:r>
              <a:rPr lang="en-GB" sz="1800" dirty="0">
                <a:solidFill>
                  <a:schemeClr val="accent2"/>
                </a:solidFill>
              </a:rPr>
              <a:t>				</a:t>
            </a:r>
          </a:p>
          <a:p>
            <a:pPr marL="0" indent="0">
              <a:buNone/>
            </a:pPr>
            <a:endParaRPr lang="en-GB" dirty="0"/>
          </a:p>
        </p:txBody>
      </p:sp>
      <p:sp>
        <p:nvSpPr>
          <p:cNvPr id="5" name="Slide Number Placeholder 4"/>
          <p:cNvSpPr>
            <a:spLocks noGrp="1"/>
          </p:cNvSpPr>
          <p:nvPr>
            <p:ph type="sldNum" sz="quarter" idx="11"/>
          </p:nvPr>
        </p:nvSpPr>
        <p:spPr/>
        <p:txBody>
          <a:bodyPr/>
          <a:lstStyle/>
          <a:p>
            <a:pPr>
              <a:defRPr/>
            </a:pPr>
            <a:fld id="{D89C5A33-47D9-46C8-9F96-6C56C55C7C43}" type="slidenum">
              <a:rPr lang="en-GB" smtClean="0"/>
              <a:pPr>
                <a:defRPr/>
              </a:pPr>
              <a:t>9</a:t>
            </a:fld>
            <a:endParaRPr lang="en-GB" dirty="0"/>
          </a:p>
        </p:txBody>
      </p:sp>
      <p:pic>
        <p:nvPicPr>
          <p:cNvPr id="6" name="Recorded Sound">
            <a:hlinkClick r:id="" action="ppaction://media"/>
            <a:extLst>
              <a:ext uri="{FF2B5EF4-FFF2-40B4-BE49-F238E27FC236}">
                <a16:creationId xmlns:a16="http://schemas.microsoft.com/office/drawing/2014/main" id="{36C79828-4920-4B5C-A3CC-1656746893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0" y="6038057"/>
            <a:ext cx="406400" cy="406400"/>
          </a:xfrm>
          <a:prstGeom prst="rect">
            <a:avLst/>
          </a:prstGeom>
        </p:spPr>
      </p:pic>
      <p:pic>
        <p:nvPicPr>
          <p:cNvPr id="7" name="Picture 6">
            <a:extLst>
              <a:ext uri="{FF2B5EF4-FFF2-40B4-BE49-F238E27FC236}">
                <a16:creationId xmlns:a16="http://schemas.microsoft.com/office/drawing/2014/main" id="{A6B41935-72A3-4A17-8195-C83405DAA7A5}"/>
              </a:ext>
            </a:extLst>
          </p:cNvPr>
          <p:cNvPicPr>
            <a:picLocks noChangeAspect="1"/>
          </p:cNvPicPr>
          <p:nvPr/>
        </p:nvPicPr>
        <p:blipFill>
          <a:blip r:embed="rId6"/>
          <a:stretch>
            <a:fillRect/>
          </a:stretch>
        </p:blipFill>
        <p:spPr>
          <a:xfrm>
            <a:off x="6876256" y="1442246"/>
            <a:ext cx="2133600" cy="2143125"/>
          </a:xfrm>
          <a:prstGeom prst="rect">
            <a:avLst/>
          </a:prstGeom>
        </p:spPr>
      </p:pic>
    </p:spTree>
    <p:extLst>
      <p:ext uri="{BB962C8B-B14F-4D97-AF65-F5344CB8AC3E}">
        <p14:creationId xmlns:p14="http://schemas.microsoft.com/office/powerpoint/2010/main" val="30648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additive="base">
                                        <p:cTn id="3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624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845</TotalTime>
  <Words>3621</Words>
  <Application>Microsoft Office PowerPoint</Application>
  <PresentationFormat>On-screen Show (4:3)</PresentationFormat>
  <Paragraphs>458</Paragraphs>
  <Slides>22</Slides>
  <Notes>22</Notes>
  <HiddenSlides>0</HiddenSlides>
  <MMClips>23</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Overview</vt:lpstr>
      <vt:lpstr>PowerPoint Presentation</vt:lpstr>
      <vt:lpstr>PowerPoint Presentation</vt:lpstr>
      <vt:lpstr>PowerPoint Presentation</vt:lpstr>
      <vt:lpstr>Typical Vocabulary Development  (References: ICAN; ICS School Age Resource Pack, Templin, 1957; Clark, 2003; Miller and Gildea, 1987)  </vt:lpstr>
      <vt:lpstr>How we learn words</vt:lpstr>
      <vt:lpstr>   </vt:lpstr>
      <vt:lpstr>The child with receptive language (including vocabulary) difficulties may:</vt:lpstr>
      <vt:lpstr>Word–Finding Difficulties</vt:lpstr>
      <vt:lpstr>Impact of Vocabulary Difficulties </vt:lpstr>
      <vt:lpstr>How to support vocabulary learning</vt:lpstr>
      <vt:lpstr>PowerPoint Presentation</vt:lpstr>
      <vt:lpstr>PowerPoint Presentation</vt:lpstr>
      <vt:lpstr>PowerPoint Presentation</vt:lpstr>
      <vt:lpstr>Example:</vt:lpstr>
      <vt:lpstr>How do you teach a word?</vt:lpstr>
      <vt:lpstr>Teaching vocabulary </vt:lpstr>
      <vt:lpstr>Word web</vt:lpstr>
      <vt:lpstr>Practicalities </vt:lpstr>
      <vt:lpstr>General Strategies to Support Children’s Vocabulary Development in the Classroom. </vt:lpstr>
      <vt:lpstr>Thank you for watching </vt:lpstr>
    </vt:vector>
  </TitlesOfParts>
  <Company>Royal Devon and Exeter NHS Foundation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Bomford Lucy (Integrated Children's Services)</dc:creator>
  <cp:lastModifiedBy>Henderson Sharon (Alliance)</cp:lastModifiedBy>
  <cp:revision>110</cp:revision>
  <cp:lastPrinted>2020-02-27T13:45:33Z</cp:lastPrinted>
  <dcterms:created xsi:type="dcterms:W3CDTF">2019-03-26T15:49:46Z</dcterms:created>
  <dcterms:modified xsi:type="dcterms:W3CDTF">2025-03-19T15:01:14Z</dcterms:modified>
</cp:coreProperties>
</file>