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45" r:id="rId1"/>
  </p:sldMasterIdLst>
  <p:notesMasterIdLst>
    <p:notesMasterId r:id="rId30"/>
  </p:notesMasterIdLst>
  <p:handoutMasterIdLst>
    <p:handoutMasterId r:id="rId31"/>
  </p:handoutMasterIdLst>
  <p:sldIdLst>
    <p:sldId id="1021" r:id="rId2"/>
    <p:sldId id="1087" r:id="rId3"/>
    <p:sldId id="1023" r:id="rId4"/>
    <p:sldId id="1094" r:id="rId5"/>
    <p:sldId id="1068" r:id="rId6"/>
    <p:sldId id="1019" r:id="rId7"/>
    <p:sldId id="1092" r:id="rId8"/>
    <p:sldId id="1100" r:id="rId9"/>
    <p:sldId id="1027" r:id="rId10"/>
    <p:sldId id="1064" r:id="rId11"/>
    <p:sldId id="1026" r:id="rId12"/>
    <p:sldId id="1028" r:id="rId13"/>
    <p:sldId id="1101" r:id="rId14"/>
    <p:sldId id="1041" r:id="rId15"/>
    <p:sldId id="1044" r:id="rId16"/>
    <p:sldId id="1102" r:id="rId17"/>
    <p:sldId id="1099" r:id="rId18"/>
    <p:sldId id="1046" r:id="rId19"/>
    <p:sldId id="1052" r:id="rId20"/>
    <p:sldId id="1049" r:id="rId21"/>
    <p:sldId id="1057" r:id="rId22"/>
    <p:sldId id="1083" r:id="rId23"/>
    <p:sldId id="1084" r:id="rId24"/>
    <p:sldId id="1050" r:id="rId25"/>
    <p:sldId id="1056" r:id="rId26"/>
    <p:sldId id="1065" r:id="rId27"/>
    <p:sldId id="1086" r:id="rId28"/>
    <p:sldId id="1058" r:id="rId29"/>
  </p:sldIdLst>
  <p:sldSz cx="9144000" cy="6858000" type="screen4x3"/>
  <p:notesSz cx="6797675" cy="9926638"/>
  <p:defaultTextStyle>
    <a:defPPr>
      <a:defRPr lang="en-US"/>
    </a:defPPr>
    <a:lvl1pPr algn="l" rtl="0" fontAlgn="base">
      <a:spcBef>
        <a:spcPct val="0"/>
      </a:spcBef>
      <a:spcAft>
        <a:spcPct val="0"/>
      </a:spcAft>
      <a:defRPr sz="2800" b="1" i="1" kern="1200">
        <a:solidFill>
          <a:schemeClr val="tx1"/>
        </a:solidFill>
        <a:latin typeface="Times" pitchFamily="18" charset="0"/>
        <a:ea typeface="MS PGothic"/>
        <a:cs typeface="MS PGothic"/>
      </a:defRPr>
    </a:lvl1pPr>
    <a:lvl2pPr marL="457200" algn="l" rtl="0" fontAlgn="base">
      <a:spcBef>
        <a:spcPct val="0"/>
      </a:spcBef>
      <a:spcAft>
        <a:spcPct val="0"/>
      </a:spcAft>
      <a:defRPr sz="2800" b="1" i="1" kern="1200">
        <a:solidFill>
          <a:schemeClr val="tx1"/>
        </a:solidFill>
        <a:latin typeface="Times" pitchFamily="18" charset="0"/>
        <a:ea typeface="MS PGothic"/>
        <a:cs typeface="MS PGothic"/>
      </a:defRPr>
    </a:lvl2pPr>
    <a:lvl3pPr marL="914400" algn="l" rtl="0" fontAlgn="base">
      <a:spcBef>
        <a:spcPct val="0"/>
      </a:spcBef>
      <a:spcAft>
        <a:spcPct val="0"/>
      </a:spcAft>
      <a:defRPr sz="2800" b="1" i="1" kern="1200">
        <a:solidFill>
          <a:schemeClr val="tx1"/>
        </a:solidFill>
        <a:latin typeface="Times" pitchFamily="18" charset="0"/>
        <a:ea typeface="MS PGothic"/>
        <a:cs typeface="MS PGothic"/>
      </a:defRPr>
    </a:lvl3pPr>
    <a:lvl4pPr marL="1371600" algn="l" rtl="0" fontAlgn="base">
      <a:spcBef>
        <a:spcPct val="0"/>
      </a:spcBef>
      <a:spcAft>
        <a:spcPct val="0"/>
      </a:spcAft>
      <a:defRPr sz="2800" b="1" i="1" kern="1200">
        <a:solidFill>
          <a:schemeClr val="tx1"/>
        </a:solidFill>
        <a:latin typeface="Times" pitchFamily="18" charset="0"/>
        <a:ea typeface="MS PGothic"/>
        <a:cs typeface="MS PGothic"/>
      </a:defRPr>
    </a:lvl4pPr>
    <a:lvl5pPr marL="1828800" algn="l" rtl="0" fontAlgn="base">
      <a:spcBef>
        <a:spcPct val="0"/>
      </a:spcBef>
      <a:spcAft>
        <a:spcPct val="0"/>
      </a:spcAft>
      <a:defRPr sz="2800" b="1" i="1" kern="1200">
        <a:solidFill>
          <a:schemeClr val="tx1"/>
        </a:solidFill>
        <a:latin typeface="Times" pitchFamily="18" charset="0"/>
        <a:ea typeface="MS PGothic"/>
        <a:cs typeface="MS PGothic"/>
      </a:defRPr>
    </a:lvl5pPr>
    <a:lvl6pPr marL="2286000" algn="l" defTabSz="914400" rtl="0" eaLnBrk="1" latinLnBrk="0" hangingPunct="1">
      <a:defRPr sz="2800" b="1" i="1" kern="1200">
        <a:solidFill>
          <a:schemeClr val="tx1"/>
        </a:solidFill>
        <a:latin typeface="Times" pitchFamily="18" charset="0"/>
        <a:ea typeface="MS PGothic"/>
        <a:cs typeface="MS PGothic"/>
      </a:defRPr>
    </a:lvl6pPr>
    <a:lvl7pPr marL="2743200" algn="l" defTabSz="914400" rtl="0" eaLnBrk="1" latinLnBrk="0" hangingPunct="1">
      <a:defRPr sz="2800" b="1" i="1" kern="1200">
        <a:solidFill>
          <a:schemeClr val="tx1"/>
        </a:solidFill>
        <a:latin typeface="Times" pitchFamily="18" charset="0"/>
        <a:ea typeface="MS PGothic"/>
        <a:cs typeface="MS PGothic"/>
      </a:defRPr>
    </a:lvl7pPr>
    <a:lvl8pPr marL="3200400" algn="l" defTabSz="914400" rtl="0" eaLnBrk="1" latinLnBrk="0" hangingPunct="1">
      <a:defRPr sz="2800" b="1" i="1" kern="1200">
        <a:solidFill>
          <a:schemeClr val="tx1"/>
        </a:solidFill>
        <a:latin typeface="Times" pitchFamily="18" charset="0"/>
        <a:ea typeface="MS PGothic"/>
        <a:cs typeface="MS PGothic"/>
      </a:defRPr>
    </a:lvl8pPr>
    <a:lvl9pPr marL="3657600" algn="l" defTabSz="914400" rtl="0" eaLnBrk="1" latinLnBrk="0" hangingPunct="1">
      <a:defRPr sz="2800" b="1" i="1" kern="1200">
        <a:solidFill>
          <a:schemeClr val="tx1"/>
        </a:solidFill>
        <a:latin typeface="Times" pitchFamily="18" charset="0"/>
        <a:ea typeface="MS PGothic"/>
        <a:cs typeface="MS PGothic"/>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9900"/>
    <a:srgbClr val="008000"/>
    <a:srgbClr val="FFCC00"/>
    <a:srgbClr val="FF00FF"/>
    <a:srgbClr val="FF0000"/>
    <a:srgbClr val="FFFF75"/>
    <a:srgbClr val="33CC33"/>
    <a:srgbClr val="FFFF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76498" autoAdjust="0"/>
  </p:normalViewPr>
  <p:slideViewPr>
    <p:cSldViewPr>
      <p:cViewPr>
        <p:scale>
          <a:sx n="48" d="100"/>
          <a:sy n="48" d="100"/>
        </p:scale>
        <p:origin x="1804"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2" y="1"/>
            <a:ext cx="2945768" cy="496214"/>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913116" eaLnBrk="0" hangingPunct="0">
              <a:defRPr sz="1200" b="0" i="0"/>
            </a:lvl1pPr>
          </a:lstStyle>
          <a:p>
            <a:pPr>
              <a:defRPr/>
            </a:pPr>
            <a:endParaRPr lang="en-GB"/>
          </a:p>
        </p:txBody>
      </p:sp>
      <p:sp>
        <p:nvSpPr>
          <p:cNvPr id="41987" name="Rectangle 3"/>
          <p:cNvSpPr>
            <a:spLocks noGrp="1" noChangeArrowheads="1"/>
          </p:cNvSpPr>
          <p:nvPr>
            <p:ph type="dt" sz="quarter" idx="1"/>
          </p:nvPr>
        </p:nvSpPr>
        <p:spPr bwMode="auto">
          <a:xfrm>
            <a:off x="3849722" y="1"/>
            <a:ext cx="2946862" cy="496214"/>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913116" eaLnBrk="0" hangingPunct="0">
              <a:defRPr sz="1200" b="0" i="0"/>
            </a:lvl1pPr>
          </a:lstStyle>
          <a:p>
            <a:pPr>
              <a:defRPr/>
            </a:pPr>
            <a:endParaRPr lang="en-GB"/>
          </a:p>
        </p:txBody>
      </p:sp>
      <p:sp>
        <p:nvSpPr>
          <p:cNvPr id="41988" name="Rectangle 4"/>
          <p:cNvSpPr>
            <a:spLocks noGrp="1" noChangeArrowheads="1"/>
          </p:cNvSpPr>
          <p:nvPr>
            <p:ph type="ftr" sz="quarter" idx="2"/>
          </p:nvPr>
        </p:nvSpPr>
        <p:spPr bwMode="auto">
          <a:xfrm>
            <a:off x="2" y="9428062"/>
            <a:ext cx="2945768" cy="496214"/>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913116" eaLnBrk="0" hangingPunct="0">
              <a:defRPr sz="1200" b="0" i="0"/>
            </a:lvl1pPr>
          </a:lstStyle>
          <a:p>
            <a:pPr>
              <a:defRPr/>
            </a:pPr>
            <a:endParaRPr lang="en-GB"/>
          </a:p>
        </p:txBody>
      </p:sp>
      <p:sp>
        <p:nvSpPr>
          <p:cNvPr id="41989" name="Rectangle 5"/>
          <p:cNvSpPr>
            <a:spLocks noGrp="1" noChangeArrowheads="1"/>
          </p:cNvSpPr>
          <p:nvPr>
            <p:ph type="sldNum" sz="quarter" idx="3"/>
          </p:nvPr>
        </p:nvSpPr>
        <p:spPr bwMode="auto">
          <a:xfrm>
            <a:off x="3849722" y="9428062"/>
            <a:ext cx="2946862" cy="496214"/>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913116" eaLnBrk="0" hangingPunct="0">
              <a:defRPr sz="1200" b="0" i="0"/>
            </a:lvl1pPr>
          </a:lstStyle>
          <a:p>
            <a:pPr>
              <a:defRPr/>
            </a:pPr>
            <a:fld id="{3EDEC4D0-9F30-492D-9673-9E83A2CFADF2}" type="slidenum">
              <a:rPr lang="en-US"/>
              <a:pPr>
                <a:defRPr/>
              </a:pPr>
              <a:t>‹#›</a:t>
            </a:fld>
            <a:endParaRPr lang="en-US"/>
          </a:p>
        </p:txBody>
      </p:sp>
    </p:spTree>
    <p:extLst>
      <p:ext uri="{BB962C8B-B14F-4D97-AF65-F5344CB8AC3E}">
        <p14:creationId xmlns:p14="http://schemas.microsoft.com/office/powerpoint/2010/main" val="2640945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2" y="1"/>
            <a:ext cx="2945768" cy="496214"/>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913116" eaLnBrk="0" hangingPunct="0">
              <a:defRPr sz="1200" b="0" i="0"/>
            </a:lvl1pPr>
          </a:lstStyle>
          <a:p>
            <a:pPr>
              <a:defRPr/>
            </a:pPr>
            <a:endParaRPr lang="en-GB"/>
          </a:p>
        </p:txBody>
      </p:sp>
      <p:sp>
        <p:nvSpPr>
          <p:cNvPr id="74755" name="Rectangle 3"/>
          <p:cNvSpPr>
            <a:spLocks noGrp="1" noChangeArrowheads="1"/>
          </p:cNvSpPr>
          <p:nvPr>
            <p:ph type="dt" idx="1"/>
          </p:nvPr>
        </p:nvSpPr>
        <p:spPr bwMode="auto">
          <a:xfrm>
            <a:off x="3850813" y="1"/>
            <a:ext cx="2945768" cy="496214"/>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913116" eaLnBrk="0" hangingPunct="0">
              <a:defRPr sz="1200" b="0" i="0"/>
            </a:lvl1pPr>
          </a:lstStyle>
          <a:p>
            <a:pPr>
              <a:defRPr/>
            </a:pPr>
            <a:endParaRPr lang="en-GB"/>
          </a:p>
        </p:txBody>
      </p:sp>
      <p:sp>
        <p:nvSpPr>
          <p:cNvPr id="4100" name="Rectangle 4"/>
          <p:cNvSpPr>
            <a:spLocks noGrp="1" noRot="1" noChangeAspect="1" noChangeArrowheads="1" noTextEdit="1"/>
          </p:cNvSpPr>
          <p:nvPr>
            <p:ph type="sldImg" idx="2"/>
          </p:nvPr>
        </p:nvSpPr>
        <p:spPr bwMode="auto">
          <a:xfrm>
            <a:off x="914400" y="742950"/>
            <a:ext cx="4968875" cy="3725863"/>
          </a:xfrm>
          <a:prstGeom prst="rect">
            <a:avLst/>
          </a:prstGeom>
          <a:noFill/>
          <a:ln w="9525">
            <a:solidFill>
              <a:srgbClr val="000000"/>
            </a:solidFill>
            <a:miter lim="800000"/>
            <a:headEnd/>
            <a:tailEnd/>
          </a:ln>
        </p:spPr>
      </p:sp>
      <p:sp>
        <p:nvSpPr>
          <p:cNvPr id="74757" name="Rectangle 5"/>
          <p:cNvSpPr>
            <a:spLocks noGrp="1" noChangeArrowheads="1"/>
          </p:cNvSpPr>
          <p:nvPr>
            <p:ph type="body" sz="quarter" idx="3"/>
          </p:nvPr>
        </p:nvSpPr>
        <p:spPr bwMode="auto">
          <a:xfrm>
            <a:off x="679879" y="4716394"/>
            <a:ext cx="5437921" cy="4465924"/>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4758" name="Rectangle 6"/>
          <p:cNvSpPr>
            <a:spLocks noGrp="1" noChangeArrowheads="1"/>
          </p:cNvSpPr>
          <p:nvPr>
            <p:ph type="ftr" sz="quarter" idx="4"/>
          </p:nvPr>
        </p:nvSpPr>
        <p:spPr bwMode="auto">
          <a:xfrm>
            <a:off x="2" y="9428062"/>
            <a:ext cx="2945768" cy="496214"/>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913116" eaLnBrk="0" hangingPunct="0">
              <a:defRPr sz="1200" b="0" i="0"/>
            </a:lvl1pPr>
          </a:lstStyle>
          <a:p>
            <a:pPr>
              <a:defRPr/>
            </a:pPr>
            <a:endParaRPr lang="en-GB"/>
          </a:p>
        </p:txBody>
      </p:sp>
      <p:sp>
        <p:nvSpPr>
          <p:cNvPr id="74759" name="Rectangle 7"/>
          <p:cNvSpPr>
            <a:spLocks noGrp="1" noChangeArrowheads="1"/>
          </p:cNvSpPr>
          <p:nvPr>
            <p:ph type="sldNum" sz="quarter" idx="5"/>
          </p:nvPr>
        </p:nvSpPr>
        <p:spPr bwMode="auto">
          <a:xfrm>
            <a:off x="3850813" y="9428062"/>
            <a:ext cx="2945768" cy="496214"/>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913116" eaLnBrk="0" hangingPunct="0">
              <a:defRPr sz="1200" b="0" i="0"/>
            </a:lvl1pPr>
          </a:lstStyle>
          <a:p>
            <a:pPr>
              <a:defRPr/>
            </a:pPr>
            <a:fld id="{94660B7D-8422-4D39-B466-8DE825C1F8F5}" type="slidenum">
              <a:rPr lang="en-US"/>
              <a:pPr>
                <a:defRPr/>
              </a:pPr>
              <a:t>‹#›</a:t>
            </a:fld>
            <a:endParaRPr lang="en-US"/>
          </a:p>
        </p:txBody>
      </p:sp>
    </p:spTree>
    <p:extLst>
      <p:ext uri="{BB962C8B-B14F-4D97-AF65-F5344CB8AC3E}">
        <p14:creationId xmlns:p14="http://schemas.microsoft.com/office/powerpoint/2010/main" val="1615171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S PGothic" charset="-128"/>
        <a:cs typeface="MS PGothic" charset="-128"/>
      </a:defRPr>
    </a:lvl1pPr>
    <a:lvl2pPr marL="457200" algn="l" rtl="0" eaLnBrk="0" fontAlgn="base" hangingPunct="0">
      <a:spcBef>
        <a:spcPct val="30000"/>
      </a:spcBef>
      <a:spcAft>
        <a:spcPct val="0"/>
      </a:spcAft>
      <a:defRPr sz="1200" kern="1200">
        <a:solidFill>
          <a:schemeClr val="tx1"/>
        </a:solidFill>
        <a:latin typeface="Times" pitchFamily="18" charset="0"/>
        <a:ea typeface="MS PGothic" charset="-128"/>
        <a:cs typeface="MS PGothic" charset="-128"/>
      </a:defRPr>
    </a:lvl2pPr>
    <a:lvl3pPr marL="914400" algn="l" rtl="0" eaLnBrk="0" fontAlgn="base" hangingPunct="0">
      <a:spcBef>
        <a:spcPct val="30000"/>
      </a:spcBef>
      <a:spcAft>
        <a:spcPct val="0"/>
      </a:spcAft>
      <a:defRPr sz="1200" kern="1200">
        <a:solidFill>
          <a:schemeClr val="tx1"/>
        </a:solidFill>
        <a:latin typeface="Times" pitchFamily="18" charset="0"/>
        <a:ea typeface="MS PGothic" charset="-128"/>
        <a:cs typeface="MS PGothic" charset="-128"/>
      </a:defRPr>
    </a:lvl3pPr>
    <a:lvl4pPr marL="1371600" algn="l" rtl="0" eaLnBrk="0" fontAlgn="base" hangingPunct="0">
      <a:spcBef>
        <a:spcPct val="30000"/>
      </a:spcBef>
      <a:spcAft>
        <a:spcPct val="0"/>
      </a:spcAft>
      <a:defRPr sz="1200" kern="1200">
        <a:solidFill>
          <a:schemeClr val="tx1"/>
        </a:solidFill>
        <a:latin typeface="Times" pitchFamily="18" charset="0"/>
        <a:ea typeface="MS PGothic" charset="-128"/>
        <a:cs typeface="MS PGothic" charset="-128"/>
      </a:defRPr>
    </a:lvl4pPr>
    <a:lvl5pPr marL="1828800" algn="l" rtl="0" eaLnBrk="0" fontAlgn="base" hangingPunct="0">
      <a:spcBef>
        <a:spcPct val="30000"/>
      </a:spcBef>
      <a:spcAft>
        <a:spcPct val="0"/>
      </a:spcAft>
      <a:defRPr sz="1200" kern="1200">
        <a:solidFill>
          <a:schemeClr val="tx1"/>
        </a:solidFill>
        <a:latin typeface="Times" pitchFamily="18" charset="0"/>
        <a:ea typeface="MS PGothic" charset="-128"/>
        <a:cs typeface="MS PGothic"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p:spPr>
        <p:txBody>
          <a:bodyPr/>
          <a:lstStyle/>
          <a:p>
            <a:endParaRPr lang="en-GB" dirty="0">
              <a:ea typeface="MS PGothic"/>
              <a:cs typeface="MS PGothic"/>
            </a:endParaRPr>
          </a:p>
        </p:txBody>
      </p:sp>
      <p:sp>
        <p:nvSpPr>
          <p:cNvPr id="7171" name="Slide Number Placeholder 3"/>
          <p:cNvSpPr>
            <a:spLocks noGrp="1"/>
          </p:cNvSpPr>
          <p:nvPr>
            <p:ph type="sldNum" sz="quarter" idx="5"/>
          </p:nvPr>
        </p:nvSpPr>
        <p:spPr>
          <a:noFill/>
        </p:spPr>
        <p:txBody>
          <a:bodyPr/>
          <a:lstStyle/>
          <a:p>
            <a:fld id="{FC3F55D6-991B-451C-90A1-AC9CA44446D4}" type="slidenum">
              <a:rPr lang="en-US" smtClean="0"/>
              <a:pPr/>
              <a:t>1</a:t>
            </a:fld>
            <a:endParaRPr lang="en-US"/>
          </a:p>
        </p:txBody>
      </p:sp>
    </p:spTree>
    <p:extLst>
      <p:ext uri="{BB962C8B-B14F-4D97-AF65-F5344CB8AC3E}">
        <p14:creationId xmlns:p14="http://schemas.microsoft.com/office/powerpoint/2010/main" val="160485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r>
              <a:rPr lang="en-GB" b="1" dirty="0"/>
              <a:t>Once they have established good range or verbs of doing words we can move on the subject of the sentence of ‘who’  this is modelled in the dame ay as we model the verbs</a:t>
            </a:r>
          </a:p>
          <a:p>
            <a:endParaRPr lang="en-GB" b="1" dirty="0"/>
          </a:p>
          <a:p>
            <a:r>
              <a:rPr lang="en-GB" b="1" dirty="0"/>
              <a:t> Examples:</a:t>
            </a:r>
            <a:r>
              <a:rPr lang="en-GB" dirty="0"/>
              <a:t> </a:t>
            </a:r>
          </a:p>
          <a:p>
            <a:r>
              <a:rPr lang="en-GB" dirty="0"/>
              <a:t>IF YOU HAD A PIUCTURES OF AGIRL EATING YOU WOULD ASK </a:t>
            </a:r>
          </a:p>
          <a:p>
            <a:r>
              <a:rPr lang="en-GB" dirty="0"/>
              <a:t>Ask:</a:t>
            </a:r>
            <a:r>
              <a:rPr lang="en-GB" baseline="0" dirty="0"/>
              <a:t> Who is in the picture (Child finds orange WHO)</a:t>
            </a:r>
          </a:p>
          <a:p>
            <a:r>
              <a:rPr lang="en-GB" baseline="0" dirty="0"/>
              <a:t>Ask: What is X doing (Child finds yellow WHAT DOING)</a:t>
            </a:r>
          </a:p>
          <a:p>
            <a:endParaRPr lang="en-GB" dirty="0"/>
          </a:p>
          <a:p>
            <a:r>
              <a:rPr lang="en-GB" dirty="0"/>
              <a:t>Encourage</a:t>
            </a:r>
            <a:r>
              <a:rPr lang="en-GB" baseline="0" dirty="0"/>
              <a:t> children to say their sentence and then you can reinforce their response by asking the by asking WH questions </a:t>
            </a:r>
          </a:p>
          <a:p>
            <a:r>
              <a:rPr lang="en-GB" baseline="0" dirty="0"/>
              <a:t>e.g. Who is in the picture?</a:t>
            </a:r>
          </a:p>
          <a:p>
            <a:endParaRPr lang="en-GB" baseline="0" dirty="0"/>
          </a:p>
          <a:p>
            <a:pPr defTabSz="912937">
              <a:defRPr/>
            </a:pPr>
            <a:r>
              <a:rPr lang="en-GB" b="1" dirty="0"/>
              <a:t>**Only move on to next stage when the child can consistently complete this session**</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10</a:t>
            </a:fld>
            <a:endParaRPr lang="en-US"/>
          </a:p>
        </p:txBody>
      </p:sp>
    </p:spTree>
    <p:extLst>
      <p:ext uri="{BB962C8B-B14F-4D97-AF65-F5344CB8AC3E}">
        <p14:creationId xmlns:p14="http://schemas.microsoft.com/office/powerpoint/2010/main" val="363220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pPr lvl="0"/>
            <a:r>
              <a:rPr lang="en-GB" dirty="0"/>
              <a:t>Session 3 is where we can introduce the </a:t>
            </a:r>
            <a:r>
              <a:rPr lang="en-GB" dirty="0" err="1"/>
              <a:t>the</a:t>
            </a:r>
            <a:r>
              <a:rPr lang="en-GB" dirty="0"/>
              <a:t> what  </a:t>
            </a:r>
          </a:p>
          <a:p>
            <a:pPr lvl="0"/>
            <a:endParaRPr lang="en-GB" dirty="0"/>
          </a:p>
          <a:p>
            <a:pPr lvl="0"/>
            <a:r>
              <a:rPr lang="en-GB" dirty="0"/>
              <a:t>The girl is eating an ice-cream</a:t>
            </a:r>
          </a:p>
          <a:p>
            <a:pPr lvl="0"/>
            <a:r>
              <a:rPr lang="en-GB" dirty="0"/>
              <a:t>The man is washing the dishes</a:t>
            </a:r>
          </a:p>
          <a:p>
            <a:r>
              <a:rPr lang="en-GB" b="1" dirty="0"/>
              <a:t> </a:t>
            </a:r>
            <a:endParaRPr lang="en-GB" dirty="0"/>
          </a:p>
          <a:p>
            <a:r>
              <a:rPr lang="en-GB" dirty="0"/>
              <a:t>Ask:</a:t>
            </a:r>
            <a:r>
              <a:rPr lang="en-GB" baseline="0" dirty="0"/>
              <a:t> Who is in the picture (Child finds orange WHO)</a:t>
            </a:r>
          </a:p>
          <a:p>
            <a:r>
              <a:rPr lang="en-GB" baseline="0" dirty="0"/>
              <a:t>Ask: What is </a:t>
            </a:r>
            <a:r>
              <a:rPr lang="en-GB" b="1" baseline="0" dirty="0"/>
              <a:t>the girl</a:t>
            </a:r>
            <a:r>
              <a:rPr lang="en-GB" baseline="0" dirty="0"/>
              <a:t> doing (Child finds yellow WHAT DOING)</a:t>
            </a:r>
          </a:p>
          <a:p>
            <a:r>
              <a:rPr lang="en-GB" baseline="0" dirty="0"/>
              <a:t>Ask: What is the girl </a:t>
            </a:r>
            <a:r>
              <a:rPr lang="en-GB" b="1" u="sng" baseline="0" dirty="0"/>
              <a:t>eating </a:t>
            </a:r>
            <a:r>
              <a:rPr lang="en-GB" b="0" u="none" baseline="0" dirty="0"/>
              <a:t>(Child find the green WHAT)</a:t>
            </a:r>
            <a:endParaRPr lang="en-GB" b="1" u="sng" baseline="0" dirty="0"/>
          </a:p>
          <a:p>
            <a:endParaRPr lang="en-GB" dirty="0"/>
          </a:p>
          <a:p>
            <a:r>
              <a:rPr lang="en-GB" dirty="0"/>
              <a:t>Encourage</a:t>
            </a:r>
            <a:r>
              <a:rPr lang="en-GB" baseline="0" dirty="0"/>
              <a:t> children to say their sentence </a:t>
            </a:r>
          </a:p>
          <a:p>
            <a:endParaRPr lang="en-GB" baseline="0" dirty="0"/>
          </a:p>
          <a:p>
            <a:r>
              <a:rPr lang="en-GB" baseline="0" dirty="0"/>
              <a:t>Adult reinforce by recapping the WH questions </a:t>
            </a:r>
          </a:p>
          <a:p>
            <a:endParaRPr lang="en-GB" b="1" dirty="0"/>
          </a:p>
          <a:p>
            <a:endParaRPr lang="en-GB" b="1" dirty="0"/>
          </a:p>
          <a:p>
            <a:r>
              <a:rPr lang="en-GB" b="1" dirty="0"/>
              <a:t> </a:t>
            </a:r>
            <a:endParaRPr lang="en-GB" dirty="0"/>
          </a:p>
          <a:p>
            <a:r>
              <a:rPr lang="en-GB" b="1" dirty="0"/>
              <a:t>**Only move on to next stage when the child can consistently complete this session**</a:t>
            </a:r>
            <a:endParaRPr lang="en-GB" dirty="0"/>
          </a:p>
        </p:txBody>
      </p:sp>
      <p:sp>
        <p:nvSpPr>
          <p:cNvPr id="23555" name="Slide Number Placeholder 3"/>
          <p:cNvSpPr>
            <a:spLocks noGrp="1"/>
          </p:cNvSpPr>
          <p:nvPr>
            <p:ph type="sldNum" sz="quarter" idx="5"/>
          </p:nvPr>
        </p:nvSpPr>
        <p:spPr>
          <a:noFill/>
        </p:spPr>
        <p:txBody>
          <a:bodyPr/>
          <a:lstStyle/>
          <a:p>
            <a:fld id="{FA92DA9B-C80B-443B-BE4A-FA15427E4EDE}" type="slidenum">
              <a:rPr lang="en-US" smtClean="0"/>
              <a:pPr/>
              <a:t>11</a:t>
            </a:fld>
            <a:endParaRPr lang="en-US"/>
          </a:p>
        </p:txBody>
      </p:sp>
    </p:spTree>
    <p:extLst>
      <p:ext uri="{BB962C8B-B14F-4D97-AF65-F5344CB8AC3E}">
        <p14:creationId xmlns:p14="http://schemas.microsoft.com/office/powerpoint/2010/main" val="43778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defTabSz="912937">
              <a:defRPr/>
            </a:pPr>
            <a:r>
              <a:rPr lang="en-GB" b="1" dirty="0"/>
              <a:t>Example: </a:t>
            </a:r>
          </a:p>
          <a:p>
            <a:pPr defTabSz="912937">
              <a:defRPr/>
            </a:pPr>
            <a:r>
              <a:rPr lang="en-GB" b="0" dirty="0"/>
              <a:t>The girl is eating an ice-cream in the park</a:t>
            </a:r>
            <a:endParaRPr lang="en-GB" b="1" dirty="0"/>
          </a:p>
          <a:p>
            <a:pPr defTabSz="912937">
              <a:defRPr/>
            </a:pPr>
            <a:r>
              <a:rPr lang="en-GB" b="0" dirty="0"/>
              <a:t>The man is washing the dishes in the kitchen</a:t>
            </a:r>
          </a:p>
          <a:p>
            <a:pPr defTabSz="912937">
              <a:defRPr/>
            </a:pPr>
            <a:endParaRPr lang="en-GB" b="1" dirty="0"/>
          </a:p>
          <a:p>
            <a:r>
              <a:rPr lang="en-GB" dirty="0"/>
              <a:t>Ask:</a:t>
            </a:r>
            <a:r>
              <a:rPr lang="en-GB" baseline="0" dirty="0"/>
              <a:t> Who is in the picture (Child finds orange WHO)</a:t>
            </a:r>
          </a:p>
          <a:p>
            <a:r>
              <a:rPr lang="en-GB" baseline="0" dirty="0"/>
              <a:t>Ask: What is </a:t>
            </a:r>
            <a:r>
              <a:rPr lang="en-GB" b="1" baseline="0" dirty="0"/>
              <a:t>the girl</a:t>
            </a:r>
            <a:r>
              <a:rPr lang="en-GB" baseline="0" dirty="0"/>
              <a:t> doing (Child finds yellow WHAT DOING)</a:t>
            </a:r>
          </a:p>
          <a:p>
            <a:r>
              <a:rPr lang="en-GB" baseline="0" dirty="0"/>
              <a:t>Ask: What is the girl </a:t>
            </a:r>
            <a:r>
              <a:rPr lang="en-GB" b="1" u="sng" baseline="0" dirty="0"/>
              <a:t>eating </a:t>
            </a:r>
            <a:r>
              <a:rPr lang="en-GB" b="0" u="none" baseline="0" dirty="0"/>
              <a:t>(Child find the green WHAT)</a:t>
            </a:r>
            <a:endParaRPr lang="en-GB" b="1" u="sng" baseline="0" dirty="0"/>
          </a:p>
          <a:p>
            <a:pPr defTabSz="912937">
              <a:defRPr/>
            </a:pPr>
            <a:r>
              <a:rPr lang="en-GB" b="0" dirty="0"/>
              <a:t>Ask: Where is she (Child finds the blue</a:t>
            </a:r>
            <a:r>
              <a:rPr lang="en-GB" b="0" baseline="0" dirty="0"/>
              <a:t> LOCATION</a:t>
            </a:r>
            <a:r>
              <a:rPr lang="en-GB" b="0" dirty="0"/>
              <a:t>)</a:t>
            </a:r>
          </a:p>
          <a:p>
            <a:pPr defTabSz="912937">
              <a:defRPr/>
            </a:pPr>
            <a:endParaRPr lang="en-GB" b="1" dirty="0"/>
          </a:p>
          <a:p>
            <a:pPr defTabSz="912937">
              <a:defRPr/>
            </a:pPr>
            <a:r>
              <a:rPr lang="en-GB" baseline="0" dirty="0"/>
              <a:t>Adult reinforce by recapping the WH questions </a:t>
            </a:r>
          </a:p>
          <a:p>
            <a:pPr defTabSz="912937">
              <a:defRPr/>
            </a:pPr>
            <a:endParaRPr lang="en-GB" b="1" dirty="0"/>
          </a:p>
          <a:p>
            <a:pPr defTabSz="912937">
              <a:defRPr/>
            </a:pPr>
            <a:endParaRPr lang="en-GB" b="1" dirty="0"/>
          </a:p>
          <a:p>
            <a:pPr defTabSz="912937">
              <a:defRPr/>
            </a:pPr>
            <a:r>
              <a:rPr lang="en-GB" b="1" dirty="0"/>
              <a:t>Highlight</a:t>
            </a:r>
            <a:r>
              <a:rPr lang="en-GB" dirty="0"/>
              <a:t>:</a:t>
            </a:r>
          </a:p>
          <a:p>
            <a:pPr defTabSz="912937">
              <a:defRPr/>
            </a:pPr>
            <a:r>
              <a:rPr lang="en-GB" dirty="0"/>
              <a:t>At this stage the</a:t>
            </a:r>
            <a:r>
              <a:rPr lang="en-GB" baseline="0" dirty="0"/>
              <a:t> structure of sentences become more complex and varied </a:t>
            </a:r>
          </a:p>
          <a:p>
            <a:pPr defTabSz="912937">
              <a:defRPr/>
            </a:pPr>
            <a:r>
              <a:rPr lang="en-GB" baseline="0" dirty="0"/>
              <a:t>And the order of colours can be changed to reflect this </a:t>
            </a:r>
          </a:p>
          <a:p>
            <a:endParaRPr lang="en-GB" dirty="0">
              <a:ea typeface="MS PGothic"/>
              <a:cs typeface="MS PGothic"/>
            </a:endParaRPr>
          </a:p>
        </p:txBody>
      </p:sp>
      <p:sp>
        <p:nvSpPr>
          <p:cNvPr id="25603" name="Slide Number Placeholder 3"/>
          <p:cNvSpPr>
            <a:spLocks noGrp="1"/>
          </p:cNvSpPr>
          <p:nvPr>
            <p:ph type="sldNum" sz="quarter" idx="5"/>
          </p:nvPr>
        </p:nvSpPr>
        <p:spPr>
          <a:noFill/>
        </p:spPr>
        <p:txBody>
          <a:bodyPr/>
          <a:lstStyle/>
          <a:p>
            <a:fld id="{FE9671BA-F028-4C95-8B84-74AB003F01A0}"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246064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mentioned: </a:t>
            </a:r>
          </a:p>
          <a:p>
            <a:r>
              <a:rPr lang="en-GB" baseline="0" dirty="0"/>
              <a:t>Having separate WHERE (preposition) cards means you can specifically target these structures in isolation </a:t>
            </a:r>
          </a:p>
          <a:p>
            <a:endParaRPr lang="en-GB" baseline="0" dirty="0"/>
          </a:p>
          <a:p>
            <a:pPr defTabSz="912937">
              <a:defRPr/>
            </a:pPr>
            <a:r>
              <a:rPr lang="en-GB" baseline="0" dirty="0">
                <a:ea typeface="MS PGothic"/>
                <a:cs typeface="MS PGothic"/>
              </a:rPr>
              <a:t>Some children may not need this level of support </a:t>
            </a:r>
            <a:endParaRPr lang="en-GB" dirty="0">
              <a:ea typeface="MS PGothic"/>
              <a:cs typeface="MS PGothic"/>
            </a:endParaRPr>
          </a:p>
          <a:p>
            <a:r>
              <a:rPr lang="en-GB" baseline="0" dirty="0"/>
              <a:t>Your SLT will support you if this is required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13</a:t>
            </a:fld>
            <a:endParaRPr lang="en-US"/>
          </a:p>
        </p:txBody>
      </p:sp>
    </p:spTree>
    <p:extLst>
      <p:ext uri="{BB962C8B-B14F-4D97-AF65-F5344CB8AC3E}">
        <p14:creationId xmlns:p14="http://schemas.microsoft.com/office/powerpoint/2010/main" val="415159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p:spPr>
        <p:txBody>
          <a:bodyPr/>
          <a:lstStyle/>
          <a:p>
            <a:r>
              <a:rPr lang="en-GB" dirty="0">
                <a:ea typeface="MS PGothic"/>
                <a:cs typeface="MS PGothic"/>
              </a:rPr>
              <a:t>So here we have an example of how a sentence is created through these sessions</a:t>
            </a:r>
          </a:p>
          <a:p>
            <a:endParaRPr lang="en-GB" dirty="0">
              <a:ea typeface="MS PGothic"/>
              <a:cs typeface="MS PGothic"/>
            </a:endParaRPr>
          </a:p>
          <a:p>
            <a:r>
              <a:rPr lang="en-GB" dirty="0">
                <a:ea typeface="MS PGothic"/>
                <a:cs typeface="MS PGothic"/>
              </a:rPr>
              <a:t>4 separate voice clips  read them </a:t>
            </a:r>
          </a:p>
        </p:txBody>
      </p:sp>
      <p:sp>
        <p:nvSpPr>
          <p:cNvPr id="36867" name="Slide Number Placeholder 3"/>
          <p:cNvSpPr>
            <a:spLocks noGrp="1"/>
          </p:cNvSpPr>
          <p:nvPr>
            <p:ph type="sldNum" sz="quarter" idx="5"/>
          </p:nvPr>
        </p:nvSpPr>
        <p:spPr>
          <a:noFill/>
        </p:spPr>
        <p:txBody>
          <a:bodyPr/>
          <a:lstStyle/>
          <a:p>
            <a:fld id="{08F60D2E-8C7A-40F6-891E-67D88BD9C66F}" type="slidenum">
              <a:rPr lang="en-US" smtClean="0"/>
              <a:pPr/>
              <a:t>14</a:t>
            </a:fld>
            <a:endParaRPr lang="en-US"/>
          </a:p>
        </p:txBody>
      </p:sp>
    </p:spTree>
    <p:extLst>
      <p:ext uri="{BB962C8B-B14F-4D97-AF65-F5344CB8AC3E}">
        <p14:creationId xmlns:p14="http://schemas.microsoft.com/office/powerpoint/2010/main" val="315799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p:spPr>
        <p:txBody>
          <a:bodyPr/>
          <a:lstStyle/>
          <a:p>
            <a:r>
              <a:rPr lang="en-GB" dirty="0">
                <a:ea typeface="MS PGothic"/>
                <a:cs typeface="MS PGothic"/>
              </a:rPr>
              <a:t>Read Slide  </a:t>
            </a:r>
          </a:p>
          <a:p>
            <a:r>
              <a:rPr lang="en-GB" dirty="0">
                <a:ea typeface="MS PGothic"/>
                <a:cs typeface="MS PGothic"/>
              </a:rPr>
              <a:t>Sometimes children will find it difficult to achieve this e.g. children with limited vocabulary, word-finding difficulties, EAL, ASD needed more structured approach (looking for picture, choosing picture etc.)</a:t>
            </a:r>
          </a:p>
        </p:txBody>
      </p:sp>
      <p:sp>
        <p:nvSpPr>
          <p:cNvPr id="47107" name="Slide Number Placeholder 3"/>
          <p:cNvSpPr>
            <a:spLocks noGrp="1"/>
          </p:cNvSpPr>
          <p:nvPr>
            <p:ph type="sldNum" sz="quarter" idx="5"/>
          </p:nvPr>
        </p:nvSpPr>
        <p:spPr>
          <a:noFill/>
        </p:spPr>
        <p:txBody>
          <a:bodyPr/>
          <a:lstStyle/>
          <a:p>
            <a:fld id="{FD4A2EE1-4ADF-4D0A-8839-73D6129D6090}" type="slidenum">
              <a:rPr lang="en-US" smtClean="0"/>
              <a:pPr/>
              <a:t>15</a:t>
            </a:fld>
            <a:endParaRPr lang="en-US"/>
          </a:p>
        </p:txBody>
      </p:sp>
    </p:spTree>
    <p:extLst>
      <p:ext uri="{BB962C8B-B14F-4D97-AF65-F5344CB8AC3E}">
        <p14:creationId xmlns:p14="http://schemas.microsoft.com/office/powerpoint/2010/main" val="1324559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3 slides  are some examples of how you may support the generalisation of these skills in the classroom </a:t>
            </a:r>
          </a:p>
          <a:p>
            <a:endParaRPr lang="en-GB" dirty="0"/>
          </a:p>
          <a:p>
            <a:r>
              <a:rPr lang="en-GB" dirty="0"/>
              <a:t>You can use this in a more general level by having interactive spaces in the classroom</a:t>
            </a:r>
          </a:p>
        </p:txBody>
      </p:sp>
      <p:sp>
        <p:nvSpPr>
          <p:cNvPr id="4" name="Slide Number Placeholder 3"/>
          <p:cNvSpPr>
            <a:spLocks noGrp="1"/>
          </p:cNvSpPr>
          <p:nvPr>
            <p:ph type="sldNum" sz="quarter" idx="5"/>
          </p:nvPr>
        </p:nvSpPr>
        <p:spPr/>
        <p:txBody>
          <a:bodyPr/>
          <a:lstStyle/>
          <a:p>
            <a:pPr>
              <a:defRPr/>
            </a:pPr>
            <a:fld id="{94660B7D-8422-4D39-B466-8DE825C1F8F5}" type="slidenum">
              <a:rPr lang="en-US" smtClean="0"/>
              <a:pPr>
                <a:defRPr/>
              </a:pPr>
              <a:t>16</a:t>
            </a:fld>
            <a:endParaRPr lang="en-US"/>
          </a:p>
        </p:txBody>
      </p:sp>
    </p:spTree>
    <p:extLst>
      <p:ext uri="{BB962C8B-B14F-4D97-AF65-F5344CB8AC3E}">
        <p14:creationId xmlns:p14="http://schemas.microsoft.com/office/powerpoint/2010/main" val="999444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17</a:t>
            </a:fld>
            <a:endParaRPr lang="en-US"/>
          </a:p>
        </p:txBody>
      </p:sp>
    </p:spTree>
    <p:extLst>
      <p:ext uri="{BB962C8B-B14F-4D97-AF65-F5344CB8AC3E}">
        <p14:creationId xmlns:p14="http://schemas.microsoft.com/office/powerpoint/2010/main" val="388941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p:spPr>
        <p:txBody>
          <a:bodyPr/>
          <a:lstStyle/>
          <a:p>
            <a:r>
              <a:rPr lang="en-GB" dirty="0">
                <a:ea typeface="MS PGothic"/>
                <a:cs typeface="MS PGothic"/>
              </a:rPr>
              <a:t>Or you can target this more specifically by include sentences strips in pieces of wok of on the children's desks or using any of the strategies on this slide </a:t>
            </a:r>
          </a:p>
        </p:txBody>
      </p:sp>
      <p:sp>
        <p:nvSpPr>
          <p:cNvPr id="51203" name="Slide Number Placeholder 3"/>
          <p:cNvSpPr>
            <a:spLocks noGrp="1"/>
          </p:cNvSpPr>
          <p:nvPr>
            <p:ph type="sldNum" sz="quarter" idx="5"/>
          </p:nvPr>
        </p:nvSpPr>
        <p:spPr>
          <a:noFill/>
        </p:spPr>
        <p:txBody>
          <a:bodyPr/>
          <a:lstStyle/>
          <a:p>
            <a:fld id="{CDFC8DFD-FB84-4552-B3B3-C453BF3B5882}" type="slidenum">
              <a:rPr lang="en-US" smtClean="0"/>
              <a:pPr/>
              <a:t>18</a:t>
            </a:fld>
            <a:endParaRPr lang="en-US"/>
          </a:p>
        </p:txBody>
      </p:sp>
    </p:spTree>
    <p:extLst>
      <p:ext uri="{BB962C8B-B14F-4D97-AF65-F5344CB8AC3E}">
        <p14:creationId xmlns:p14="http://schemas.microsoft.com/office/powerpoint/2010/main" val="112422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support engagement you can use personalised examples  (read slide)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19</a:t>
            </a:fld>
            <a:endParaRPr lang="en-US"/>
          </a:p>
        </p:txBody>
      </p:sp>
    </p:spTree>
    <p:extLst>
      <p:ext uri="{BB962C8B-B14F-4D97-AF65-F5344CB8AC3E}">
        <p14:creationId xmlns:p14="http://schemas.microsoft.com/office/powerpoint/2010/main" val="216871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p:spPr>
        <p:txBody>
          <a:bodyPr/>
          <a:lstStyle/>
          <a:p>
            <a:r>
              <a:rPr lang="en-GB" dirty="0">
                <a:ea typeface="MS PGothic"/>
                <a:cs typeface="MS PGothic"/>
              </a:rPr>
              <a:t>The aim of this session is to   ( read slide )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r>
              <a:rPr lang="en-GB" dirty="0">
                <a:ea typeface="MS PGothic"/>
                <a:cs typeface="MS PGothic"/>
              </a:rPr>
              <a:t>Some school have created posters related to certain classroom topic such as the one you see here </a:t>
            </a:r>
          </a:p>
          <a:p>
            <a:endParaRPr lang="en-GB" dirty="0">
              <a:ea typeface="MS PGothic"/>
              <a:cs typeface="MS PGothic"/>
            </a:endParaRPr>
          </a:p>
        </p:txBody>
      </p:sp>
    </p:spTree>
    <p:extLst>
      <p:ext uri="{BB962C8B-B14F-4D97-AF65-F5344CB8AC3E}">
        <p14:creationId xmlns:p14="http://schemas.microsoft.com/office/powerpoint/2010/main" val="3494492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 read slide)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21</a:t>
            </a:fld>
            <a:endParaRPr lang="en-US"/>
          </a:p>
        </p:txBody>
      </p:sp>
    </p:spTree>
    <p:extLst>
      <p:ext uri="{BB962C8B-B14F-4D97-AF65-F5344CB8AC3E}">
        <p14:creationId xmlns:p14="http://schemas.microsoft.com/office/powerpoint/2010/main" val="182469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older children you can have the topic  or key information written in the different colours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22</a:t>
            </a:fld>
            <a:endParaRPr lang="en-US"/>
          </a:p>
        </p:txBody>
      </p:sp>
    </p:spTree>
    <p:extLst>
      <p:ext uri="{BB962C8B-B14F-4D97-AF65-F5344CB8AC3E}">
        <p14:creationId xmlns:p14="http://schemas.microsoft.com/office/powerpoint/2010/main" val="1934599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you can see another example of how you can link the topic vocabulary to key fact recall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23</a:t>
            </a:fld>
            <a:endParaRPr lang="en-US"/>
          </a:p>
        </p:txBody>
      </p:sp>
    </p:spTree>
    <p:extLst>
      <p:ext uri="{BB962C8B-B14F-4D97-AF65-F5344CB8AC3E}">
        <p14:creationId xmlns:p14="http://schemas.microsoft.com/office/powerpoint/2010/main" val="1928354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r>
              <a:rPr lang="en-GB" dirty="0">
                <a:ea typeface="MS PGothic"/>
                <a:cs typeface="MS PGothic"/>
              </a:rPr>
              <a:t>Colourful Sentences can be used to support written work as well as spoken language</a:t>
            </a:r>
          </a:p>
        </p:txBody>
      </p:sp>
    </p:spTree>
    <p:extLst>
      <p:ext uri="{BB962C8B-B14F-4D97-AF65-F5344CB8AC3E}">
        <p14:creationId xmlns:p14="http://schemas.microsoft.com/office/powerpoint/2010/main" val="81045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r>
              <a:rPr lang="en-GB" dirty="0">
                <a:ea typeface="MS PGothic"/>
                <a:cs typeface="MS PGothic"/>
              </a:rPr>
              <a:t>Colourful sentences can also be used to support reading  ( read slide) </a:t>
            </a:r>
          </a:p>
        </p:txBody>
      </p:sp>
    </p:spTree>
    <p:extLst>
      <p:ext uri="{BB962C8B-B14F-4D97-AF65-F5344CB8AC3E}">
        <p14:creationId xmlns:p14="http://schemas.microsoft.com/office/powerpoint/2010/main" val="3749705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t>Can you think of ways in which you can support colourful sentences in your classroom for example  ( read slide)</a:t>
            </a:r>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E0A69-F2D2-4F6D-B78F-12B61C639E97}" type="slidenum">
              <a:rPr lang="en-GB">
                <a:ea typeface="MS PGothic"/>
                <a:cs typeface="MS PGothic"/>
              </a:rPr>
              <a:pPr fontAlgn="base">
                <a:spcBef>
                  <a:spcPct val="0"/>
                </a:spcBef>
                <a:spcAft>
                  <a:spcPct val="0"/>
                </a:spcAft>
              </a:pPr>
              <a:t>26</a:t>
            </a:fld>
            <a:endParaRPr lang="en-GB">
              <a:ea typeface="MS PGothic"/>
              <a:cs typeface="MS PGothic"/>
            </a:endParaRPr>
          </a:p>
        </p:txBody>
      </p:sp>
    </p:spTree>
    <p:extLst>
      <p:ext uri="{BB962C8B-B14F-4D97-AF65-F5344CB8AC3E}">
        <p14:creationId xmlns:p14="http://schemas.microsoft.com/office/powerpoint/2010/main" val="2855580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is to give you resources to use it in a way that is meaningful and functional </a:t>
            </a: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27</a:t>
            </a:fld>
            <a:endParaRPr lang="en-US"/>
          </a:p>
        </p:txBody>
      </p:sp>
    </p:spTree>
    <p:extLst>
      <p:ext uri="{BB962C8B-B14F-4D97-AF65-F5344CB8AC3E}">
        <p14:creationId xmlns:p14="http://schemas.microsoft.com/office/powerpoint/2010/main" val="2053345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listening – if you have any question regarding this presentations or any of our other presentations please do contact your local therapy team or call the adviceline on 0333 321 9448</a:t>
            </a:r>
          </a:p>
          <a:p>
            <a:endParaRPr lang="en-GB" dirty="0"/>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28</a:t>
            </a:fld>
            <a:endParaRPr lang="en-US"/>
          </a:p>
        </p:txBody>
      </p:sp>
    </p:spTree>
    <p:extLst>
      <p:ext uri="{BB962C8B-B14F-4D97-AF65-F5344CB8AC3E}">
        <p14:creationId xmlns:p14="http://schemas.microsoft.com/office/powerpoint/2010/main" val="244387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r>
              <a:rPr lang="en-GB" dirty="0">
                <a:ea typeface="MS PGothic"/>
                <a:cs typeface="MS PGothic"/>
              </a:rPr>
              <a:t>Read slide</a:t>
            </a:r>
          </a:p>
        </p:txBody>
      </p:sp>
    </p:spTree>
    <p:extLst>
      <p:ext uri="{BB962C8B-B14F-4D97-AF65-F5344CB8AC3E}">
        <p14:creationId xmlns:p14="http://schemas.microsoft.com/office/powerpoint/2010/main" val="400493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pPr marL="173315" indent="-173315">
              <a:buFontTx/>
              <a:buChar char="-"/>
            </a:pPr>
            <a:r>
              <a:rPr lang="en-GB" dirty="0">
                <a:ea typeface="MS PGothic"/>
                <a:cs typeface="MS PGothic"/>
              </a:rPr>
              <a:t>By doing this you will be able to support children in using language in their daily like to  describing events news telling etc…</a:t>
            </a:r>
          </a:p>
          <a:p>
            <a:pPr marL="173315" indent="-173315">
              <a:buFontTx/>
              <a:buChar char="-"/>
            </a:pPr>
            <a:endParaRPr lang="en-GB" dirty="0">
              <a:ea typeface="MS PGothic"/>
              <a:cs typeface="MS PGothic"/>
            </a:endParaRPr>
          </a:p>
          <a:p>
            <a:pPr marL="173315" indent="-173315">
              <a:buFontTx/>
              <a:buChar char="-"/>
            </a:pPr>
            <a:endParaRPr lang="en-GB" dirty="0">
              <a:ea typeface="MS PGothic"/>
              <a:cs typeface="MS PGothic"/>
            </a:endParaRPr>
          </a:p>
          <a:p>
            <a:pPr marL="173315" indent="-173315">
              <a:buFontTx/>
              <a:buChar char="-"/>
            </a:pPr>
            <a:r>
              <a:rPr lang="en-GB" dirty="0">
                <a:ea typeface="MS PGothic"/>
                <a:cs typeface="MS PGothic"/>
              </a:rPr>
              <a:t>It also supports their understanding and use of types of words</a:t>
            </a:r>
          </a:p>
          <a:p>
            <a:pPr marL="173315" indent="-173315">
              <a:buFontTx/>
              <a:buChar char="-"/>
            </a:pPr>
            <a:endParaRPr lang="en-GB" dirty="0">
              <a:ea typeface="MS PGothic"/>
              <a:cs typeface="MS PGothic"/>
            </a:endParaRPr>
          </a:p>
          <a:p>
            <a:pPr marL="173315" indent="-173315">
              <a:buFontTx/>
              <a:buChar char="-"/>
            </a:pPr>
            <a:r>
              <a:rPr lang="en-GB" dirty="0">
                <a:ea typeface="MS PGothic"/>
                <a:cs typeface="MS PGothic"/>
              </a:rPr>
              <a:t> </a:t>
            </a:r>
            <a:r>
              <a:rPr lang="en-GB" dirty="0" err="1">
                <a:ea typeface="MS PGothic"/>
                <a:cs typeface="MS PGothic"/>
              </a:rPr>
              <a:t>fro</a:t>
            </a:r>
            <a:r>
              <a:rPr lang="en-GB" dirty="0">
                <a:ea typeface="MS PGothic"/>
                <a:cs typeface="MS PGothic"/>
              </a:rPr>
              <a:t> example nouns are objects or people and verbs are doing or action words </a:t>
            </a:r>
          </a:p>
          <a:p>
            <a:pPr marL="173315" indent="-173315"/>
            <a:endParaRPr lang="en-GB" dirty="0">
              <a:ea typeface="MS PGothic"/>
              <a:cs typeface="MS PGothic"/>
            </a:endParaRPr>
          </a:p>
          <a:p>
            <a:pPr marL="173315" indent="-173315"/>
            <a:r>
              <a:rPr lang="en-GB" dirty="0">
                <a:ea typeface="MS PGothic"/>
                <a:cs typeface="MS PGothic"/>
              </a:rPr>
              <a:t>Colourful sentences also provides a long-term tool for helping students structure their utterances and supports the  Development of  literacy skills by building a strong foundation in oral language</a:t>
            </a:r>
          </a:p>
          <a:p>
            <a:pPr marL="173315" indent="-173315">
              <a:buFontTx/>
              <a:buChar char="-"/>
            </a:pPr>
            <a:endParaRPr lang="en-GB" dirty="0">
              <a:ea typeface="MS PGothic"/>
              <a:cs typeface="MS PGothic"/>
            </a:endParaRPr>
          </a:p>
        </p:txBody>
      </p:sp>
      <p:sp>
        <p:nvSpPr>
          <p:cNvPr id="45059" name="Slide Number Placeholder 3"/>
          <p:cNvSpPr>
            <a:spLocks noGrp="1"/>
          </p:cNvSpPr>
          <p:nvPr>
            <p:ph type="sldNum" sz="quarter" idx="5"/>
          </p:nvPr>
        </p:nvSpPr>
        <p:spPr>
          <a:noFill/>
        </p:spPr>
        <p:txBody>
          <a:bodyPr/>
          <a:lstStyle/>
          <a:p>
            <a:fld id="{25308C5B-C37D-4381-82A6-BE67121989E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251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GB" dirty="0">
                <a:latin typeface="Comic Sans MS" pitchFamily="66" charset="0"/>
              </a:rPr>
              <a:t>First before slide - Initially developed for adults post stroke but  it ca be used to support a whole range of children and young people including those with  </a:t>
            </a:r>
          </a:p>
          <a:p>
            <a:pPr>
              <a:buFontTx/>
              <a:buChar char="-"/>
            </a:pPr>
            <a:r>
              <a:rPr lang="en-GB" dirty="0">
                <a:latin typeface="Comic Sans MS" pitchFamily="66" charset="0"/>
              </a:rPr>
              <a:t>Can be used for children from Recepton-Y6 (and beyond)</a:t>
            </a:r>
          </a:p>
          <a:p>
            <a:pPr>
              <a:buFontTx/>
              <a:buChar char="-"/>
            </a:pPr>
            <a:r>
              <a:rPr lang="en-GB" dirty="0">
                <a:latin typeface="Comic Sans MS" pitchFamily="66" charset="0"/>
              </a:rPr>
              <a:t>It is particularly useful </a:t>
            </a:r>
            <a:r>
              <a:rPr lang="en-GB" dirty="0" err="1">
                <a:latin typeface="Comic Sans MS" pitchFamily="66" charset="0"/>
              </a:rPr>
              <a:t>fro</a:t>
            </a:r>
            <a:r>
              <a:rPr lang="en-GB" dirty="0">
                <a:latin typeface="Comic Sans MS" pitchFamily="66" charset="0"/>
              </a:rPr>
              <a:t> Children who are visual learners </a:t>
            </a:r>
          </a:p>
          <a:p>
            <a:pPr>
              <a:buFontTx/>
              <a:buChar char="-"/>
            </a:pPr>
            <a:endParaRPr lang="en-GB" dirty="0">
              <a:latin typeface="Comic Sans MS" pitchFamily="66" charset="0"/>
            </a:endParaRPr>
          </a:p>
          <a:p>
            <a:r>
              <a:rPr lang="en-GB" dirty="0">
                <a:ea typeface="MS PGothic"/>
                <a:cs typeface="MS PGothic"/>
              </a:rPr>
              <a:t>This is  Because … It prompts the young person to  lengthen their sentences to include all the relevant  parts </a:t>
            </a:r>
          </a:p>
          <a:p>
            <a:r>
              <a:rPr lang="en-GB" dirty="0">
                <a:ea typeface="MS PGothic"/>
                <a:cs typeface="MS PGothic"/>
              </a:rPr>
              <a:t>It supports children with specific difficulties with grammar such as  ordering sentence e.g.</a:t>
            </a:r>
          </a:p>
          <a:p>
            <a:r>
              <a:rPr lang="en-GB" dirty="0">
                <a:ea typeface="MS PGothic"/>
                <a:cs typeface="MS PGothic"/>
              </a:rPr>
              <a:t>It is a structured approach </a:t>
            </a:r>
          </a:p>
          <a:p>
            <a:r>
              <a:rPr lang="en-GB" dirty="0">
                <a:ea typeface="MS PGothic"/>
                <a:cs typeface="MS PGothic"/>
              </a:rPr>
              <a:t>And it is beneficial for  children who are Bilingual / multilingual  -as  grammar is often last area to develop</a:t>
            </a:r>
          </a:p>
          <a:p>
            <a:pPr>
              <a:buFontTx/>
              <a:buChar char="-"/>
            </a:pP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5</a:t>
            </a:fld>
            <a:endParaRPr lang="en-US"/>
          </a:p>
        </p:txBody>
      </p:sp>
    </p:spTree>
    <p:extLst>
      <p:ext uri="{BB962C8B-B14F-4D97-AF65-F5344CB8AC3E}">
        <p14:creationId xmlns:p14="http://schemas.microsoft.com/office/powerpoint/2010/main" val="273564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p:spPr>
        <p:txBody>
          <a:bodyPr/>
          <a:lstStyle/>
          <a:p>
            <a:r>
              <a:rPr lang="en-GB" sz="1000" dirty="0">
                <a:ea typeface="MS PGothic"/>
                <a:cs typeface="MS PGothic"/>
              </a:rPr>
              <a:t>Read  slide</a:t>
            </a:r>
          </a:p>
          <a:p>
            <a:endParaRPr lang="en-GB" sz="1000" dirty="0">
              <a:ea typeface="MS PGothic"/>
              <a:cs typeface="MS PGothic"/>
            </a:endParaRPr>
          </a:p>
          <a:p>
            <a:endParaRPr lang="en-GB" sz="1000" dirty="0">
              <a:ea typeface="MS PGothic"/>
              <a:cs typeface="MS PGothic"/>
            </a:endParaRPr>
          </a:p>
        </p:txBody>
      </p:sp>
      <p:sp>
        <p:nvSpPr>
          <p:cNvPr id="13315" name="Slide Number Placeholder 3"/>
          <p:cNvSpPr>
            <a:spLocks noGrp="1"/>
          </p:cNvSpPr>
          <p:nvPr>
            <p:ph type="sldNum" sz="quarter" idx="5"/>
          </p:nvPr>
        </p:nvSpPr>
        <p:spPr>
          <a:noFill/>
        </p:spPr>
        <p:txBody>
          <a:bodyPr/>
          <a:lstStyle/>
          <a:p>
            <a:fld id="{5AAA3702-6B48-4047-B51B-D0738E8A2B53}" type="slidenum">
              <a:rPr lang="en-US" smtClean="0"/>
              <a:pPr/>
              <a:t>6</a:t>
            </a:fld>
            <a:endParaRPr lang="en-US"/>
          </a:p>
        </p:txBody>
      </p:sp>
    </p:spTree>
    <p:extLst>
      <p:ext uri="{BB962C8B-B14F-4D97-AF65-F5344CB8AC3E}">
        <p14:creationId xmlns:p14="http://schemas.microsoft.com/office/powerpoint/2010/main" val="12494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r>
              <a:rPr lang="en-GB" dirty="0">
                <a:ea typeface="MS PGothic"/>
                <a:cs typeface="MS PGothic"/>
              </a:rPr>
              <a:t>Pack A  supports Key</a:t>
            </a:r>
            <a:r>
              <a:rPr lang="en-GB" baseline="0" dirty="0">
                <a:ea typeface="MS PGothic"/>
                <a:cs typeface="MS PGothic"/>
              </a:rPr>
              <a:t> levels of Colourful Sentences  read slide</a:t>
            </a:r>
            <a:endParaRPr lang="en-GB" dirty="0">
              <a:ea typeface="MS PGothic"/>
              <a:cs typeface="MS PGothic"/>
            </a:endParaRPr>
          </a:p>
          <a:p>
            <a:endParaRPr lang="en-GB" dirty="0">
              <a:ea typeface="MS PGothic"/>
              <a:cs typeface="MS PGothic"/>
            </a:endParaRPr>
          </a:p>
          <a:p>
            <a:r>
              <a:rPr lang="en-GB" baseline="0" dirty="0">
                <a:ea typeface="MS PGothic"/>
                <a:cs typeface="MS PGothic"/>
              </a:rPr>
              <a:t>When it comes to ‘where’ this can be broken down </a:t>
            </a:r>
            <a:r>
              <a:rPr lang="en-GB" baseline="0" dirty="0" err="1">
                <a:ea typeface="MS PGothic"/>
                <a:cs typeface="MS PGothic"/>
              </a:rPr>
              <a:t>furhter</a:t>
            </a:r>
            <a:r>
              <a:rPr lang="en-GB" baseline="0" dirty="0">
                <a:ea typeface="MS PGothic"/>
                <a:cs typeface="MS PGothic"/>
              </a:rPr>
              <a:t> if </a:t>
            </a:r>
            <a:r>
              <a:rPr lang="en-GB" baseline="0" dirty="0" err="1">
                <a:ea typeface="MS PGothic"/>
                <a:cs typeface="MS PGothic"/>
              </a:rPr>
              <a:t>requirted</a:t>
            </a:r>
            <a:r>
              <a:rPr lang="en-GB" baseline="0" dirty="0">
                <a:ea typeface="MS PGothic"/>
                <a:cs typeface="MS PGothic"/>
              </a:rPr>
              <a:t>  into</a:t>
            </a:r>
          </a:p>
          <a:p>
            <a:endParaRPr lang="en-GB" baseline="0" dirty="0">
              <a:ea typeface="MS PGothic"/>
              <a:cs typeface="MS PGothic"/>
            </a:endParaRPr>
          </a:p>
          <a:p>
            <a:r>
              <a:rPr lang="en-GB" baseline="0" dirty="0">
                <a:ea typeface="MS PGothic"/>
                <a:cs typeface="MS PGothic"/>
              </a:rPr>
              <a:t>Where (preposition) when specifically teaching prepositions rather than teaching general location (e.g. in the sea / at the park etc)</a:t>
            </a:r>
          </a:p>
          <a:p>
            <a:endParaRPr lang="en-GB" baseline="0" dirty="0">
              <a:ea typeface="MS PGothic"/>
              <a:cs typeface="MS PGothic"/>
            </a:endParaRPr>
          </a:p>
        </p:txBody>
      </p:sp>
      <p:sp>
        <p:nvSpPr>
          <p:cNvPr id="17411" name="Slide Number Placeholder 3"/>
          <p:cNvSpPr>
            <a:spLocks noGrp="1"/>
          </p:cNvSpPr>
          <p:nvPr>
            <p:ph type="sldNum" sz="quarter" idx="5"/>
          </p:nvPr>
        </p:nvSpPr>
        <p:spPr>
          <a:noFill/>
        </p:spPr>
        <p:txBody>
          <a:bodyPr/>
          <a:lstStyle/>
          <a:p>
            <a:fld id="{497BD65B-A352-4EB9-8582-468BE4855707}"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pack  </a:t>
            </a:r>
            <a:r>
              <a:rPr lang="en-GB" dirty="0" err="1"/>
              <a:t>Pack</a:t>
            </a:r>
            <a:r>
              <a:rPr lang="en-GB" baseline="0" dirty="0"/>
              <a:t> B covers more complex structures </a:t>
            </a:r>
          </a:p>
          <a:p>
            <a:endParaRPr lang="en-GB" baseline="0" dirty="0"/>
          </a:p>
          <a:p>
            <a:endParaRPr lang="en-GB" baseline="0" dirty="0"/>
          </a:p>
          <a:p>
            <a:r>
              <a:rPr lang="en-GB" baseline="0" dirty="0"/>
              <a:t>Adjectives describing what something ids like are </a:t>
            </a:r>
            <a:r>
              <a:rPr lang="en-GB" baseline="0" dirty="0" err="1"/>
              <a:t>foud</a:t>
            </a:r>
            <a:r>
              <a:rPr lang="en-GB" baseline="0" dirty="0"/>
              <a:t> inn the clouds </a:t>
            </a:r>
          </a:p>
          <a:p>
            <a:endParaRPr lang="en-GB" baseline="0" dirty="0"/>
          </a:p>
          <a:p>
            <a:r>
              <a:rPr lang="en-GB" baseline="0" dirty="0"/>
              <a:t>Little verbs that indicate past or present tense </a:t>
            </a:r>
          </a:p>
          <a:p>
            <a:r>
              <a:rPr lang="en-GB" baseline="0" dirty="0"/>
              <a:t> </a:t>
            </a:r>
          </a:p>
          <a:p>
            <a:r>
              <a:rPr lang="en-GB" baseline="0" dirty="0"/>
              <a:t>Adverbs </a:t>
            </a:r>
            <a:r>
              <a:rPr lang="en-GB" baseline="0" dirty="0" err="1"/>
              <a:t>describinbing</a:t>
            </a:r>
            <a:r>
              <a:rPr lang="en-GB" baseline="0" dirty="0"/>
              <a:t> how  something happened</a:t>
            </a:r>
          </a:p>
          <a:p>
            <a:endParaRPr lang="en-GB" baseline="0" dirty="0"/>
          </a:p>
          <a:p>
            <a:r>
              <a:rPr lang="en-GB" baseline="0" dirty="0"/>
              <a:t>Pronouns or who something </a:t>
            </a:r>
            <a:r>
              <a:rPr lang="en-GB" baseline="0" dirty="0" err="1"/>
              <a:t>beongs</a:t>
            </a:r>
            <a:r>
              <a:rPr lang="en-GB" baseline="0" dirty="0"/>
              <a:t> to are in the spiky </a:t>
            </a:r>
            <a:r>
              <a:rPr lang="en-GB" baseline="0" dirty="0" err="1"/>
              <a:t>staburst</a:t>
            </a:r>
            <a:endParaRPr lang="en-GB" baseline="0" dirty="0"/>
          </a:p>
          <a:p>
            <a:endParaRPr lang="en-GB" baseline="0" dirty="0"/>
          </a:p>
          <a:p>
            <a:r>
              <a:rPr lang="en-GB" baseline="0" dirty="0"/>
              <a:t>Reasoning  words or Subordinating conjunctions can be added in the </a:t>
            </a:r>
            <a:r>
              <a:rPr lang="en-GB" baseline="0" dirty="0" err="1"/>
              <a:t>arows</a:t>
            </a:r>
            <a:endParaRPr lang="en-GB" baseline="0" dirty="0"/>
          </a:p>
          <a:p>
            <a:endParaRPr lang="en-GB" baseline="0" dirty="0"/>
          </a:p>
          <a:p>
            <a:r>
              <a:rPr lang="en-GB" baseline="0" dirty="0"/>
              <a:t>e children do not need this level of support and can move straight to </a:t>
            </a:r>
            <a:r>
              <a:rPr lang="en-GB" baseline="0"/>
              <a:t>narrative work  </a:t>
            </a:r>
            <a:r>
              <a:rPr lang="en-GB" baseline="0" dirty="0"/>
              <a:t>for a more functional approach </a:t>
            </a:r>
            <a:endParaRPr lang="en-GB" dirty="0"/>
          </a:p>
        </p:txBody>
      </p:sp>
      <p:sp>
        <p:nvSpPr>
          <p:cNvPr id="4" name="Slide Number Placeholder 3"/>
          <p:cNvSpPr>
            <a:spLocks noGrp="1"/>
          </p:cNvSpPr>
          <p:nvPr>
            <p:ph type="sldNum" sz="quarter" idx="10"/>
          </p:nvPr>
        </p:nvSpPr>
        <p:spPr/>
        <p:txBody>
          <a:bodyPr/>
          <a:lstStyle/>
          <a:p>
            <a:pPr>
              <a:defRPr/>
            </a:pPr>
            <a:fld id="{94660B7D-8422-4D39-B466-8DE825C1F8F5}" type="slidenum">
              <a:rPr lang="en-US" smtClean="0"/>
              <a:pPr>
                <a:defRPr/>
              </a:pPr>
              <a:t>8</a:t>
            </a:fld>
            <a:endParaRPr lang="en-US"/>
          </a:p>
        </p:txBody>
      </p:sp>
    </p:spTree>
    <p:extLst>
      <p:ext uri="{BB962C8B-B14F-4D97-AF65-F5344CB8AC3E}">
        <p14:creationId xmlns:p14="http://schemas.microsoft.com/office/powerpoint/2010/main" val="272936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r>
              <a:rPr lang="en-GB" dirty="0"/>
              <a:t>Now we look at Pack A in a little more detail and how we introduce the different vocabulary and sentence structures</a:t>
            </a:r>
          </a:p>
          <a:p>
            <a:endParaRPr lang="en-GB" dirty="0"/>
          </a:p>
          <a:p>
            <a:r>
              <a:rPr lang="en-GB" baseline="0" dirty="0"/>
              <a:t>All  new vocabulary will need to be modelled as you go – this will be explained as you use the pack </a:t>
            </a:r>
          </a:p>
          <a:p>
            <a:endParaRPr lang="en-GB" dirty="0"/>
          </a:p>
          <a:p>
            <a:r>
              <a:rPr lang="en-GB" dirty="0">
                <a:latin typeface="Comic Sans MS" pitchFamily="66" charset="0"/>
              </a:rPr>
              <a:t>Remember, you can provide additional visual information and reinforce the concept by using a visual sign e.g. </a:t>
            </a:r>
            <a:r>
              <a:rPr lang="en-GB" b="1" dirty="0" err="1">
                <a:latin typeface="Comic Sans MS" pitchFamily="66" charset="0"/>
              </a:rPr>
              <a:t>Makaton</a:t>
            </a:r>
            <a:r>
              <a:rPr lang="en-GB" b="1" dirty="0">
                <a:latin typeface="Comic Sans MS" pitchFamily="66" charset="0"/>
              </a:rPr>
              <a:t> sign</a:t>
            </a:r>
            <a:endParaRPr lang="en-GB" b="1" dirty="0"/>
          </a:p>
          <a:p>
            <a:endParaRPr lang="en-GB" dirty="0"/>
          </a:p>
          <a:p>
            <a:r>
              <a:rPr lang="en-GB" b="1" dirty="0">
                <a:latin typeface="Comic Sans MS" pitchFamily="66" charset="0"/>
              </a:rPr>
              <a:t>Only use the sentence strip appropriate for the level you are working on   </a:t>
            </a:r>
          </a:p>
          <a:p>
            <a:endParaRPr lang="en-GB" b="1" dirty="0">
              <a:latin typeface="Comic Sans MS" pitchFamily="66" charset="0"/>
            </a:endParaRPr>
          </a:p>
          <a:p>
            <a:r>
              <a:rPr lang="en-GB" b="1" dirty="0">
                <a:latin typeface="Comic Sans MS" pitchFamily="66" charset="0"/>
              </a:rPr>
              <a:t>We will start with the verb or doing word – we do this as  verbs are the group of words that children with language difficulties find the most challenging so we target these first</a:t>
            </a:r>
          </a:p>
          <a:p>
            <a:endParaRPr lang="en-GB" b="1" dirty="0">
              <a:latin typeface="Comic Sans MS" pitchFamily="66" charset="0"/>
            </a:endParaRPr>
          </a:p>
          <a:p>
            <a:r>
              <a:rPr lang="en-GB" b="1" dirty="0">
                <a:latin typeface="Comic Sans MS" pitchFamily="66" charset="0"/>
              </a:rPr>
              <a:t> To introduce a doing word - </a:t>
            </a:r>
            <a:endParaRPr lang="en-GB" dirty="0"/>
          </a:p>
          <a:p>
            <a:r>
              <a:rPr lang="en-GB" dirty="0"/>
              <a:t>Say</a:t>
            </a:r>
          </a:p>
          <a:p>
            <a:r>
              <a:rPr lang="en-GB" dirty="0"/>
              <a:t>What is the boy doing: running </a:t>
            </a:r>
          </a:p>
          <a:p>
            <a:endParaRPr lang="en-GB" dirty="0"/>
          </a:p>
          <a:p>
            <a:pPr lvl="0"/>
            <a:r>
              <a:rPr lang="en-GB" dirty="0"/>
              <a:t>Say</a:t>
            </a:r>
          </a:p>
          <a:p>
            <a:r>
              <a:rPr lang="en-GB" dirty="0"/>
              <a:t>What is the cat doing: sleeping</a:t>
            </a:r>
          </a:p>
          <a:p>
            <a:endParaRPr lang="en-GB" dirty="0"/>
          </a:p>
          <a:p>
            <a:r>
              <a:rPr lang="en-GB" dirty="0"/>
              <a:t>Trouble shooting</a:t>
            </a:r>
            <a:r>
              <a:rPr lang="en-GB" baseline="0" dirty="0"/>
              <a:t>: </a:t>
            </a:r>
          </a:p>
          <a:p>
            <a:r>
              <a:rPr lang="en-GB" baseline="0" dirty="0"/>
              <a:t>If they cannot choose from multiple options, give a choice of 2</a:t>
            </a:r>
          </a:p>
          <a:p>
            <a:r>
              <a:rPr lang="en-GB" baseline="0" dirty="0"/>
              <a:t>If they cannot choose between 2 – model  </a:t>
            </a:r>
            <a:endParaRPr lang="en-GB" dirty="0"/>
          </a:p>
          <a:p>
            <a:endParaRPr lang="en-GB" dirty="0">
              <a:ea typeface="MS PGothic"/>
              <a:cs typeface="MS PGothic"/>
            </a:endParaRPr>
          </a:p>
          <a:p>
            <a:pPr defTabSz="912937">
              <a:defRPr/>
            </a:pPr>
            <a:r>
              <a:rPr lang="en-GB" b="1" dirty="0"/>
              <a:t>**Only move on to next stage when the child can consistently complete this session**</a:t>
            </a:r>
          </a:p>
          <a:p>
            <a:pPr defTabSz="912937">
              <a:defRPr/>
            </a:pPr>
            <a:endParaRPr lang="en-GB" b="1" dirty="0"/>
          </a:p>
          <a:p>
            <a:pPr defTabSz="912937">
              <a:defRPr/>
            </a:pPr>
            <a:r>
              <a:rPr lang="en-GB" b="1" dirty="0"/>
              <a:t>(This may take 1 or 2 sessions – or could take a whole term – each child is different!)</a:t>
            </a:r>
            <a:endParaRPr lang="en-GB" dirty="0"/>
          </a:p>
          <a:p>
            <a:endParaRPr lang="en-GB" dirty="0">
              <a:ea typeface="MS PGothic"/>
              <a:cs typeface="MS PGothic"/>
            </a:endParaRPr>
          </a:p>
        </p:txBody>
      </p:sp>
      <p:sp>
        <p:nvSpPr>
          <p:cNvPr id="21507" name="Slide Number Placeholder 3"/>
          <p:cNvSpPr>
            <a:spLocks noGrp="1"/>
          </p:cNvSpPr>
          <p:nvPr>
            <p:ph type="sldNum" sz="quarter" idx="5"/>
          </p:nvPr>
        </p:nvSpPr>
        <p:spPr>
          <a:noFill/>
        </p:spPr>
        <p:txBody>
          <a:bodyPr/>
          <a:lstStyle/>
          <a:p>
            <a:fld id="{35006A1A-9CDE-431F-9561-AB0BCD50C424}"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379566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037D253-3764-4B83-BC7D-93132A0EA473}"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17581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37D253-3764-4B83-BC7D-93132A0EA473}"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16491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037D253-3764-4B83-BC7D-93132A0EA473}"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8637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bannerback.jpg"/>
          <p:cNvPicPr>
            <a:picLocks noChangeAspect="1"/>
          </p:cNvPicPr>
          <p:nvPr userDrawn="1"/>
        </p:nvPicPr>
        <p:blipFill>
          <a:blip r:embed="rId2"/>
          <a:srcRect r="20444" b="23064"/>
          <a:stretch>
            <a:fillRect/>
          </a:stretch>
        </p:blipFill>
        <p:spPr bwMode="auto">
          <a:xfrm>
            <a:off x="0" y="0"/>
            <a:ext cx="9144000" cy="6858000"/>
          </a:xfrm>
          <a:prstGeom prst="rect">
            <a:avLst/>
          </a:prstGeom>
          <a:noFill/>
          <a:ln w="9525">
            <a:noFill/>
            <a:miter lim="800000"/>
            <a:headEnd/>
            <a:tailEnd/>
          </a:ln>
        </p:spPr>
      </p:pic>
      <p:pic>
        <p:nvPicPr>
          <p:cNvPr id="4" name="Picture 8" descr="WH-Trust-logo_white.png"/>
          <p:cNvPicPr>
            <a:picLocks noChangeAspect="1"/>
          </p:cNvPicPr>
          <p:nvPr userDrawn="1"/>
        </p:nvPicPr>
        <p:blipFill>
          <a:blip r:embed="rId3"/>
          <a:srcRect/>
          <a:stretch>
            <a:fillRect/>
          </a:stretch>
        </p:blipFill>
        <p:spPr bwMode="auto">
          <a:xfrm>
            <a:off x="5591175" y="381000"/>
            <a:ext cx="3324225" cy="420688"/>
          </a:xfrm>
          <a:prstGeom prst="rect">
            <a:avLst/>
          </a:prstGeom>
          <a:noFill/>
          <a:ln w="9525">
            <a:noFill/>
            <a:miter lim="800000"/>
            <a:headEnd/>
            <a:tailEnd/>
          </a:ln>
        </p:spPr>
      </p:pic>
      <p:pic>
        <p:nvPicPr>
          <p:cNvPr id="5" name="Picture 11" descr="Whittington_logo whiteout.eps"/>
          <p:cNvPicPr>
            <a:picLocks noChangeAspect="1"/>
          </p:cNvPicPr>
          <p:nvPr userDrawn="1"/>
        </p:nvPicPr>
        <p:blipFill>
          <a:blip r:embed="rId4"/>
          <a:srcRect/>
          <a:stretch>
            <a:fillRect/>
          </a:stretch>
        </p:blipFill>
        <p:spPr bwMode="auto">
          <a:xfrm>
            <a:off x="8153400" y="5257800"/>
            <a:ext cx="771525" cy="1381125"/>
          </a:xfrm>
          <a:prstGeom prst="rect">
            <a:avLst/>
          </a:prstGeom>
          <a:noFill/>
          <a:ln w="9525">
            <a:noFill/>
            <a:miter lim="800000"/>
            <a:headEnd/>
            <a:tailEnd/>
          </a:ln>
        </p:spPr>
      </p:pic>
      <p:sp>
        <p:nvSpPr>
          <p:cNvPr id="10" name="Rectangle 16"/>
          <p:cNvSpPr>
            <a:spLocks noGrp="1" noChangeArrowheads="1"/>
          </p:cNvSpPr>
          <p:nvPr>
            <p:ph type="ctrTitle" sz="quarter"/>
          </p:nvPr>
        </p:nvSpPr>
        <p:spPr bwMode="white">
          <a:xfrm>
            <a:off x="685800" y="2209800"/>
            <a:ext cx="7772400" cy="1470025"/>
          </a:xfrm>
        </p:spPr>
        <p:txBody>
          <a:bodyPr/>
          <a:lstStyle>
            <a:lvl1pPr algn="ctr">
              <a:defRPr sz="2800">
                <a:solidFill>
                  <a:srgbClr val="FFFFFF"/>
                </a:solidFill>
              </a:defRPr>
            </a:lvl1pPr>
          </a:lstStyle>
          <a:p>
            <a:pPr lvl="0"/>
            <a:r>
              <a:rPr lang="en-GB" noProof="0"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7B36E7D9-A441-4DED-8214-18EA7E1FBE8E}"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592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7D253-3764-4B83-BC7D-93132A0EA473}"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402705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037D253-3764-4B83-BC7D-93132A0EA473}"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195900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37D253-3764-4B83-BC7D-93132A0EA473}" type="datetimeFigureOut">
              <a:rPr lang="en-GB" smtClean="0"/>
              <a:t>28/05/2024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399749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037D253-3764-4B83-BC7D-93132A0EA473}" type="datetimeFigureOut">
              <a:rPr lang="en-GB" smtClean="0"/>
              <a:t>28/05/2024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197226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D253-3764-4B83-BC7D-93132A0EA473}" type="datetimeFigureOut">
              <a:rPr lang="en-GB" smtClean="0"/>
              <a:t>28/05/2024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311837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7D253-3764-4B83-BC7D-93132A0EA473}"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327843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7D253-3764-4B83-BC7D-93132A0EA473}"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07C797-5BD5-4A3F-826F-9D0B413808B0}" type="slidenum">
              <a:rPr lang="en-GB" smtClean="0"/>
              <a:t>‹#›</a:t>
            </a:fld>
            <a:endParaRPr lang="en-GB"/>
          </a:p>
        </p:txBody>
      </p:sp>
    </p:spTree>
    <p:extLst>
      <p:ext uri="{BB962C8B-B14F-4D97-AF65-F5344CB8AC3E}">
        <p14:creationId xmlns:p14="http://schemas.microsoft.com/office/powerpoint/2010/main" val="212175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7D253-3764-4B83-BC7D-93132A0EA473}" type="datetimeFigureOut">
              <a:rPr lang="en-GB" smtClean="0"/>
              <a:t>28/05/2024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C797-5BD5-4A3F-826F-9D0B413808B0}" type="slidenum">
              <a:rPr lang="en-GB" smtClean="0"/>
              <a:t>‹#›</a:t>
            </a:fld>
            <a:endParaRPr lang="en-GB"/>
          </a:p>
        </p:txBody>
      </p:sp>
    </p:spTree>
    <p:extLst>
      <p:ext uri="{BB962C8B-B14F-4D97-AF65-F5344CB8AC3E}">
        <p14:creationId xmlns:p14="http://schemas.microsoft.com/office/powerpoint/2010/main" val="2088274191"/>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3.m4a"/><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3.m4a"/><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slideLayout" Target="../slideLayouts/slideLayout1.xml"/><Relationship Id="rId7" Type="http://schemas.openxmlformats.org/officeDocument/2006/relationships/image" Target="../media/image26.w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wmf"/><Relationship Id="rId11" Type="http://schemas.openxmlformats.org/officeDocument/2006/relationships/image" Target="../media/image7.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14.xml"/><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7.png"/><Relationship Id="rId4" Type="http://schemas.openxmlformats.org/officeDocument/2006/relationships/notesSlide" Target="../notesSlides/notesSlide21.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5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jpeg"/><Relationship Id="rId5" Type="http://schemas.openxmlformats.org/officeDocument/2006/relationships/image" Target="../media/image5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w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ctrTitle" sz="quarter" idx="4294967295"/>
          </p:nvPr>
        </p:nvSpPr>
        <p:spPr>
          <a:xfrm>
            <a:off x="578169" y="1268760"/>
            <a:ext cx="7772400" cy="2376264"/>
          </a:xfrm>
        </p:spPr>
        <p:txBody>
          <a:bodyPr>
            <a:normAutofit fontScale="90000"/>
          </a:bodyPr>
          <a:lstStyle/>
          <a:p>
            <a:br>
              <a:rPr lang="en-GB" sz="3200" b="0" dirty="0">
                <a:latin typeface="Comic Sans MS" pitchFamily="66" charset="0"/>
              </a:rPr>
            </a:br>
            <a:r>
              <a:rPr lang="en-GB" sz="3200" b="0" dirty="0">
                <a:latin typeface="Comic Sans MS" pitchFamily="66" charset="0"/>
              </a:rPr>
              <a:t>Supporting children’s sentence structure and grammar through:</a:t>
            </a:r>
            <a:br>
              <a:rPr lang="en-GB" sz="3200" b="0" dirty="0">
                <a:latin typeface="Comic Sans MS" pitchFamily="66" charset="0"/>
              </a:rPr>
            </a:br>
            <a:br>
              <a:rPr lang="en-GB" sz="3200" b="0" dirty="0">
                <a:latin typeface="Comic Sans MS" pitchFamily="66" charset="0"/>
              </a:rPr>
            </a:br>
            <a:r>
              <a:rPr lang="en-GB" sz="5300" b="0" dirty="0">
                <a:solidFill>
                  <a:schemeClr val="accent6">
                    <a:lumMod val="75000"/>
                  </a:schemeClr>
                </a:solidFill>
                <a:latin typeface="Comic Sans MS" pitchFamily="66" charset="0"/>
              </a:rPr>
              <a:t>C</a:t>
            </a:r>
            <a:r>
              <a:rPr lang="en-GB" sz="5300" b="0" dirty="0">
                <a:solidFill>
                  <a:srgbClr val="FFCC00"/>
                </a:solidFill>
                <a:latin typeface="Comic Sans MS" pitchFamily="66" charset="0"/>
              </a:rPr>
              <a:t>o</a:t>
            </a:r>
            <a:r>
              <a:rPr lang="en-GB" sz="5300" b="0" dirty="0">
                <a:solidFill>
                  <a:srgbClr val="00B0F0"/>
                </a:solidFill>
                <a:latin typeface="Comic Sans MS" pitchFamily="66" charset="0"/>
              </a:rPr>
              <a:t>l</a:t>
            </a:r>
            <a:r>
              <a:rPr lang="en-GB" sz="5300" b="0" dirty="0">
                <a:solidFill>
                  <a:srgbClr val="009900"/>
                </a:solidFill>
                <a:latin typeface="Comic Sans MS" pitchFamily="66" charset="0"/>
              </a:rPr>
              <a:t>o</a:t>
            </a:r>
            <a:r>
              <a:rPr lang="en-GB" sz="5300" b="0" dirty="0">
                <a:solidFill>
                  <a:srgbClr val="FF00FF"/>
                </a:solidFill>
                <a:latin typeface="Comic Sans MS" pitchFamily="66" charset="0"/>
              </a:rPr>
              <a:t>u</a:t>
            </a:r>
            <a:r>
              <a:rPr lang="en-GB" sz="5300" dirty="0">
                <a:solidFill>
                  <a:schemeClr val="accent6">
                    <a:lumMod val="75000"/>
                  </a:schemeClr>
                </a:solidFill>
                <a:latin typeface="Comic Sans MS" pitchFamily="66" charset="0"/>
              </a:rPr>
              <a:t>r</a:t>
            </a:r>
            <a:r>
              <a:rPr lang="en-GB" sz="5300" dirty="0">
                <a:solidFill>
                  <a:srgbClr val="FFCC00"/>
                </a:solidFill>
                <a:latin typeface="Comic Sans MS" pitchFamily="66" charset="0"/>
              </a:rPr>
              <a:t>f</a:t>
            </a:r>
            <a:r>
              <a:rPr lang="en-GB" sz="5300" dirty="0">
                <a:solidFill>
                  <a:srgbClr val="00B0F0"/>
                </a:solidFill>
                <a:latin typeface="Comic Sans MS" pitchFamily="66" charset="0"/>
              </a:rPr>
              <a:t>u</a:t>
            </a:r>
            <a:r>
              <a:rPr lang="en-GB" sz="5300" dirty="0">
                <a:solidFill>
                  <a:srgbClr val="009900"/>
                </a:solidFill>
                <a:latin typeface="Comic Sans MS" pitchFamily="66" charset="0"/>
              </a:rPr>
              <a:t>l </a:t>
            </a:r>
            <a:r>
              <a:rPr lang="en-GB" sz="5300" dirty="0">
                <a:solidFill>
                  <a:srgbClr val="FF00FF"/>
                </a:solidFill>
                <a:latin typeface="Comic Sans MS" pitchFamily="66" charset="0"/>
              </a:rPr>
              <a:t>S</a:t>
            </a:r>
            <a:r>
              <a:rPr lang="en-GB" sz="5300" dirty="0">
                <a:solidFill>
                  <a:schemeClr val="accent6">
                    <a:lumMod val="75000"/>
                  </a:schemeClr>
                </a:solidFill>
                <a:latin typeface="Comic Sans MS" pitchFamily="66" charset="0"/>
              </a:rPr>
              <a:t>e</a:t>
            </a:r>
            <a:r>
              <a:rPr lang="en-GB" sz="5300" dirty="0">
                <a:solidFill>
                  <a:srgbClr val="FFCC00"/>
                </a:solidFill>
                <a:latin typeface="Comic Sans MS" pitchFamily="66" charset="0"/>
              </a:rPr>
              <a:t>n</a:t>
            </a:r>
            <a:r>
              <a:rPr lang="en-GB" sz="5300" dirty="0">
                <a:solidFill>
                  <a:srgbClr val="00B0F0"/>
                </a:solidFill>
                <a:latin typeface="Comic Sans MS" pitchFamily="66" charset="0"/>
              </a:rPr>
              <a:t>t</a:t>
            </a:r>
            <a:r>
              <a:rPr lang="en-GB" sz="5300" dirty="0">
                <a:solidFill>
                  <a:srgbClr val="009900"/>
                </a:solidFill>
                <a:latin typeface="Comic Sans MS" pitchFamily="66" charset="0"/>
              </a:rPr>
              <a:t>e</a:t>
            </a:r>
            <a:r>
              <a:rPr lang="en-GB" sz="5300" dirty="0">
                <a:solidFill>
                  <a:srgbClr val="FF00FF"/>
                </a:solidFill>
                <a:latin typeface="Comic Sans MS" pitchFamily="66" charset="0"/>
              </a:rPr>
              <a:t>n</a:t>
            </a:r>
            <a:r>
              <a:rPr lang="en-GB" sz="5300" dirty="0">
                <a:solidFill>
                  <a:schemeClr val="accent6">
                    <a:lumMod val="75000"/>
                  </a:schemeClr>
                </a:solidFill>
                <a:latin typeface="Comic Sans MS" pitchFamily="66" charset="0"/>
              </a:rPr>
              <a:t>c</a:t>
            </a:r>
            <a:r>
              <a:rPr lang="en-GB" sz="5300" dirty="0">
                <a:solidFill>
                  <a:srgbClr val="FFCC00"/>
                </a:solidFill>
                <a:latin typeface="Comic Sans MS" pitchFamily="66" charset="0"/>
              </a:rPr>
              <a:t>e</a:t>
            </a:r>
            <a:r>
              <a:rPr lang="en-GB" sz="5300" dirty="0">
                <a:solidFill>
                  <a:srgbClr val="00B0F0"/>
                </a:solidFill>
                <a:latin typeface="Comic Sans MS" pitchFamily="66" charset="0"/>
              </a:rPr>
              <a:t>s</a:t>
            </a:r>
            <a:br>
              <a:rPr lang="en-GB" dirty="0"/>
            </a:br>
            <a:endParaRPr lang="en-GB" sz="20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515" t="57837" r="21065" b="15979"/>
          <a:stretch/>
        </p:blipFill>
        <p:spPr bwMode="auto">
          <a:xfrm>
            <a:off x="611560" y="4031576"/>
            <a:ext cx="7875806" cy="224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C6FA475-51E9-4895-99A7-B2C8F60D177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793707" y="282709"/>
            <a:ext cx="1028700" cy="415925"/>
          </a:xfrm>
          <a:prstGeom prst="rect">
            <a:avLst/>
          </a:prstGeom>
        </p:spPr>
      </p:pic>
      <p:pic>
        <p:nvPicPr>
          <p:cNvPr id="6" name="Picture 5">
            <a:extLst>
              <a:ext uri="{FF2B5EF4-FFF2-40B4-BE49-F238E27FC236}">
                <a16:creationId xmlns:a16="http://schemas.microsoft.com/office/drawing/2014/main" id="{C5BC06C3-F340-4316-B71B-5C92579BF6AF}"/>
              </a:ext>
            </a:extLst>
          </p:cNvPr>
          <p:cNvPicPr/>
          <p:nvPr/>
        </p:nvPicPr>
        <p:blipFill rotWithShape="1">
          <a:blip r:embed="rId7" cstate="print">
            <a:extLst>
              <a:ext uri="{28A0092B-C50C-407E-A947-70E740481C1C}">
                <a14:useLocalDpi xmlns:a14="http://schemas.microsoft.com/office/drawing/2010/main" val="0"/>
              </a:ext>
            </a:extLst>
          </a:blip>
          <a:srcRect l="8974" t="5850" r="8033" b="8910"/>
          <a:stretch/>
        </p:blipFill>
        <p:spPr bwMode="auto">
          <a:xfrm>
            <a:off x="6660232" y="139199"/>
            <a:ext cx="962025" cy="885190"/>
          </a:xfrm>
          <a:prstGeom prst="rect">
            <a:avLst/>
          </a:prstGeom>
          <a:ln>
            <a:noFill/>
          </a:ln>
          <a:extLst>
            <a:ext uri="{53640926-AAD7-44D8-BBD7-CCE9431645EC}">
              <a14:shadowObscured xmlns:a14="http://schemas.microsoft.com/office/drawing/2010/main"/>
            </a:ext>
          </a:extLst>
        </p:spPr>
      </p:pic>
      <p:pic>
        <p:nvPicPr>
          <p:cNvPr id="2" name="Voice 001">
            <a:hlinkClick r:id="" action="ppaction://media"/>
            <a:extLst>
              <a:ext uri="{FF2B5EF4-FFF2-40B4-BE49-F238E27FC236}">
                <a16:creationId xmlns:a16="http://schemas.microsoft.com/office/drawing/2014/main" id="{7E08165F-309D-C921-9363-FE1F201685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16007" y="94300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5"/>
          <a:srcRect/>
          <a:stretch>
            <a:fillRect/>
          </a:stretch>
        </p:blipFill>
        <p:spPr bwMode="auto">
          <a:xfrm>
            <a:off x="7308304" y="188640"/>
            <a:ext cx="1368325" cy="1681899"/>
          </a:xfrm>
          <a:prstGeom prst="rect">
            <a:avLst/>
          </a:prstGeom>
          <a:noFill/>
          <a:ln w="9525">
            <a:noFill/>
            <a:miter lim="800000"/>
            <a:headEnd/>
            <a:tailEnd/>
          </a:ln>
        </p:spPr>
      </p:pic>
      <p:sp>
        <p:nvSpPr>
          <p:cNvPr id="10" name="TextBox 9"/>
          <p:cNvSpPr txBox="1"/>
          <p:nvPr/>
        </p:nvSpPr>
        <p:spPr>
          <a:xfrm>
            <a:off x="395536" y="496539"/>
            <a:ext cx="6696744" cy="3631763"/>
          </a:xfrm>
          <a:prstGeom prst="rect">
            <a:avLst/>
          </a:prstGeom>
          <a:noFill/>
        </p:spPr>
        <p:txBody>
          <a:bodyPr wrap="square" rtlCol="0">
            <a:spAutoFit/>
          </a:bodyPr>
          <a:lstStyle/>
          <a:p>
            <a:r>
              <a:rPr lang="en-GB" sz="2000" i="0" dirty="0">
                <a:latin typeface="Comic Sans MS" pitchFamily="66" charset="0"/>
              </a:rPr>
              <a:t>Session 2 </a:t>
            </a:r>
          </a:p>
          <a:p>
            <a:endParaRPr lang="en-GB" sz="2000" i="0" dirty="0">
              <a:latin typeface="Comic Sans MS" pitchFamily="66" charset="0"/>
            </a:endParaRPr>
          </a:p>
          <a:p>
            <a:pPr marL="457200" lvl="0" indent="-457200">
              <a:spcAft>
                <a:spcPts val="1200"/>
              </a:spcAft>
              <a:buFont typeface="+mj-lt"/>
              <a:buAutoNum type="arabicPeriod"/>
            </a:pPr>
            <a:r>
              <a:rPr lang="en-GB" sz="2000" b="0" i="0" dirty="0">
                <a:latin typeface="Comic Sans MS" pitchFamily="66" charset="0"/>
              </a:rPr>
              <a:t>Introduce the </a:t>
            </a:r>
            <a:r>
              <a:rPr lang="en-GB" sz="2000" b="0" i="0" dirty="0">
                <a:solidFill>
                  <a:schemeClr val="accent6">
                    <a:lumMod val="75000"/>
                  </a:schemeClr>
                </a:solidFill>
                <a:latin typeface="Comic Sans MS" pitchFamily="66" charset="0"/>
              </a:rPr>
              <a:t>WHO</a:t>
            </a:r>
            <a:r>
              <a:rPr lang="en-GB" sz="2000" b="0" i="0" dirty="0">
                <a:latin typeface="Comic Sans MS" pitchFamily="66" charset="0"/>
              </a:rPr>
              <a:t> sign alongside DOING</a:t>
            </a:r>
          </a:p>
          <a:p>
            <a:pPr marL="457200" lvl="0" indent="-457200">
              <a:spcAft>
                <a:spcPts val="1200"/>
              </a:spcAft>
              <a:buFont typeface="+mj-lt"/>
              <a:buAutoNum type="arabicPeriod"/>
            </a:pPr>
            <a:r>
              <a:rPr lang="en-GB" sz="2000" b="0" i="0" dirty="0">
                <a:latin typeface="Comic Sans MS" pitchFamily="66" charset="0"/>
              </a:rPr>
              <a:t>Look at a range of pictures/photos </a:t>
            </a:r>
            <a:br>
              <a:rPr lang="en-GB" sz="2000" b="0" i="0" dirty="0">
                <a:latin typeface="Comic Sans MS" pitchFamily="66" charset="0"/>
              </a:rPr>
            </a:br>
            <a:r>
              <a:rPr lang="en-GB" sz="2000" b="0" i="0" dirty="0">
                <a:latin typeface="Comic Sans MS" pitchFamily="66" charset="0"/>
              </a:rPr>
              <a:t>(e.g. online, family/school pictures/photos/videos) of people (</a:t>
            </a:r>
            <a:r>
              <a:rPr lang="en-GB" sz="2000" b="0" i="0" dirty="0">
                <a:solidFill>
                  <a:schemeClr val="accent6">
                    <a:lumMod val="75000"/>
                  </a:schemeClr>
                </a:solidFill>
                <a:latin typeface="Comic Sans MS" pitchFamily="66" charset="0"/>
              </a:rPr>
              <a:t>WHO</a:t>
            </a:r>
            <a:r>
              <a:rPr lang="en-GB" sz="2000" b="0" i="0" dirty="0">
                <a:latin typeface="Comic Sans MS" pitchFamily="66" charset="0"/>
              </a:rPr>
              <a:t>) doing things </a:t>
            </a:r>
          </a:p>
          <a:p>
            <a:pPr marL="457200" lvl="0" indent="-457200">
              <a:spcAft>
                <a:spcPts val="1200"/>
              </a:spcAft>
              <a:buFont typeface="+mj-lt"/>
              <a:buAutoNum type="arabicPeriod"/>
            </a:pPr>
            <a:r>
              <a:rPr lang="en-GB" sz="2000" b="0" i="0" dirty="0">
                <a:latin typeface="Comic Sans MS" pitchFamily="66" charset="0"/>
              </a:rPr>
              <a:t>Add the </a:t>
            </a:r>
            <a:r>
              <a:rPr lang="en-GB" sz="2000" b="0" i="0" dirty="0">
                <a:solidFill>
                  <a:schemeClr val="accent6">
                    <a:lumMod val="75000"/>
                  </a:schemeClr>
                </a:solidFill>
                <a:latin typeface="Comic Sans MS" pitchFamily="66" charset="0"/>
              </a:rPr>
              <a:t>WHO</a:t>
            </a:r>
            <a:r>
              <a:rPr lang="en-GB" sz="2000" b="0" i="0" dirty="0">
                <a:latin typeface="Comic Sans MS" pitchFamily="66" charset="0"/>
              </a:rPr>
              <a:t> colour (Orange) on to the sentence strip</a:t>
            </a:r>
          </a:p>
          <a:p>
            <a:pPr marL="457200" lvl="0" indent="-457200">
              <a:spcAft>
                <a:spcPts val="1200"/>
              </a:spcAft>
              <a:buFont typeface="+mj-lt"/>
              <a:buAutoNum type="arabicPeriod"/>
            </a:pPr>
            <a:r>
              <a:rPr lang="en-GB" sz="2000" b="0" i="0" dirty="0">
                <a:latin typeface="Comic Sans MS" pitchFamily="66" charset="0"/>
              </a:rPr>
              <a:t>Ask the child to find the appropriate WHO + what DOING  pictures – and add them to the strip</a:t>
            </a:r>
          </a:p>
        </p:txBody>
      </p:sp>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3536" t="30222" r="21004" b="40724"/>
          <a:stretch/>
        </p:blipFill>
        <p:spPr bwMode="auto">
          <a:xfrm>
            <a:off x="783997" y="4149080"/>
            <a:ext cx="7606921" cy="249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176446" y="1071671"/>
            <a:ext cx="936104" cy="31117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sp>
        <p:nvSpPr>
          <p:cNvPr id="15" name="Rectangle 14"/>
          <p:cNvSpPr/>
          <p:nvPr/>
        </p:nvSpPr>
        <p:spPr>
          <a:xfrm>
            <a:off x="899592" y="3735951"/>
            <a:ext cx="1008112" cy="31117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pic>
        <p:nvPicPr>
          <p:cNvPr id="2" name="Voice 010">
            <a:hlinkClick r:id="" action="ppaction://media"/>
            <a:extLst>
              <a:ext uri="{FF2B5EF4-FFF2-40B4-BE49-F238E27FC236}">
                <a16:creationId xmlns:a16="http://schemas.microsoft.com/office/drawing/2014/main" id="{92E83B29-42C4-F346-33B6-189EFB61A9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406" y="199472"/>
            <a:ext cx="406400" cy="406400"/>
          </a:xfrm>
          <a:prstGeom prst="rect">
            <a:avLst/>
          </a:prstGeom>
        </p:spPr>
      </p:pic>
    </p:spTree>
    <p:extLst>
      <p:ext uri="{BB962C8B-B14F-4D97-AF65-F5344CB8AC3E}">
        <p14:creationId xmlns:p14="http://schemas.microsoft.com/office/powerpoint/2010/main" val="285121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107950" y="44450"/>
            <a:ext cx="6858000" cy="762000"/>
          </a:xfrm>
          <a:prstGeom prst="rect">
            <a:avLst/>
          </a:prstGeom>
          <a:noFill/>
          <a:ln w="9525">
            <a:noFill/>
            <a:miter lim="800000"/>
            <a:headEnd/>
            <a:tailEnd/>
          </a:ln>
        </p:spPr>
        <p:txBody>
          <a:bodyPr/>
          <a:lstStyle/>
          <a:p>
            <a:pPr eaLnBrk="0" hangingPunct="0"/>
            <a:endParaRPr lang="en-GB" sz="3600" i="0">
              <a:latin typeface="Arial" charset="0"/>
            </a:endParaRPr>
          </a:p>
        </p:txBody>
      </p:sp>
      <p:pic>
        <p:nvPicPr>
          <p:cNvPr id="22532" name="Picture 5"/>
          <p:cNvPicPr>
            <a:picLocks noChangeAspect="1" noChangeArrowheads="1"/>
          </p:cNvPicPr>
          <p:nvPr/>
        </p:nvPicPr>
        <p:blipFill>
          <a:blip r:embed="rId5"/>
          <a:srcRect/>
          <a:stretch>
            <a:fillRect/>
          </a:stretch>
        </p:blipFill>
        <p:spPr bwMode="auto">
          <a:xfrm>
            <a:off x="7596336" y="260648"/>
            <a:ext cx="1112391" cy="1695940"/>
          </a:xfrm>
          <a:prstGeom prst="rect">
            <a:avLst/>
          </a:prstGeom>
          <a:noFill/>
          <a:ln w="9525">
            <a:noFill/>
            <a:miter lim="800000"/>
            <a:headEnd/>
            <a:tailEnd/>
          </a:ln>
        </p:spPr>
      </p:pic>
      <p:sp>
        <p:nvSpPr>
          <p:cNvPr id="3" name="TextBox 2"/>
          <p:cNvSpPr txBox="1"/>
          <p:nvPr/>
        </p:nvSpPr>
        <p:spPr>
          <a:xfrm>
            <a:off x="395536" y="277389"/>
            <a:ext cx="7056784" cy="4524315"/>
          </a:xfrm>
          <a:prstGeom prst="rect">
            <a:avLst/>
          </a:prstGeom>
          <a:noFill/>
        </p:spPr>
        <p:txBody>
          <a:bodyPr wrap="square" rtlCol="0">
            <a:spAutoFit/>
          </a:bodyPr>
          <a:lstStyle/>
          <a:p>
            <a:r>
              <a:rPr lang="en-GB" sz="2000" i="0" dirty="0">
                <a:latin typeface="Comic Sans MS" pitchFamily="66" charset="0"/>
              </a:rPr>
              <a:t>Session 3 </a:t>
            </a:r>
          </a:p>
          <a:p>
            <a:pPr lvl="0"/>
            <a:endParaRPr lang="en-GB" sz="2000" b="0" i="0" dirty="0">
              <a:latin typeface="Comic Sans MS" pitchFamily="66" charset="0"/>
            </a:endParaRPr>
          </a:p>
          <a:p>
            <a:pPr marL="457200" lvl="0" indent="-457200">
              <a:spcAft>
                <a:spcPts val="1200"/>
              </a:spcAft>
              <a:buFont typeface="+mj-lt"/>
              <a:buAutoNum type="arabicPeriod"/>
            </a:pPr>
            <a:r>
              <a:rPr lang="en-GB" sz="2000" b="0" i="0" dirty="0">
                <a:latin typeface="Comic Sans MS" pitchFamily="66" charset="0"/>
              </a:rPr>
              <a:t>Introduce the </a:t>
            </a:r>
            <a:r>
              <a:rPr lang="en-GB" sz="2000" b="0" i="0" dirty="0">
                <a:solidFill>
                  <a:srgbClr val="008000"/>
                </a:solidFill>
                <a:latin typeface="Comic Sans MS" pitchFamily="66" charset="0"/>
              </a:rPr>
              <a:t>WHAT OBJECT</a:t>
            </a:r>
            <a:r>
              <a:rPr lang="en-GB" sz="2000" b="0" i="0" dirty="0">
                <a:latin typeface="Comic Sans MS" pitchFamily="66" charset="0"/>
              </a:rPr>
              <a:t> sign</a:t>
            </a:r>
          </a:p>
          <a:p>
            <a:pPr marL="457200" lvl="0" indent="-457200">
              <a:spcAft>
                <a:spcPts val="1200"/>
              </a:spcAft>
              <a:buFont typeface="+mj-lt"/>
              <a:buAutoNum type="arabicPeriod"/>
            </a:pPr>
            <a:r>
              <a:rPr lang="en-GB" sz="2000" b="0" i="0" dirty="0">
                <a:latin typeface="Comic Sans MS" pitchFamily="66" charset="0"/>
              </a:rPr>
              <a:t>Look at range of pictures/photos of people doing things to </a:t>
            </a:r>
            <a:r>
              <a:rPr lang="en-GB" sz="2000" b="0" i="0" dirty="0">
                <a:solidFill>
                  <a:srgbClr val="008000"/>
                </a:solidFill>
                <a:latin typeface="Comic Sans MS" pitchFamily="66" charset="0"/>
              </a:rPr>
              <a:t>objects</a:t>
            </a:r>
            <a:r>
              <a:rPr lang="en-GB" sz="2000" b="0" i="0" dirty="0">
                <a:latin typeface="Comic Sans MS" pitchFamily="66" charset="0"/>
              </a:rPr>
              <a:t> </a:t>
            </a:r>
            <a:br>
              <a:rPr lang="en-GB" sz="2000" b="0" i="0" dirty="0">
                <a:latin typeface="Comic Sans MS" pitchFamily="66" charset="0"/>
              </a:rPr>
            </a:br>
            <a:r>
              <a:rPr lang="en-GB" sz="2000" b="0" i="0" dirty="0">
                <a:latin typeface="Comic Sans MS" pitchFamily="66" charset="0"/>
              </a:rPr>
              <a:t>(e.g. kicking a football, eating an apple, combing hair) </a:t>
            </a:r>
          </a:p>
          <a:p>
            <a:pPr marL="457200" indent="-457200">
              <a:spcAft>
                <a:spcPts val="1200"/>
              </a:spcAft>
              <a:buFont typeface="+mj-lt"/>
              <a:buAutoNum type="arabicPeriod"/>
            </a:pPr>
            <a:r>
              <a:rPr lang="en-GB" sz="2000" b="0" i="0" dirty="0">
                <a:latin typeface="Comic Sans MS" pitchFamily="66" charset="0"/>
              </a:rPr>
              <a:t>Introduce the </a:t>
            </a:r>
            <a:r>
              <a:rPr lang="en-GB" sz="2000" b="0" i="0" dirty="0">
                <a:solidFill>
                  <a:srgbClr val="008000"/>
                </a:solidFill>
                <a:latin typeface="Comic Sans MS" pitchFamily="66" charset="0"/>
              </a:rPr>
              <a:t>WHAT OBJECT</a:t>
            </a:r>
            <a:r>
              <a:rPr lang="en-GB" sz="2000" b="0" i="0" dirty="0">
                <a:latin typeface="Comic Sans MS" pitchFamily="66" charset="0"/>
              </a:rPr>
              <a:t> colour (Green) on to the sentence strip</a:t>
            </a:r>
          </a:p>
          <a:p>
            <a:pPr marL="457200" indent="-457200">
              <a:spcAft>
                <a:spcPts val="1200"/>
              </a:spcAft>
              <a:buFont typeface="+mj-lt"/>
              <a:buAutoNum type="arabicPeriod"/>
            </a:pPr>
            <a:r>
              <a:rPr lang="en-GB" sz="2000" b="0" i="0" dirty="0">
                <a:latin typeface="Comic Sans MS" pitchFamily="66" charset="0"/>
              </a:rPr>
              <a:t>Ask the child to find the appropriate </a:t>
            </a:r>
            <a:r>
              <a:rPr lang="en-GB" sz="2000" b="0" i="0" dirty="0">
                <a:solidFill>
                  <a:schemeClr val="accent6">
                    <a:lumMod val="75000"/>
                  </a:schemeClr>
                </a:solidFill>
                <a:latin typeface="Comic Sans MS" pitchFamily="66" charset="0"/>
              </a:rPr>
              <a:t>WHO</a:t>
            </a:r>
            <a:r>
              <a:rPr lang="en-GB" sz="2000" b="0" i="0" dirty="0">
                <a:latin typeface="Comic Sans MS" pitchFamily="66" charset="0"/>
              </a:rPr>
              <a:t> + (WHAT) DOING + </a:t>
            </a:r>
            <a:r>
              <a:rPr lang="en-GB" sz="2000" b="0" i="0" dirty="0">
                <a:solidFill>
                  <a:srgbClr val="009900"/>
                </a:solidFill>
                <a:latin typeface="Comic Sans MS" pitchFamily="66" charset="0"/>
              </a:rPr>
              <a:t>WHAT</a:t>
            </a:r>
            <a:r>
              <a:rPr lang="en-GB" sz="2000" b="0" i="0" dirty="0">
                <a:latin typeface="Comic Sans MS" pitchFamily="66" charset="0"/>
              </a:rPr>
              <a:t> pictures to the strip</a:t>
            </a:r>
          </a:p>
          <a:p>
            <a:pPr marL="457200" lvl="0" indent="-457200">
              <a:buFont typeface="+mj-lt"/>
              <a:buAutoNum type="arabicPeriod"/>
            </a:pPr>
            <a:endParaRPr lang="en-GB" sz="2000" b="0" i="0" dirty="0">
              <a:latin typeface="Comic Sans MS" pitchFamily="66" charset="0"/>
            </a:endParaRPr>
          </a:p>
          <a:p>
            <a:endParaRPr lang="en-GB" dirty="0"/>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010" t="40242" r="19430" b="33974"/>
          <a:stretch/>
        </p:blipFill>
        <p:spPr bwMode="auto">
          <a:xfrm>
            <a:off x="539552" y="4221088"/>
            <a:ext cx="8169175" cy="221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71600" y="3501008"/>
            <a:ext cx="936104" cy="31117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pic>
        <p:nvPicPr>
          <p:cNvPr id="2" name="Voice 011">
            <a:hlinkClick r:id="" action="ppaction://media"/>
            <a:extLst>
              <a:ext uri="{FF2B5EF4-FFF2-40B4-BE49-F238E27FC236}">
                <a16:creationId xmlns:a16="http://schemas.microsoft.com/office/drawing/2014/main" id="{01B54D37-B482-013F-8B0D-833852F58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7928" y="2222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txBox="1">
            <a:spLocks noChangeArrowheads="1"/>
          </p:cNvSpPr>
          <p:nvPr/>
        </p:nvSpPr>
        <p:spPr bwMode="auto">
          <a:xfrm>
            <a:off x="395536" y="261717"/>
            <a:ext cx="6913562" cy="3383307"/>
          </a:xfrm>
          <a:prstGeom prst="rect">
            <a:avLst/>
          </a:prstGeom>
          <a:noFill/>
          <a:ln w="9525">
            <a:noFill/>
            <a:miter lim="800000"/>
            <a:headEnd/>
            <a:tailEnd/>
          </a:ln>
        </p:spPr>
        <p:txBody>
          <a:bodyPr/>
          <a:lstStyle/>
          <a:p>
            <a:r>
              <a:rPr lang="en-GB" sz="2000" i="0" dirty="0">
                <a:latin typeface="Comic Sans MS" pitchFamily="66" charset="0"/>
              </a:rPr>
              <a:t>Session 4 </a:t>
            </a:r>
          </a:p>
          <a:p>
            <a:endParaRPr lang="en-GB" sz="2000" i="0" dirty="0">
              <a:latin typeface="Comic Sans MS" pitchFamily="66" charset="0"/>
            </a:endParaRPr>
          </a:p>
          <a:p>
            <a:pPr marL="457200" lvl="0" indent="-457200">
              <a:spcAft>
                <a:spcPts val="1200"/>
              </a:spcAft>
              <a:buFont typeface="+mj-lt"/>
              <a:buAutoNum type="arabicPeriod"/>
            </a:pPr>
            <a:r>
              <a:rPr lang="en-GB" sz="2000" b="0" i="0" dirty="0">
                <a:latin typeface="Comic Sans MS" pitchFamily="66" charset="0"/>
              </a:rPr>
              <a:t>Introduce the </a:t>
            </a:r>
            <a:r>
              <a:rPr lang="en-GB" sz="2000" b="0" i="0" dirty="0">
                <a:solidFill>
                  <a:srgbClr val="0070C0"/>
                </a:solidFill>
                <a:latin typeface="Comic Sans MS" pitchFamily="66" charset="0"/>
              </a:rPr>
              <a:t>WHERE</a:t>
            </a:r>
            <a:r>
              <a:rPr lang="en-GB" sz="2000" b="0" i="0" dirty="0">
                <a:latin typeface="Comic Sans MS" pitchFamily="66" charset="0"/>
              </a:rPr>
              <a:t> sign:</a:t>
            </a:r>
          </a:p>
          <a:p>
            <a:pPr marL="457200" lvl="0" indent="-457200">
              <a:spcAft>
                <a:spcPts val="1200"/>
              </a:spcAft>
              <a:buFont typeface="+mj-lt"/>
              <a:buAutoNum type="arabicPeriod"/>
            </a:pPr>
            <a:r>
              <a:rPr lang="en-GB" sz="2000" b="0" i="0" dirty="0">
                <a:latin typeface="Comic Sans MS" pitchFamily="66" charset="0"/>
              </a:rPr>
              <a:t>Look at range of pictures/photos of places (location)</a:t>
            </a:r>
          </a:p>
          <a:p>
            <a:pPr marL="457200" lvl="0" indent="-457200">
              <a:spcAft>
                <a:spcPts val="1200"/>
              </a:spcAft>
              <a:buFont typeface="+mj-lt"/>
              <a:buAutoNum type="arabicPeriod"/>
            </a:pPr>
            <a:r>
              <a:rPr lang="en-GB" sz="2000" b="0" i="0" dirty="0">
                <a:latin typeface="Comic Sans MS" pitchFamily="66" charset="0"/>
              </a:rPr>
              <a:t>Introduce the </a:t>
            </a:r>
            <a:r>
              <a:rPr lang="en-GB" sz="2000" b="0" i="0" dirty="0">
                <a:solidFill>
                  <a:srgbClr val="0099FF"/>
                </a:solidFill>
                <a:latin typeface="Comic Sans MS" pitchFamily="66" charset="0"/>
              </a:rPr>
              <a:t>WHERE</a:t>
            </a:r>
            <a:r>
              <a:rPr lang="en-GB" sz="2000" b="0" i="0" dirty="0">
                <a:latin typeface="Comic Sans MS" pitchFamily="66" charset="0"/>
              </a:rPr>
              <a:t> colour (blue) on to the sentence strip </a:t>
            </a:r>
          </a:p>
          <a:p>
            <a:pPr marL="457200" indent="-457200">
              <a:spcAft>
                <a:spcPts val="1200"/>
              </a:spcAft>
              <a:buFont typeface="+mj-lt"/>
              <a:buAutoNum type="arabicPeriod"/>
            </a:pPr>
            <a:r>
              <a:rPr lang="en-GB" sz="2000" b="0" i="0" dirty="0">
                <a:latin typeface="Comic Sans MS" pitchFamily="66" charset="0"/>
              </a:rPr>
              <a:t>Ask the child to find the appropriate </a:t>
            </a:r>
            <a:r>
              <a:rPr lang="en-GB" sz="2000" b="0" i="0" dirty="0">
                <a:solidFill>
                  <a:schemeClr val="accent6">
                    <a:lumMod val="75000"/>
                  </a:schemeClr>
                </a:solidFill>
                <a:latin typeface="Comic Sans MS" pitchFamily="66" charset="0"/>
              </a:rPr>
              <a:t>WHO</a:t>
            </a:r>
            <a:r>
              <a:rPr lang="en-GB" sz="2000" b="0" i="0" dirty="0">
                <a:latin typeface="Comic Sans MS" pitchFamily="66" charset="0"/>
              </a:rPr>
              <a:t> + (WHAT) DOING + </a:t>
            </a:r>
            <a:r>
              <a:rPr lang="en-GB" sz="2000" b="0" i="0" dirty="0">
                <a:solidFill>
                  <a:srgbClr val="008000"/>
                </a:solidFill>
                <a:latin typeface="Comic Sans MS" pitchFamily="66" charset="0"/>
              </a:rPr>
              <a:t>WHAT</a:t>
            </a:r>
            <a:r>
              <a:rPr lang="en-GB" sz="2000" b="0" i="0" dirty="0">
                <a:latin typeface="Comic Sans MS" pitchFamily="66" charset="0"/>
              </a:rPr>
              <a:t> + </a:t>
            </a:r>
            <a:r>
              <a:rPr lang="en-GB" sz="2000" b="0" i="0" dirty="0">
                <a:solidFill>
                  <a:srgbClr val="00B0F0"/>
                </a:solidFill>
                <a:latin typeface="Comic Sans MS" pitchFamily="66" charset="0"/>
              </a:rPr>
              <a:t>WHERE</a:t>
            </a:r>
            <a:r>
              <a:rPr lang="en-GB" sz="2000" b="0" i="0" dirty="0">
                <a:latin typeface="Comic Sans MS" pitchFamily="66" charset="0"/>
              </a:rPr>
              <a:t> pictures to the strip</a:t>
            </a:r>
          </a:p>
          <a:p>
            <a:pPr marL="457200" lvl="0" indent="-457200">
              <a:spcAft>
                <a:spcPts val="1200"/>
              </a:spcAft>
              <a:buFont typeface="+mj-lt"/>
              <a:buAutoNum type="arabicPeriod"/>
            </a:pPr>
            <a:endParaRPr lang="en-GB" sz="2000" b="0" i="0" dirty="0">
              <a:latin typeface="Comic Sans MS" pitchFamily="66" charset="0"/>
            </a:endParaRPr>
          </a:p>
        </p:txBody>
      </p:sp>
      <p:pic>
        <p:nvPicPr>
          <p:cNvPr id="24580" name="Picture 6"/>
          <p:cNvPicPr>
            <a:picLocks noChangeAspect="1" noChangeArrowheads="1"/>
          </p:cNvPicPr>
          <p:nvPr/>
        </p:nvPicPr>
        <p:blipFill>
          <a:blip r:embed="rId7"/>
          <a:srcRect/>
          <a:stretch>
            <a:fillRect/>
          </a:stretch>
        </p:blipFill>
        <p:spPr bwMode="auto">
          <a:xfrm>
            <a:off x="7740352" y="188640"/>
            <a:ext cx="1203970" cy="1603307"/>
          </a:xfrm>
          <a:prstGeom prst="rect">
            <a:avLst/>
          </a:prstGeom>
          <a:noFill/>
          <a:ln w="9525">
            <a:noFill/>
            <a:miter lim="800000"/>
            <a:headEnd/>
            <a:tailEnd/>
          </a:ln>
        </p:spPr>
      </p:pic>
      <p:pic>
        <p:nvPicPr>
          <p:cNvPr id="819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2726" t="40000" r="13289" b="24110"/>
          <a:stretch/>
        </p:blipFill>
        <p:spPr bwMode="auto">
          <a:xfrm>
            <a:off x="395536" y="3789040"/>
            <a:ext cx="831273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051720" y="2852936"/>
            <a:ext cx="936104" cy="31117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pic>
        <p:nvPicPr>
          <p:cNvPr id="2" name="Voice 012">
            <a:hlinkClick r:id="" action="ppaction://media"/>
            <a:extLst>
              <a:ext uri="{FF2B5EF4-FFF2-40B4-BE49-F238E27FC236}">
                <a16:creationId xmlns:a16="http://schemas.microsoft.com/office/drawing/2014/main" id="{8DBBF450-C481-AA1E-B872-1E97006F7F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09108" y="261717"/>
            <a:ext cx="406400" cy="406400"/>
          </a:xfrm>
          <a:prstGeom prst="rect">
            <a:avLst/>
          </a:prstGeom>
        </p:spPr>
      </p:pic>
      <p:pic>
        <p:nvPicPr>
          <p:cNvPr id="3" name="Voice 013">
            <a:hlinkClick r:id="" action="ppaction://media"/>
            <a:extLst>
              <a:ext uri="{FF2B5EF4-FFF2-40B4-BE49-F238E27FC236}">
                <a16:creationId xmlns:a16="http://schemas.microsoft.com/office/drawing/2014/main" id="{785F988D-457F-86B6-528C-BF452B195DE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26" y="260649"/>
            <a:ext cx="8229600" cy="1080120"/>
          </a:xfrm>
        </p:spPr>
        <p:txBody>
          <a:bodyPr/>
          <a:lstStyle/>
          <a:p>
            <a:pPr lvl="0"/>
            <a:r>
              <a:rPr lang="en-GB" sz="2400" b="1" u="sng" dirty="0">
                <a:latin typeface="Comic Sans MS" panose="030F0702030302020204" pitchFamily="66" charset="0"/>
              </a:rPr>
              <a:t>For example</a:t>
            </a:r>
            <a:r>
              <a:rPr lang="en-GB" sz="2400" b="1" dirty="0">
                <a:latin typeface="Comic Sans MS" panose="030F0702030302020204" pitchFamily="66" charset="0"/>
              </a:rPr>
              <a:t> </a:t>
            </a:r>
            <a:r>
              <a:rPr lang="en-GB" sz="2400" dirty="0">
                <a:latin typeface="Comic Sans MS" panose="030F0702030302020204" pitchFamily="66" charset="0"/>
              </a:rPr>
              <a:t>with some verbs you may not need the </a:t>
            </a:r>
            <a:r>
              <a:rPr lang="en-GB" sz="2400" dirty="0">
                <a:solidFill>
                  <a:srgbClr val="009900"/>
                </a:solidFill>
                <a:latin typeface="Comic Sans MS" panose="030F0702030302020204" pitchFamily="66" charset="0"/>
              </a:rPr>
              <a:t>object (WHAT)</a:t>
            </a:r>
            <a:r>
              <a:rPr lang="en-GB" sz="2400" dirty="0">
                <a:latin typeface="Comic Sans MS" panose="030F0702030302020204" pitchFamily="66" charset="0"/>
              </a:rPr>
              <a:t>: </a:t>
            </a:r>
            <a:r>
              <a:rPr lang="en-GB" sz="2400" dirty="0">
                <a:solidFill>
                  <a:schemeClr val="accent6">
                    <a:lumMod val="75000"/>
                  </a:schemeClr>
                </a:solidFill>
                <a:latin typeface="Comic Sans MS" panose="030F0702030302020204" pitchFamily="66" charset="0"/>
              </a:rPr>
              <a:t>The boy </a:t>
            </a:r>
            <a:r>
              <a:rPr lang="en-GB" sz="2400" dirty="0">
                <a:latin typeface="Comic Sans MS" panose="030F0702030302020204" pitchFamily="66" charset="0"/>
              </a:rPr>
              <a:t>is playing </a:t>
            </a:r>
            <a:r>
              <a:rPr lang="en-GB" sz="2400" dirty="0">
                <a:solidFill>
                  <a:srgbClr val="0099FF"/>
                </a:solidFill>
                <a:latin typeface="Comic Sans MS" panose="030F0702030302020204" pitchFamily="66" charset="0"/>
              </a:rPr>
              <a:t>in the sea</a:t>
            </a:r>
          </a:p>
          <a:p>
            <a:endParaRPr lang="en-GB" dirty="0"/>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313" t="42182" r="19913" b="30824"/>
          <a:stretch/>
        </p:blipFill>
        <p:spPr bwMode="auto">
          <a:xfrm>
            <a:off x="899592" y="4486912"/>
            <a:ext cx="7269133" cy="208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561550" y="3356992"/>
            <a:ext cx="8229600" cy="9645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GB" sz="2400" b="1" i="0" u="sng" dirty="0">
                <a:latin typeface="Comic Sans MS" panose="030F0702030302020204" pitchFamily="66" charset="0"/>
              </a:rPr>
              <a:t>Or</a:t>
            </a:r>
            <a:r>
              <a:rPr lang="en-GB" sz="2400" b="1" i="0" dirty="0">
                <a:latin typeface="Comic Sans MS" panose="030F0702030302020204" pitchFamily="66" charset="0"/>
              </a:rPr>
              <a:t> </a:t>
            </a:r>
            <a:r>
              <a:rPr lang="en-GB" sz="2400" b="0" i="0" dirty="0">
                <a:latin typeface="Comic Sans MS" panose="030F0702030302020204" pitchFamily="66" charset="0"/>
              </a:rPr>
              <a:t>the order of </a:t>
            </a:r>
            <a:r>
              <a:rPr lang="en-GB" sz="2400" b="0" i="0" dirty="0">
                <a:solidFill>
                  <a:srgbClr val="00B0F0"/>
                </a:solidFill>
                <a:latin typeface="Comic Sans MS" panose="030F0702030302020204" pitchFamily="66" charset="0"/>
              </a:rPr>
              <a:t>WHERE</a:t>
            </a:r>
            <a:r>
              <a:rPr lang="en-GB" sz="2400" b="0" i="0" dirty="0">
                <a:latin typeface="Comic Sans MS" panose="030F0702030302020204" pitchFamily="66" charset="0"/>
              </a:rPr>
              <a:t> and </a:t>
            </a:r>
            <a:r>
              <a:rPr lang="en-GB" sz="2400" b="0" i="0" dirty="0">
                <a:solidFill>
                  <a:srgbClr val="008000"/>
                </a:solidFill>
                <a:latin typeface="Comic Sans MS" panose="030F0702030302020204" pitchFamily="66" charset="0"/>
              </a:rPr>
              <a:t>WHAT</a:t>
            </a:r>
            <a:r>
              <a:rPr lang="en-GB" sz="2400" b="0" i="0" dirty="0">
                <a:latin typeface="Comic Sans MS" panose="030F0702030302020204" pitchFamily="66" charset="0"/>
              </a:rPr>
              <a:t> may change:</a:t>
            </a:r>
          </a:p>
          <a:p>
            <a:pPr marL="0" indent="0" fontAlgn="auto">
              <a:spcAft>
                <a:spcPts val="0"/>
              </a:spcAft>
              <a:buNone/>
            </a:pPr>
            <a:r>
              <a:rPr lang="en-GB" sz="2400" b="0" i="0" dirty="0">
                <a:latin typeface="Comic Sans MS" panose="030F0702030302020204" pitchFamily="66" charset="0"/>
              </a:rPr>
              <a:t>     </a:t>
            </a:r>
            <a:r>
              <a:rPr lang="en-GB" sz="2400" i="0" dirty="0">
                <a:solidFill>
                  <a:schemeClr val="accent6">
                    <a:lumMod val="75000"/>
                  </a:schemeClr>
                </a:solidFill>
                <a:latin typeface="Comic Sans MS" panose="030F0702030302020204" pitchFamily="66" charset="0"/>
              </a:rPr>
              <a:t>The boy </a:t>
            </a:r>
            <a:r>
              <a:rPr lang="en-GB" sz="2400" b="0" i="0" dirty="0">
                <a:latin typeface="Comic Sans MS" panose="030F0702030302020204" pitchFamily="66" charset="0"/>
              </a:rPr>
              <a:t>is hiding </a:t>
            </a:r>
            <a:r>
              <a:rPr lang="en-GB" sz="2400" b="0" i="0" dirty="0">
                <a:solidFill>
                  <a:srgbClr val="0099FF"/>
                </a:solidFill>
                <a:latin typeface="Comic Sans MS" panose="030F0702030302020204" pitchFamily="66" charset="0"/>
              </a:rPr>
              <a:t>under</a:t>
            </a:r>
            <a:r>
              <a:rPr lang="en-GB" sz="2400" b="0" i="0" dirty="0">
                <a:latin typeface="Comic Sans MS" panose="030F0702030302020204" pitchFamily="66" charset="0"/>
              </a:rPr>
              <a:t> </a:t>
            </a:r>
            <a:r>
              <a:rPr lang="en-GB" sz="2400" b="0" i="0" dirty="0">
                <a:solidFill>
                  <a:srgbClr val="009900"/>
                </a:solidFill>
                <a:latin typeface="Comic Sans MS" panose="030F0702030302020204" pitchFamily="66" charset="0"/>
              </a:rPr>
              <a:t>the table </a:t>
            </a:r>
          </a:p>
          <a:p>
            <a:pPr fontAlgn="auto">
              <a:spcAft>
                <a:spcPts val="0"/>
              </a:spcAft>
            </a:pPr>
            <a:endParaRPr lang="en-GB" b="0" i="0" dirty="0"/>
          </a:p>
        </p:txBody>
      </p:sp>
      <p:pic>
        <p:nvPicPr>
          <p:cNvPr id="92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2728" t="40727" r="13891" b="26261"/>
          <a:stretch/>
        </p:blipFill>
        <p:spPr bwMode="auto">
          <a:xfrm>
            <a:off x="1090108" y="1196752"/>
            <a:ext cx="6962777" cy="195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525918" y="692696"/>
            <a:ext cx="1342225" cy="37117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tx1"/>
                </a:solidFill>
                <a:latin typeface="Comic Sans MS" pitchFamily="66" charset="0"/>
              </a:rPr>
              <a:t>is playing</a:t>
            </a:r>
            <a:endParaRPr lang="en-GB" sz="2000" dirty="0">
              <a:solidFill>
                <a:schemeClr val="tx1"/>
              </a:solidFill>
            </a:endParaRPr>
          </a:p>
        </p:txBody>
      </p:sp>
      <p:sp>
        <p:nvSpPr>
          <p:cNvPr id="11" name="Rectangle 10"/>
          <p:cNvSpPr/>
          <p:nvPr/>
        </p:nvSpPr>
        <p:spPr>
          <a:xfrm>
            <a:off x="2339752" y="3864578"/>
            <a:ext cx="1342225" cy="37117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tx1"/>
                </a:solidFill>
                <a:latin typeface="Comic Sans MS" pitchFamily="66" charset="0"/>
              </a:rPr>
              <a:t>is hiding</a:t>
            </a:r>
            <a:endParaRPr lang="en-GB" sz="2000" dirty="0">
              <a:solidFill>
                <a:schemeClr val="tx1"/>
              </a:solidFill>
            </a:endParaRPr>
          </a:p>
        </p:txBody>
      </p:sp>
      <p:pic>
        <p:nvPicPr>
          <p:cNvPr id="4" name="Voice 013">
            <a:hlinkClick r:id="" action="ppaction://media"/>
            <a:extLst>
              <a:ext uri="{FF2B5EF4-FFF2-40B4-BE49-F238E27FC236}">
                <a16:creationId xmlns:a16="http://schemas.microsoft.com/office/drawing/2014/main" id="{45D49B91-A790-E298-9F69-B162DD965E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4750" y="657473"/>
            <a:ext cx="406400" cy="406400"/>
          </a:xfrm>
          <a:prstGeom prst="rect">
            <a:avLst/>
          </a:prstGeom>
        </p:spPr>
      </p:pic>
    </p:spTree>
    <p:extLst>
      <p:ext uri="{BB962C8B-B14F-4D97-AF65-F5344CB8AC3E}">
        <p14:creationId xmlns:p14="http://schemas.microsoft.com/office/powerpoint/2010/main" val="415293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5"/>
          <a:srcRect/>
          <a:stretch>
            <a:fillRect/>
          </a:stretch>
        </p:blipFill>
        <p:spPr bwMode="auto">
          <a:xfrm>
            <a:off x="611188" y="404813"/>
            <a:ext cx="4032250" cy="2936875"/>
          </a:xfrm>
          <a:prstGeom prst="rect">
            <a:avLst/>
          </a:prstGeom>
          <a:noFill/>
          <a:ln w="9525">
            <a:noFill/>
            <a:miter lim="800000"/>
            <a:headEnd/>
            <a:tailEnd/>
          </a:ln>
        </p:spPr>
      </p:pic>
      <p:pic>
        <p:nvPicPr>
          <p:cNvPr id="41986" name="Picture 8" descr="MC900232907[1]"/>
          <p:cNvPicPr>
            <a:picLocks noChangeAspect="1" noChangeArrowheads="1"/>
          </p:cNvPicPr>
          <p:nvPr/>
        </p:nvPicPr>
        <p:blipFill>
          <a:blip r:embed="rId6"/>
          <a:srcRect/>
          <a:stretch>
            <a:fillRect/>
          </a:stretch>
        </p:blipFill>
        <p:spPr bwMode="auto">
          <a:xfrm>
            <a:off x="2597150" y="1773238"/>
            <a:ext cx="908050" cy="1504950"/>
          </a:xfrm>
          <a:prstGeom prst="rect">
            <a:avLst/>
          </a:prstGeom>
          <a:noFill/>
          <a:ln w="9525">
            <a:noFill/>
            <a:miter lim="800000"/>
            <a:headEnd/>
            <a:tailEnd/>
          </a:ln>
        </p:spPr>
      </p:pic>
      <p:sp>
        <p:nvSpPr>
          <p:cNvPr id="25" name="Text Box 29"/>
          <p:cNvSpPr txBox="1">
            <a:spLocks noChangeArrowheads="1"/>
          </p:cNvSpPr>
          <p:nvPr/>
        </p:nvSpPr>
        <p:spPr bwMode="auto">
          <a:xfrm>
            <a:off x="323850" y="5805488"/>
            <a:ext cx="3743325" cy="519112"/>
          </a:xfrm>
          <a:prstGeom prst="rect">
            <a:avLst/>
          </a:prstGeom>
          <a:noFill/>
          <a:ln>
            <a:noFill/>
          </a:ln>
          <a:effectLst/>
        </p:spPr>
        <p:txBody>
          <a:bodyPr>
            <a:spAutoFit/>
          </a:bodyPr>
          <a:lstStyle/>
          <a:p>
            <a:pPr>
              <a:spcBef>
                <a:spcPct val="50000"/>
              </a:spcBef>
              <a:defRPr/>
            </a:pPr>
            <a:r>
              <a:rPr lang="en-GB" i="0">
                <a:solidFill>
                  <a:srgbClr val="000000"/>
                </a:solidFill>
                <a:effectLst>
                  <a:outerShdw blurRad="38100" dist="38100" dir="2700000" algn="tl">
                    <a:srgbClr val="C0C0C0"/>
                  </a:outerShdw>
                </a:effectLst>
              </a:rPr>
              <a:t>“</a:t>
            </a:r>
            <a:r>
              <a:rPr lang="en-GB" sz="1200" b="0" i="0">
                <a:latin typeface="Comic Sans MS" pitchFamily="66" charset="0"/>
              </a:rPr>
              <a:t>a boy is eating pizza in the bedroom</a:t>
            </a:r>
            <a:r>
              <a:rPr lang="en-GB" i="0">
                <a:solidFill>
                  <a:srgbClr val="000000"/>
                </a:solidFill>
                <a:effectLst>
                  <a:outerShdw blurRad="38100" dist="38100" dir="2700000" algn="tl">
                    <a:srgbClr val="C0C0C0"/>
                  </a:outerShdw>
                </a:effectLst>
              </a:rPr>
              <a:t>”</a:t>
            </a:r>
          </a:p>
        </p:txBody>
      </p:sp>
      <p:sp>
        <p:nvSpPr>
          <p:cNvPr id="42007" name="AutoShape 30"/>
          <p:cNvSpPr>
            <a:spLocks noChangeArrowheads="1"/>
          </p:cNvSpPr>
          <p:nvPr/>
        </p:nvSpPr>
        <p:spPr bwMode="auto">
          <a:xfrm>
            <a:off x="4787900" y="404813"/>
            <a:ext cx="1800225" cy="576263"/>
          </a:xfrm>
          <a:prstGeom prst="wedgeRoundRectCallout">
            <a:avLst>
              <a:gd name="adj1" fmla="val -50972"/>
              <a:gd name="adj2" fmla="val 86366"/>
              <a:gd name="adj3" fmla="val 16667"/>
            </a:avLst>
          </a:prstGeom>
          <a:solidFill>
            <a:srgbClr val="FFFFFF"/>
          </a:solidFill>
          <a:ln w="9525">
            <a:solidFill>
              <a:srgbClr val="000000"/>
            </a:solidFill>
            <a:miter lim="800000"/>
            <a:headEnd/>
            <a:tailEnd/>
          </a:ln>
        </p:spPr>
        <p:txBody>
          <a:bodyPr/>
          <a:lstStyle/>
          <a:p>
            <a:pPr algn="ctr"/>
            <a:r>
              <a:rPr lang="en-GB" sz="1800" b="0" i="0">
                <a:latin typeface="Comic Sans MS" pitchFamily="66" charset="0"/>
              </a:rPr>
              <a:t>1.</a:t>
            </a:r>
            <a:r>
              <a:rPr lang="en-GB" sz="1200" b="0" i="0">
                <a:latin typeface="Comic Sans MS" pitchFamily="66" charset="0"/>
              </a:rPr>
              <a:t> Set up a scene card</a:t>
            </a:r>
          </a:p>
        </p:txBody>
      </p:sp>
      <p:sp>
        <p:nvSpPr>
          <p:cNvPr id="42008" name="AutoShape 31"/>
          <p:cNvSpPr>
            <a:spLocks noChangeArrowheads="1"/>
          </p:cNvSpPr>
          <p:nvPr/>
        </p:nvSpPr>
        <p:spPr bwMode="auto">
          <a:xfrm>
            <a:off x="3757420" y="2511405"/>
            <a:ext cx="2016125" cy="935038"/>
          </a:xfrm>
          <a:prstGeom prst="wedgeRoundRectCallout">
            <a:avLst>
              <a:gd name="adj1" fmla="val -17639"/>
              <a:gd name="adj2" fmla="val 80560"/>
              <a:gd name="adj3" fmla="val 16667"/>
            </a:avLst>
          </a:prstGeom>
          <a:solidFill>
            <a:srgbClr val="FFFFFF"/>
          </a:solidFill>
          <a:ln w="9525">
            <a:solidFill>
              <a:srgbClr val="000000"/>
            </a:solidFill>
            <a:miter lim="800000"/>
            <a:headEnd/>
            <a:tailEnd/>
          </a:ln>
        </p:spPr>
        <p:txBody>
          <a:bodyPr/>
          <a:lstStyle/>
          <a:p>
            <a:r>
              <a:rPr lang="en-GB" sz="1800" b="0" i="0" dirty="0">
                <a:latin typeface="Comic Sans MS" pitchFamily="66" charset="0"/>
              </a:rPr>
              <a:t>2.</a:t>
            </a:r>
            <a:r>
              <a:rPr lang="en-GB" sz="1400" b="0" i="0" dirty="0">
                <a:latin typeface="Comic Sans MS" pitchFamily="66" charset="0"/>
              </a:rPr>
              <a:t> </a:t>
            </a:r>
            <a:r>
              <a:rPr lang="en-GB" sz="1200" b="0" i="0" dirty="0">
                <a:latin typeface="Comic Sans MS" pitchFamily="66" charset="0"/>
              </a:rPr>
              <a:t>Encourage the child to make a sentence on the sentence strip</a:t>
            </a:r>
          </a:p>
        </p:txBody>
      </p:sp>
      <p:sp>
        <p:nvSpPr>
          <p:cNvPr id="42009" name="AutoShape 32"/>
          <p:cNvSpPr>
            <a:spLocks noChangeArrowheads="1"/>
          </p:cNvSpPr>
          <p:nvPr/>
        </p:nvSpPr>
        <p:spPr bwMode="auto">
          <a:xfrm>
            <a:off x="3960812" y="5792067"/>
            <a:ext cx="1727200" cy="576262"/>
          </a:xfrm>
          <a:prstGeom prst="wedgeRoundRectCallout">
            <a:avLst>
              <a:gd name="adj1" fmla="val -69579"/>
              <a:gd name="adj2" fmla="val 47245"/>
              <a:gd name="adj3" fmla="val 16667"/>
            </a:avLst>
          </a:prstGeom>
          <a:solidFill>
            <a:srgbClr val="FFFFFF"/>
          </a:solidFill>
          <a:ln w="9525">
            <a:solidFill>
              <a:srgbClr val="000000"/>
            </a:solidFill>
            <a:miter lim="800000"/>
            <a:headEnd/>
            <a:tailEnd/>
          </a:ln>
        </p:spPr>
        <p:txBody>
          <a:bodyPr/>
          <a:lstStyle/>
          <a:p>
            <a:pPr algn="ctr"/>
            <a:r>
              <a:rPr lang="en-GB" sz="1800" b="0" i="0">
                <a:latin typeface="Comic Sans MS" pitchFamily="66" charset="0"/>
              </a:rPr>
              <a:t>3.</a:t>
            </a:r>
            <a:r>
              <a:rPr lang="en-GB" sz="1200" b="0" i="0">
                <a:latin typeface="Comic Sans MS" pitchFamily="66" charset="0"/>
              </a:rPr>
              <a:t> Ask the child to read their sentence</a:t>
            </a:r>
          </a:p>
        </p:txBody>
      </p:sp>
      <p:sp>
        <p:nvSpPr>
          <p:cNvPr id="42010" name="AutoShape 33"/>
          <p:cNvSpPr>
            <a:spLocks noChangeArrowheads="1"/>
          </p:cNvSpPr>
          <p:nvPr/>
        </p:nvSpPr>
        <p:spPr bwMode="auto">
          <a:xfrm>
            <a:off x="6877049" y="1340767"/>
            <a:ext cx="2087563" cy="1800225"/>
          </a:xfrm>
          <a:prstGeom prst="wedgeRoundRectCallout">
            <a:avLst>
              <a:gd name="adj1" fmla="val -40343"/>
              <a:gd name="adj2" fmla="val 66931"/>
              <a:gd name="adj3" fmla="val 16667"/>
            </a:avLst>
          </a:prstGeom>
          <a:solidFill>
            <a:srgbClr val="FFFFFF"/>
          </a:solidFill>
          <a:ln w="9525">
            <a:solidFill>
              <a:srgbClr val="000000"/>
            </a:solidFill>
            <a:miter lim="800000"/>
            <a:headEnd/>
            <a:tailEnd/>
          </a:ln>
        </p:spPr>
        <p:txBody>
          <a:bodyPr/>
          <a:lstStyle/>
          <a:p>
            <a:pPr algn="ctr"/>
            <a:r>
              <a:rPr lang="en-GB" sz="1800" b="0" i="0">
                <a:latin typeface="Comic Sans MS" pitchFamily="66" charset="0"/>
              </a:rPr>
              <a:t>4</a:t>
            </a:r>
            <a:r>
              <a:rPr lang="en-GB" sz="1200" b="0" i="0">
                <a:latin typeface="Comic Sans MS" pitchFamily="66" charset="0"/>
              </a:rPr>
              <a:t>. Finally ask the child wh questions to check they have understood:</a:t>
            </a:r>
          </a:p>
          <a:p>
            <a:pPr algn="ctr"/>
            <a:endParaRPr lang="en-GB" sz="1200" b="0" i="0">
              <a:latin typeface="Comic Sans MS" pitchFamily="66" charset="0"/>
            </a:endParaRPr>
          </a:p>
          <a:p>
            <a:pPr algn="ctr"/>
            <a:r>
              <a:rPr lang="en-GB" sz="1200" b="0" i="0">
                <a:latin typeface="Comic Sans MS" pitchFamily="66" charset="0"/>
              </a:rPr>
              <a:t>‘who is eating the pizza?</a:t>
            </a:r>
          </a:p>
          <a:p>
            <a:pPr algn="ctr"/>
            <a:endParaRPr lang="en-GB" sz="1200" b="0" i="0">
              <a:latin typeface="Comic Sans MS" pitchFamily="66" charset="0"/>
            </a:endParaRPr>
          </a:p>
          <a:p>
            <a:pPr algn="ctr"/>
            <a:r>
              <a:rPr lang="en-GB" sz="1200" b="0" i="0">
                <a:latin typeface="Comic Sans MS" pitchFamily="66" charset="0"/>
              </a:rPr>
              <a:t>‘where is he eating pizza?...</a:t>
            </a:r>
          </a:p>
        </p:txBody>
      </p:sp>
      <p:sp>
        <p:nvSpPr>
          <p:cNvPr id="30" name="Rounded Rectangle 29"/>
          <p:cNvSpPr/>
          <p:nvPr/>
        </p:nvSpPr>
        <p:spPr>
          <a:xfrm>
            <a:off x="798800" y="3764302"/>
            <a:ext cx="7445608" cy="18969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Rounded Rectangle 30"/>
          <p:cNvSpPr/>
          <p:nvPr/>
        </p:nvSpPr>
        <p:spPr>
          <a:xfrm>
            <a:off x="951199" y="3929402"/>
            <a:ext cx="1440029" cy="1473661"/>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200" b="1">
                <a:solidFill>
                  <a:srgbClr val="000000"/>
                </a:solidFill>
                <a:effectLst/>
                <a:ea typeface="Calibri"/>
                <a:cs typeface="Arial"/>
              </a:rPr>
              <a:t> </a:t>
            </a:r>
            <a:endParaRPr lang="en-GB" sz="1100">
              <a:effectLst/>
              <a:ea typeface="Calibri"/>
              <a:cs typeface="Arial"/>
            </a:endParaRPr>
          </a:p>
        </p:txBody>
      </p:sp>
      <p:sp>
        <p:nvSpPr>
          <p:cNvPr id="32" name="Rounded Rectangle 31"/>
          <p:cNvSpPr/>
          <p:nvPr/>
        </p:nvSpPr>
        <p:spPr>
          <a:xfrm>
            <a:off x="2627146" y="3888804"/>
            <a:ext cx="1440029" cy="151332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200" b="1">
                <a:solidFill>
                  <a:srgbClr val="000000"/>
                </a:solidFill>
                <a:effectLst/>
                <a:ea typeface="Calibri"/>
                <a:cs typeface="Arial"/>
              </a:rPr>
              <a:t> </a:t>
            </a:r>
            <a:endParaRPr lang="en-GB" sz="1100">
              <a:effectLst/>
              <a:ea typeface="Calibri"/>
              <a:cs typeface="Arial"/>
            </a:endParaRPr>
          </a:p>
        </p:txBody>
      </p:sp>
      <p:sp>
        <p:nvSpPr>
          <p:cNvPr id="33" name="Rounded Rectangle 32"/>
          <p:cNvSpPr/>
          <p:nvPr/>
        </p:nvSpPr>
        <p:spPr>
          <a:xfrm>
            <a:off x="4262920" y="3937337"/>
            <a:ext cx="1440029" cy="146572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800" b="1">
                <a:solidFill>
                  <a:srgbClr val="000000"/>
                </a:solidFill>
                <a:effectLst/>
                <a:ea typeface="Calibri"/>
                <a:cs typeface="Arial"/>
              </a:rPr>
              <a:t> </a:t>
            </a:r>
            <a:endParaRPr lang="en-GB" sz="1100">
              <a:effectLst/>
              <a:ea typeface="Calibri"/>
              <a:cs typeface="Arial"/>
            </a:endParaRPr>
          </a:p>
        </p:txBody>
      </p:sp>
      <p:sp>
        <p:nvSpPr>
          <p:cNvPr id="34" name="Rounded Rectangle 33"/>
          <p:cNvSpPr/>
          <p:nvPr/>
        </p:nvSpPr>
        <p:spPr>
          <a:xfrm>
            <a:off x="6011863" y="3928469"/>
            <a:ext cx="1440029" cy="147366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800" b="1">
                <a:solidFill>
                  <a:srgbClr val="000000"/>
                </a:solidFill>
                <a:effectLst/>
                <a:ea typeface="Calibri"/>
                <a:cs typeface="Arial"/>
              </a:rPr>
              <a:t> </a:t>
            </a:r>
            <a:endParaRPr lang="en-GB" sz="1100">
              <a:effectLst/>
              <a:ea typeface="Calibri"/>
              <a:cs typeface="Arial"/>
            </a:endParaRPr>
          </a:p>
        </p:txBody>
      </p:sp>
      <p:pic>
        <p:nvPicPr>
          <p:cNvPr id="41992" name="Picture 14" descr="boy 3"/>
          <p:cNvPicPr>
            <a:picLocks noChangeAspect="1" noChangeArrowheads="1"/>
          </p:cNvPicPr>
          <p:nvPr/>
        </p:nvPicPr>
        <p:blipFill>
          <a:blip r:embed="rId7"/>
          <a:srcRect/>
          <a:stretch>
            <a:fillRect/>
          </a:stretch>
        </p:blipFill>
        <p:spPr bwMode="auto">
          <a:xfrm>
            <a:off x="1119945" y="4034722"/>
            <a:ext cx="1041363" cy="848842"/>
          </a:xfrm>
          <a:prstGeom prst="rect">
            <a:avLst/>
          </a:prstGeom>
          <a:noFill/>
          <a:ln w="9525">
            <a:noFill/>
            <a:miter lim="800000"/>
            <a:headEnd/>
            <a:tailEnd/>
          </a:ln>
        </p:spPr>
      </p:pic>
      <p:pic>
        <p:nvPicPr>
          <p:cNvPr id="41995" name="Picture 17" descr="eat"/>
          <p:cNvPicPr>
            <a:picLocks noChangeAspect="1" noChangeArrowheads="1"/>
          </p:cNvPicPr>
          <p:nvPr/>
        </p:nvPicPr>
        <p:blipFill>
          <a:blip r:embed="rId8"/>
          <a:srcRect/>
          <a:stretch>
            <a:fillRect/>
          </a:stretch>
        </p:blipFill>
        <p:spPr bwMode="auto">
          <a:xfrm>
            <a:off x="2755823" y="4034722"/>
            <a:ext cx="1107132" cy="873104"/>
          </a:xfrm>
          <a:prstGeom prst="rect">
            <a:avLst/>
          </a:prstGeom>
          <a:noFill/>
          <a:ln w="9525">
            <a:noFill/>
            <a:miter lim="800000"/>
            <a:headEnd/>
            <a:tailEnd/>
          </a:ln>
        </p:spPr>
      </p:pic>
      <p:pic>
        <p:nvPicPr>
          <p:cNvPr id="42011" name="Picture 21" descr="MC900215791[1]"/>
          <p:cNvPicPr>
            <a:picLocks noChangeAspect="1" noChangeArrowheads="1"/>
          </p:cNvPicPr>
          <p:nvPr/>
        </p:nvPicPr>
        <p:blipFill>
          <a:blip r:embed="rId9"/>
          <a:srcRect/>
          <a:stretch>
            <a:fillRect/>
          </a:stretch>
        </p:blipFill>
        <p:spPr bwMode="auto">
          <a:xfrm>
            <a:off x="4406828" y="4169348"/>
            <a:ext cx="1182329" cy="685277"/>
          </a:xfrm>
          <a:prstGeom prst="rect">
            <a:avLst/>
          </a:prstGeom>
          <a:solidFill>
            <a:srgbClr val="FFFFFF">
              <a:alpha val="0"/>
            </a:srgbClr>
          </a:solidFill>
          <a:ln w="9525">
            <a:noFill/>
            <a:miter lim="800000"/>
            <a:headEnd/>
            <a:tailEnd/>
          </a:ln>
        </p:spPr>
      </p:pic>
      <p:pic>
        <p:nvPicPr>
          <p:cNvPr id="1126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8586" t="47556" r="48982" b="37834"/>
          <a:stretch/>
        </p:blipFill>
        <p:spPr bwMode="auto">
          <a:xfrm>
            <a:off x="6155280" y="4088458"/>
            <a:ext cx="1153194" cy="84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5"/>
          <p:cNvSpPr txBox="1">
            <a:spLocks noChangeArrowheads="1"/>
          </p:cNvSpPr>
          <p:nvPr/>
        </p:nvSpPr>
        <p:spPr bwMode="auto">
          <a:xfrm>
            <a:off x="1119945" y="4935516"/>
            <a:ext cx="1008063" cy="366712"/>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GB" sz="1800" b="0" i="0" kern="0" dirty="0">
                <a:solidFill>
                  <a:srgbClr val="000000"/>
                </a:solidFill>
              </a:rPr>
              <a:t>boy</a:t>
            </a:r>
          </a:p>
        </p:txBody>
      </p:sp>
      <p:sp>
        <p:nvSpPr>
          <p:cNvPr id="15" name="Text Box 18"/>
          <p:cNvSpPr txBox="1">
            <a:spLocks noChangeArrowheads="1"/>
          </p:cNvSpPr>
          <p:nvPr/>
        </p:nvSpPr>
        <p:spPr bwMode="auto">
          <a:xfrm>
            <a:off x="2733126" y="4995753"/>
            <a:ext cx="1152525" cy="366712"/>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GB" sz="1800" b="0" i="0" kern="0" dirty="0">
                <a:solidFill>
                  <a:srgbClr val="000000"/>
                </a:solidFill>
              </a:rPr>
              <a:t>eating</a:t>
            </a:r>
          </a:p>
        </p:txBody>
      </p:sp>
      <p:sp>
        <p:nvSpPr>
          <p:cNvPr id="41998" name="Text Box 20"/>
          <p:cNvSpPr txBox="1">
            <a:spLocks noChangeArrowheads="1"/>
          </p:cNvSpPr>
          <p:nvPr/>
        </p:nvSpPr>
        <p:spPr bwMode="auto">
          <a:xfrm>
            <a:off x="4267182" y="4995753"/>
            <a:ext cx="1223962" cy="366712"/>
          </a:xfrm>
          <a:prstGeom prst="rect">
            <a:avLst/>
          </a:prstGeom>
          <a:solidFill>
            <a:srgbClr val="FFFFFF">
              <a:alpha val="0"/>
            </a:srgbClr>
          </a:solidFill>
          <a:ln w="9525">
            <a:noFill/>
            <a:miter lim="800000"/>
            <a:headEnd/>
            <a:tailEnd/>
          </a:ln>
        </p:spPr>
        <p:txBody>
          <a:bodyPr>
            <a:spAutoFit/>
          </a:bodyPr>
          <a:lstStyle/>
          <a:p>
            <a:pPr algn="ctr">
              <a:spcBef>
                <a:spcPct val="50000"/>
              </a:spcBef>
            </a:pPr>
            <a:r>
              <a:rPr lang="en-GB" sz="1800" b="0" i="0" dirty="0">
                <a:solidFill>
                  <a:srgbClr val="000000"/>
                </a:solidFill>
                <a:latin typeface="Arial" charset="0"/>
              </a:rPr>
              <a:t>  pizza</a:t>
            </a:r>
          </a:p>
        </p:txBody>
      </p:sp>
      <p:sp>
        <p:nvSpPr>
          <p:cNvPr id="19" name="Text Box 23"/>
          <p:cNvSpPr txBox="1">
            <a:spLocks noChangeArrowheads="1"/>
          </p:cNvSpPr>
          <p:nvPr/>
        </p:nvSpPr>
        <p:spPr bwMode="auto">
          <a:xfrm>
            <a:off x="6119102" y="5025229"/>
            <a:ext cx="1225550" cy="276999"/>
          </a:xfrm>
          <a:prstGeom prst="rect">
            <a:avLst/>
          </a:prstGeom>
          <a:solidFill>
            <a:srgbClr val="FFFFFF">
              <a:alpha val="0"/>
            </a:srgbClr>
          </a:solid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defRPr/>
            </a:pPr>
            <a:r>
              <a:rPr lang="en-GB" sz="1200" b="0" i="0" kern="0" dirty="0">
                <a:solidFill>
                  <a:srgbClr val="000000"/>
                </a:solidFill>
              </a:rPr>
              <a:t>in the bedroom</a:t>
            </a:r>
          </a:p>
        </p:txBody>
      </p:sp>
      <p:pic>
        <p:nvPicPr>
          <p:cNvPr id="2" name="Voice 014">
            <a:hlinkClick r:id="" action="ppaction://media"/>
            <a:extLst>
              <a:ext uri="{FF2B5EF4-FFF2-40B4-BE49-F238E27FC236}">
                <a16:creationId xmlns:a16="http://schemas.microsoft.com/office/drawing/2014/main" id="{E7EDB20A-CD0A-864A-5FEE-CE1C9CCEAA6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29612" y="40481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007"/>
                                        </p:tgtEl>
                                        <p:attrNameLst>
                                          <p:attrName>style.visibility</p:attrName>
                                        </p:attrNameLst>
                                      </p:cBhvr>
                                      <p:to>
                                        <p:strVal val="visible"/>
                                      </p:to>
                                    </p:set>
                                    <p:anim calcmode="lin" valueType="num">
                                      <p:cBhvr additive="base">
                                        <p:cTn id="7" dur="500" fill="hold"/>
                                        <p:tgtEl>
                                          <p:spTgt spid="42007"/>
                                        </p:tgtEl>
                                        <p:attrNameLst>
                                          <p:attrName>ppt_x</p:attrName>
                                        </p:attrNameLst>
                                      </p:cBhvr>
                                      <p:tavLst>
                                        <p:tav tm="0">
                                          <p:val>
                                            <p:strVal val="#ppt_x"/>
                                          </p:val>
                                        </p:tav>
                                        <p:tav tm="100000">
                                          <p:val>
                                            <p:strVal val="#ppt_x"/>
                                          </p:val>
                                        </p:tav>
                                      </p:tavLst>
                                    </p:anim>
                                    <p:anim calcmode="lin" valueType="num">
                                      <p:cBhvr additive="base">
                                        <p:cTn id="8" dur="500" fill="hold"/>
                                        <p:tgtEl>
                                          <p:spTgt spid="420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5"/>
                                        </p:tgtEl>
                                        <p:attrNameLst>
                                          <p:attrName>style.visibility</p:attrName>
                                        </p:attrNameLst>
                                      </p:cBhvr>
                                      <p:to>
                                        <p:strVal val="visible"/>
                                      </p:to>
                                    </p:set>
                                    <p:anim calcmode="lin" valueType="num">
                                      <p:cBhvr additive="base">
                                        <p:cTn id="13" dur="500" fill="hold"/>
                                        <p:tgtEl>
                                          <p:spTgt spid="41985"/>
                                        </p:tgtEl>
                                        <p:attrNameLst>
                                          <p:attrName>ppt_x</p:attrName>
                                        </p:attrNameLst>
                                      </p:cBhvr>
                                      <p:tavLst>
                                        <p:tav tm="0">
                                          <p:val>
                                            <p:strVal val="#ppt_x"/>
                                          </p:val>
                                        </p:tav>
                                        <p:tav tm="100000">
                                          <p:val>
                                            <p:strVal val="#ppt_x"/>
                                          </p:val>
                                        </p:tav>
                                      </p:tavLst>
                                    </p:anim>
                                    <p:anim calcmode="lin" valueType="num">
                                      <p:cBhvr additive="base">
                                        <p:cTn id="14" dur="500" fill="hold"/>
                                        <p:tgtEl>
                                          <p:spTgt spid="4198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6"/>
                                        </p:tgtEl>
                                        <p:attrNameLst>
                                          <p:attrName>style.visibility</p:attrName>
                                        </p:attrNameLst>
                                      </p:cBhvr>
                                      <p:to>
                                        <p:strVal val="visible"/>
                                      </p:to>
                                    </p:set>
                                    <p:anim calcmode="lin" valueType="num">
                                      <p:cBhvr additive="base">
                                        <p:cTn id="19" dur="500" fill="hold"/>
                                        <p:tgtEl>
                                          <p:spTgt spid="41986"/>
                                        </p:tgtEl>
                                        <p:attrNameLst>
                                          <p:attrName>ppt_x</p:attrName>
                                        </p:attrNameLst>
                                      </p:cBhvr>
                                      <p:tavLst>
                                        <p:tav tm="0">
                                          <p:val>
                                            <p:strVal val="#ppt_x"/>
                                          </p:val>
                                        </p:tav>
                                        <p:tav tm="100000">
                                          <p:val>
                                            <p:strVal val="#ppt_x"/>
                                          </p:val>
                                        </p:tav>
                                      </p:tavLst>
                                    </p:anim>
                                    <p:anim calcmode="lin" valueType="num">
                                      <p:cBhvr additive="base">
                                        <p:cTn id="20"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008"/>
                                        </p:tgtEl>
                                        <p:attrNameLst>
                                          <p:attrName>style.visibility</p:attrName>
                                        </p:attrNameLst>
                                      </p:cBhvr>
                                      <p:to>
                                        <p:strVal val="visible"/>
                                      </p:to>
                                    </p:set>
                                    <p:anim calcmode="lin" valueType="num">
                                      <p:cBhvr additive="base">
                                        <p:cTn id="25" dur="500" fill="hold"/>
                                        <p:tgtEl>
                                          <p:spTgt spid="42008"/>
                                        </p:tgtEl>
                                        <p:attrNameLst>
                                          <p:attrName>ppt_x</p:attrName>
                                        </p:attrNameLst>
                                      </p:cBhvr>
                                      <p:tavLst>
                                        <p:tav tm="0">
                                          <p:val>
                                            <p:strVal val="#ppt_x"/>
                                          </p:val>
                                        </p:tav>
                                        <p:tav tm="100000">
                                          <p:val>
                                            <p:strVal val="#ppt_x"/>
                                          </p:val>
                                        </p:tav>
                                      </p:tavLst>
                                    </p:anim>
                                    <p:anim calcmode="lin" valueType="num">
                                      <p:cBhvr additive="base">
                                        <p:cTn id="26" dur="500" fill="hold"/>
                                        <p:tgtEl>
                                          <p:spTgt spid="4200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992"/>
                                        </p:tgtEl>
                                        <p:attrNameLst>
                                          <p:attrName>style.visibility</p:attrName>
                                        </p:attrNameLst>
                                      </p:cBhvr>
                                      <p:to>
                                        <p:strVal val="visible"/>
                                      </p:to>
                                    </p:set>
                                    <p:anim calcmode="lin" valueType="num">
                                      <p:cBhvr additive="base">
                                        <p:cTn id="31" dur="500" fill="hold"/>
                                        <p:tgtEl>
                                          <p:spTgt spid="41992"/>
                                        </p:tgtEl>
                                        <p:attrNameLst>
                                          <p:attrName>ppt_x</p:attrName>
                                        </p:attrNameLst>
                                      </p:cBhvr>
                                      <p:tavLst>
                                        <p:tav tm="0">
                                          <p:val>
                                            <p:strVal val="#ppt_x"/>
                                          </p:val>
                                        </p:tav>
                                        <p:tav tm="100000">
                                          <p:val>
                                            <p:strVal val="#ppt_x"/>
                                          </p:val>
                                        </p:tav>
                                      </p:tavLst>
                                    </p:anim>
                                    <p:anim calcmode="lin" valueType="num">
                                      <p:cBhvr additive="base">
                                        <p:cTn id="32" dur="500" fill="hold"/>
                                        <p:tgtEl>
                                          <p:spTgt spid="4199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995"/>
                                        </p:tgtEl>
                                        <p:attrNameLst>
                                          <p:attrName>style.visibility</p:attrName>
                                        </p:attrNameLst>
                                      </p:cBhvr>
                                      <p:to>
                                        <p:strVal val="visible"/>
                                      </p:to>
                                    </p:set>
                                    <p:anim calcmode="lin" valueType="num">
                                      <p:cBhvr additive="base">
                                        <p:cTn id="41" dur="500" fill="hold"/>
                                        <p:tgtEl>
                                          <p:spTgt spid="41995"/>
                                        </p:tgtEl>
                                        <p:attrNameLst>
                                          <p:attrName>ppt_x</p:attrName>
                                        </p:attrNameLst>
                                      </p:cBhvr>
                                      <p:tavLst>
                                        <p:tav tm="0">
                                          <p:val>
                                            <p:strVal val="#ppt_x"/>
                                          </p:val>
                                        </p:tav>
                                        <p:tav tm="100000">
                                          <p:val>
                                            <p:strVal val="#ppt_x"/>
                                          </p:val>
                                        </p:tav>
                                      </p:tavLst>
                                    </p:anim>
                                    <p:anim calcmode="lin" valueType="num">
                                      <p:cBhvr additive="base">
                                        <p:cTn id="42" dur="500" fill="hold"/>
                                        <p:tgtEl>
                                          <p:spTgt spid="4199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2011"/>
                                        </p:tgtEl>
                                        <p:attrNameLst>
                                          <p:attrName>style.visibility</p:attrName>
                                        </p:attrNameLst>
                                      </p:cBhvr>
                                      <p:to>
                                        <p:strVal val="visible"/>
                                      </p:to>
                                    </p:set>
                                    <p:anim calcmode="lin" valueType="num">
                                      <p:cBhvr additive="base">
                                        <p:cTn id="51" dur="500" fill="hold"/>
                                        <p:tgtEl>
                                          <p:spTgt spid="42011"/>
                                        </p:tgtEl>
                                        <p:attrNameLst>
                                          <p:attrName>ppt_x</p:attrName>
                                        </p:attrNameLst>
                                      </p:cBhvr>
                                      <p:tavLst>
                                        <p:tav tm="0">
                                          <p:val>
                                            <p:strVal val="#ppt_x"/>
                                          </p:val>
                                        </p:tav>
                                        <p:tav tm="100000">
                                          <p:val>
                                            <p:strVal val="#ppt_x"/>
                                          </p:val>
                                        </p:tav>
                                      </p:tavLst>
                                    </p:anim>
                                    <p:anim calcmode="lin" valueType="num">
                                      <p:cBhvr additive="base">
                                        <p:cTn id="52" dur="500" fill="hold"/>
                                        <p:tgtEl>
                                          <p:spTgt spid="420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1998"/>
                                        </p:tgtEl>
                                        <p:attrNameLst>
                                          <p:attrName>style.visibility</p:attrName>
                                        </p:attrNameLst>
                                      </p:cBhvr>
                                      <p:to>
                                        <p:strVal val="visible"/>
                                      </p:to>
                                    </p:set>
                                    <p:anim calcmode="lin" valueType="num">
                                      <p:cBhvr additive="base">
                                        <p:cTn id="55" dur="500" fill="hold"/>
                                        <p:tgtEl>
                                          <p:spTgt spid="41998"/>
                                        </p:tgtEl>
                                        <p:attrNameLst>
                                          <p:attrName>ppt_x</p:attrName>
                                        </p:attrNameLst>
                                      </p:cBhvr>
                                      <p:tavLst>
                                        <p:tav tm="0">
                                          <p:val>
                                            <p:strVal val="#ppt_x"/>
                                          </p:val>
                                        </p:tav>
                                        <p:tav tm="100000">
                                          <p:val>
                                            <p:strVal val="#ppt_x"/>
                                          </p:val>
                                        </p:tav>
                                      </p:tavLst>
                                    </p:anim>
                                    <p:anim calcmode="lin" valueType="num">
                                      <p:cBhvr additive="base">
                                        <p:cTn id="56" dur="500" fill="hold"/>
                                        <p:tgtEl>
                                          <p:spTgt spid="4199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266"/>
                                        </p:tgtEl>
                                        <p:attrNameLst>
                                          <p:attrName>style.visibility</p:attrName>
                                        </p:attrNameLst>
                                      </p:cBhvr>
                                      <p:to>
                                        <p:strVal val="visible"/>
                                      </p:to>
                                    </p:set>
                                  </p:childTnLst>
                                </p:cTn>
                              </p:par>
                              <p:par>
                                <p:cTn id="61" presetID="2" presetClass="entr" presetSubtype="4"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2009"/>
                                        </p:tgtEl>
                                        <p:attrNameLst>
                                          <p:attrName>style.visibility</p:attrName>
                                        </p:attrNameLst>
                                      </p:cBhvr>
                                      <p:to>
                                        <p:strVal val="visible"/>
                                      </p:to>
                                    </p:set>
                                    <p:anim calcmode="lin" valueType="num">
                                      <p:cBhvr additive="base">
                                        <p:cTn id="69" dur="500" fill="hold"/>
                                        <p:tgtEl>
                                          <p:spTgt spid="42009"/>
                                        </p:tgtEl>
                                        <p:attrNameLst>
                                          <p:attrName>ppt_x</p:attrName>
                                        </p:attrNameLst>
                                      </p:cBhvr>
                                      <p:tavLst>
                                        <p:tav tm="0">
                                          <p:val>
                                            <p:strVal val="#ppt_x"/>
                                          </p:val>
                                        </p:tav>
                                        <p:tav tm="100000">
                                          <p:val>
                                            <p:strVal val="#ppt_x"/>
                                          </p:val>
                                        </p:tav>
                                      </p:tavLst>
                                    </p:anim>
                                    <p:anim calcmode="lin" valueType="num">
                                      <p:cBhvr additive="base">
                                        <p:cTn id="70" dur="500" fill="hold"/>
                                        <p:tgtEl>
                                          <p:spTgt spid="4200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2010"/>
                                        </p:tgtEl>
                                        <p:attrNameLst>
                                          <p:attrName>style.visibility</p:attrName>
                                        </p:attrNameLst>
                                      </p:cBhvr>
                                      <p:to>
                                        <p:strVal val="visible"/>
                                      </p:to>
                                    </p:set>
                                    <p:anim calcmode="lin" valueType="num">
                                      <p:cBhvr additive="base">
                                        <p:cTn id="81" dur="500" fill="hold"/>
                                        <p:tgtEl>
                                          <p:spTgt spid="42010"/>
                                        </p:tgtEl>
                                        <p:attrNameLst>
                                          <p:attrName>ppt_x</p:attrName>
                                        </p:attrNameLst>
                                      </p:cBhvr>
                                      <p:tavLst>
                                        <p:tav tm="0">
                                          <p:val>
                                            <p:strVal val="#ppt_x"/>
                                          </p:val>
                                        </p:tav>
                                        <p:tav tm="100000">
                                          <p:val>
                                            <p:strVal val="#ppt_x"/>
                                          </p:val>
                                        </p:tav>
                                      </p:tavLst>
                                    </p:anim>
                                    <p:anim calcmode="lin" valueType="num">
                                      <p:cBhvr additive="base">
                                        <p:cTn id="82" dur="500" fill="hold"/>
                                        <p:tgtEl>
                                          <p:spTgt spid="420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8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2"/>
                </p:tgtEl>
              </p:cMediaNode>
            </p:audio>
          </p:childTnLst>
        </p:cTn>
      </p:par>
    </p:tnLst>
    <p:bldLst>
      <p:bldP spid="25" grpId="0"/>
      <p:bldP spid="42007" grpId="0" animBg="1"/>
      <p:bldP spid="42008" grpId="0" animBg="1"/>
      <p:bldP spid="42009" grpId="0" animBg="1"/>
      <p:bldP spid="42010" grpId="0" animBg="1"/>
      <p:bldP spid="12" grpId="0"/>
      <p:bldP spid="15" grpId="0"/>
      <p:bldP spid="4199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ctrTitle"/>
          </p:nvPr>
        </p:nvSpPr>
        <p:spPr>
          <a:xfrm>
            <a:off x="107950" y="188913"/>
            <a:ext cx="5472113" cy="863600"/>
          </a:xfrm>
        </p:spPr>
        <p:txBody>
          <a:bodyPr/>
          <a:lstStyle/>
          <a:p>
            <a:r>
              <a:rPr lang="en-GB" sz="3200" b="1" dirty="0">
                <a:latin typeface="Comic Sans MS" pitchFamily="66" charset="0"/>
              </a:rPr>
              <a:t>Generalising Skills Learnt</a:t>
            </a:r>
          </a:p>
        </p:txBody>
      </p:sp>
      <p:sp>
        <p:nvSpPr>
          <p:cNvPr id="46082" name="Subtitle 2"/>
          <p:cNvSpPr>
            <a:spLocks noGrp="1"/>
          </p:cNvSpPr>
          <p:nvPr>
            <p:ph type="subTitle" idx="1"/>
          </p:nvPr>
        </p:nvSpPr>
        <p:spPr>
          <a:xfrm>
            <a:off x="323850" y="1268760"/>
            <a:ext cx="8568630" cy="1872208"/>
          </a:xfrm>
        </p:spPr>
        <p:txBody>
          <a:bodyPr>
            <a:normAutofit fontScale="77500" lnSpcReduction="20000"/>
          </a:bodyPr>
          <a:lstStyle/>
          <a:p>
            <a:pPr algn="l" defTabSz="449263" eaLnBrk="1" hangingPunct="1">
              <a:spcBef>
                <a:spcPts val="600"/>
              </a:spcBef>
              <a:buClr>
                <a:srgbClr val="000000"/>
              </a:buClr>
            </a:pPr>
            <a:r>
              <a:rPr lang="en-IE" b="0" dirty="0">
                <a:solidFill>
                  <a:srgbClr val="000000"/>
                </a:solidFill>
                <a:latin typeface="Comic Sans MS" pitchFamily="66" charset="0"/>
              </a:rPr>
              <a:t>Aim for children to generate vocabulary independently </a:t>
            </a:r>
          </a:p>
          <a:p>
            <a:pPr algn="l" defTabSz="449263" eaLnBrk="1" hangingPunct="1">
              <a:spcBef>
                <a:spcPts val="600"/>
              </a:spcBef>
              <a:buClr>
                <a:srgbClr val="000000"/>
              </a:buClr>
            </a:pPr>
            <a:r>
              <a:rPr lang="en-IE" b="0" dirty="0">
                <a:solidFill>
                  <a:srgbClr val="000000"/>
                </a:solidFill>
                <a:latin typeface="Comic Sans MS" pitchFamily="66" charset="0"/>
              </a:rPr>
              <a:t>i.e. not needing small picture cards</a:t>
            </a:r>
          </a:p>
          <a:p>
            <a:pPr algn="l" defTabSz="449263" eaLnBrk="1" hangingPunct="1">
              <a:spcBef>
                <a:spcPts val="600"/>
              </a:spcBef>
              <a:buClr>
                <a:srgbClr val="000000"/>
              </a:buClr>
            </a:pPr>
            <a:r>
              <a:rPr lang="en-IE" b="0" dirty="0">
                <a:solidFill>
                  <a:srgbClr val="000000"/>
                </a:solidFill>
                <a:latin typeface="Comic Sans MS" pitchFamily="66" charset="0"/>
              </a:rPr>
              <a:t>Sentence strip alone is enough to help them use a full sentence</a:t>
            </a:r>
          </a:p>
          <a:p>
            <a:pPr algn="l" defTabSz="449263" eaLnBrk="1" hangingPunct="1">
              <a:spcBef>
                <a:spcPts val="600"/>
              </a:spcBef>
              <a:buClr>
                <a:srgbClr val="000000"/>
              </a:buClr>
            </a:pPr>
            <a:endParaRPr lang="en-IE" b="0" dirty="0">
              <a:solidFill>
                <a:srgbClr val="000000"/>
              </a:solidFill>
              <a:latin typeface="Comic Sans MS" pitchFamily="66" charset="0"/>
            </a:endParaRPr>
          </a:p>
          <a:p>
            <a:pPr algn="l" defTabSz="449263" eaLnBrk="1" hangingPunct="1">
              <a:spcBef>
                <a:spcPts val="600"/>
              </a:spcBef>
              <a:buClr>
                <a:srgbClr val="000000"/>
              </a:buClr>
            </a:pPr>
            <a:endParaRPr lang="en-IE" sz="2000" b="0" dirty="0">
              <a:solidFill>
                <a:srgbClr val="000000"/>
              </a:solidFill>
              <a:latin typeface="Comic Sans MS" pitchFamily="66" charset="0"/>
            </a:endParaRPr>
          </a:p>
          <a:p>
            <a:pPr algn="l" defTabSz="449263"/>
            <a:endParaRPr lang="en-GB" sz="2000" dirty="0"/>
          </a:p>
        </p:txBody>
      </p:sp>
      <p:pic>
        <p:nvPicPr>
          <p:cNvPr id="46083" name="Picture 3"/>
          <p:cNvPicPr>
            <a:picLocks noChangeAspect="1" noChangeArrowheads="1"/>
          </p:cNvPicPr>
          <p:nvPr/>
        </p:nvPicPr>
        <p:blipFill>
          <a:blip r:embed="rId5"/>
          <a:srcRect/>
          <a:stretch>
            <a:fillRect/>
          </a:stretch>
        </p:blipFill>
        <p:spPr bwMode="auto">
          <a:xfrm>
            <a:off x="251520" y="2996952"/>
            <a:ext cx="4518025" cy="3351212"/>
          </a:xfrm>
          <a:prstGeom prst="rect">
            <a:avLst/>
          </a:prstGeom>
          <a:noFill/>
          <a:ln w="9360">
            <a:solidFill>
              <a:srgbClr val="000000"/>
            </a:solidFill>
            <a:miter lim="800000"/>
            <a:headEnd/>
            <a:tailEnd/>
          </a:ln>
        </p:spPr>
      </p:pic>
      <p:sp>
        <p:nvSpPr>
          <p:cNvPr id="46087" name="Rectangle 10"/>
          <p:cNvSpPr>
            <a:spLocks noChangeArrowheads="1"/>
          </p:cNvSpPr>
          <p:nvPr/>
        </p:nvSpPr>
        <p:spPr bwMode="auto">
          <a:xfrm>
            <a:off x="4847154" y="5077558"/>
            <a:ext cx="3151187" cy="336550"/>
          </a:xfrm>
          <a:prstGeom prst="rect">
            <a:avLst/>
          </a:prstGeom>
          <a:noFill/>
          <a:ln w="9525">
            <a:noFill/>
            <a:miter lim="800000"/>
            <a:headEnd/>
            <a:tailEnd/>
          </a:ln>
        </p:spPr>
        <p:txBody>
          <a:bodyPr wrap="none">
            <a:spAutoFit/>
          </a:bodyPr>
          <a:lstStyle/>
          <a:p>
            <a:pPr>
              <a:spcBef>
                <a:spcPts val="600"/>
              </a:spcBef>
              <a:buClr>
                <a:srgbClr val="000000"/>
              </a:buClr>
            </a:pPr>
            <a:r>
              <a:rPr lang="en-IE" sz="1600" b="0" i="0" dirty="0">
                <a:solidFill>
                  <a:srgbClr val="000000"/>
                </a:solidFill>
                <a:latin typeface="Comic Sans MS" pitchFamily="66" charset="0"/>
              </a:rPr>
              <a:t>e.g. “The boy is throwing a ball”</a:t>
            </a:r>
          </a:p>
        </p:txBody>
      </p:sp>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356" t="40242" r="21195" b="33974"/>
          <a:stretch/>
        </p:blipFill>
        <p:spPr bwMode="auto">
          <a:xfrm>
            <a:off x="4823853" y="3789040"/>
            <a:ext cx="4320147" cy="123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oice 015">
            <a:hlinkClick r:id="" action="ppaction://media"/>
            <a:extLst>
              <a:ext uri="{FF2B5EF4-FFF2-40B4-BE49-F238E27FC236}">
                <a16:creationId xmlns:a16="http://schemas.microsoft.com/office/drawing/2014/main" id="{D46C1DD6-1940-355C-FBCD-E226CD1178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424" y="2142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80F8-0677-4CAF-BA0A-235DF7CD7A13}"/>
              </a:ext>
            </a:extLst>
          </p:cNvPr>
          <p:cNvSpPr>
            <a:spLocks noGrp="1"/>
          </p:cNvSpPr>
          <p:nvPr>
            <p:ph type="title"/>
          </p:nvPr>
        </p:nvSpPr>
        <p:spPr/>
        <p:txBody>
          <a:bodyPr/>
          <a:lstStyle/>
          <a:p>
            <a:r>
              <a:rPr lang="en-GB" dirty="0"/>
              <a:t>Classroom example </a:t>
            </a:r>
          </a:p>
        </p:txBody>
      </p:sp>
      <p:pic>
        <p:nvPicPr>
          <p:cNvPr id="1027" name="Picture 3" descr="72757b3f-9590-4804-b076-6ec6a426f2fa@GBRP265">
            <a:extLst>
              <a:ext uri="{FF2B5EF4-FFF2-40B4-BE49-F238E27FC236}">
                <a16:creationId xmlns:a16="http://schemas.microsoft.com/office/drawing/2014/main" id="{4F9FCDF1-7C73-4C00-B230-E5C37227E9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423857"/>
            <a:ext cx="3419475" cy="256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5abd4ba8-05d9-4e3a-912b-4998ae6c4eaf@GBRP265">
            <a:extLst>
              <a:ext uri="{FF2B5EF4-FFF2-40B4-BE49-F238E27FC236}">
                <a16:creationId xmlns:a16="http://schemas.microsoft.com/office/drawing/2014/main" id="{0CFB616E-408C-417D-9EBF-26A5256432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1417638"/>
            <a:ext cx="3573835" cy="268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0AD3E3-0A2A-408F-AAE9-8C88B9F4878F}"/>
              </a:ext>
            </a:extLst>
          </p:cNvPr>
          <p:cNvSpPr txBox="1"/>
          <p:nvPr/>
        </p:nvSpPr>
        <p:spPr>
          <a:xfrm>
            <a:off x="1187624" y="4526202"/>
            <a:ext cx="6768752" cy="1815882"/>
          </a:xfrm>
          <a:prstGeom prst="rect">
            <a:avLst/>
          </a:prstGeom>
          <a:noFill/>
        </p:spPr>
        <p:txBody>
          <a:bodyPr wrap="square" rtlCol="0">
            <a:spAutoFit/>
          </a:bodyPr>
          <a:lstStyle/>
          <a:p>
            <a:r>
              <a:rPr lang="en-GB" b="0" i="0" dirty="0"/>
              <a:t>Both of these pictures show an interactive space that is easily adaptable for current topic language. </a:t>
            </a:r>
          </a:p>
          <a:p>
            <a:endParaRPr lang="en-GB" b="0" i="0" dirty="0"/>
          </a:p>
        </p:txBody>
      </p:sp>
      <p:pic>
        <p:nvPicPr>
          <p:cNvPr id="3" name="Voice 016">
            <a:hlinkClick r:id="" action="ppaction://media"/>
            <a:extLst>
              <a:ext uri="{FF2B5EF4-FFF2-40B4-BE49-F238E27FC236}">
                <a16:creationId xmlns:a16="http://schemas.microsoft.com/office/drawing/2014/main" id="{9F9BAA9A-AB1F-4FE5-0A16-D4EA64AAB1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236538"/>
            <a:ext cx="406400" cy="406400"/>
          </a:xfrm>
          <a:prstGeom prst="rect">
            <a:avLst/>
          </a:prstGeom>
        </p:spPr>
      </p:pic>
    </p:spTree>
    <p:extLst>
      <p:ext uri="{BB962C8B-B14F-4D97-AF65-F5344CB8AC3E}">
        <p14:creationId xmlns:p14="http://schemas.microsoft.com/office/powerpoint/2010/main" val="157703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C3191-A2C0-4379-AA38-62736D20887C}"/>
              </a:ext>
            </a:extLst>
          </p:cNvPr>
          <p:cNvPicPr>
            <a:picLocks noChangeAspect="1"/>
          </p:cNvPicPr>
          <p:nvPr/>
        </p:nvPicPr>
        <p:blipFill>
          <a:blip r:embed="rId3"/>
          <a:stretch>
            <a:fillRect/>
          </a:stretch>
        </p:blipFill>
        <p:spPr>
          <a:xfrm>
            <a:off x="1187624" y="1150846"/>
            <a:ext cx="7026880" cy="5270160"/>
          </a:xfrm>
          <a:prstGeom prst="rect">
            <a:avLst/>
          </a:prstGeom>
        </p:spPr>
      </p:pic>
      <p:sp>
        <p:nvSpPr>
          <p:cNvPr id="5" name="TextBox 4">
            <a:extLst>
              <a:ext uri="{FF2B5EF4-FFF2-40B4-BE49-F238E27FC236}">
                <a16:creationId xmlns:a16="http://schemas.microsoft.com/office/drawing/2014/main" id="{0B2F0578-E25B-41BF-8EB6-B5A6A2FD710D}"/>
              </a:ext>
            </a:extLst>
          </p:cNvPr>
          <p:cNvSpPr txBox="1"/>
          <p:nvPr/>
        </p:nvSpPr>
        <p:spPr>
          <a:xfrm>
            <a:off x="179512" y="188640"/>
            <a:ext cx="8856984" cy="584775"/>
          </a:xfrm>
          <a:prstGeom prst="rect">
            <a:avLst/>
          </a:prstGeom>
          <a:noFill/>
        </p:spPr>
        <p:txBody>
          <a:bodyPr wrap="square" rtlCol="0">
            <a:spAutoFit/>
          </a:bodyPr>
          <a:lstStyle/>
          <a:p>
            <a:r>
              <a:rPr lang="en-GB" sz="3200" i="0" dirty="0">
                <a:latin typeface="Comic Sans MS" panose="030F0702030302020204" pitchFamily="66" charset="0"/>
              </a:rPr>
              <a:t>Colourful Sentences in the classroom:</a:t>
            </a:r>
          </a:p>
        </p:txBody>
      </p:sp>
    </p:spTree>
    <p:extLst>
      <p:ext uri="{BB962C8B-B14F-4D97-AF65-F5344CB8AC3E}">
        <p14:creationId xmlns:p14="http://schemas.microsoft.com/office/powerpoint/2010/main" val="2009129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p:cNvSpPr>
          <p:nvPr/>
        </p:nvSpPr>
        <p:spPr bwMode="white">
          <a:xfrm>
            <a:off x="107950" y="260648"/>
            <a:ext cx="8856538" cy="863600"/>
          </a:xfrm>
          <a:prstGeom prst="rect">
            <a:avLst/>
          </a:prstGeom>
          <a:noFill/>
          <a:ln w="9525">
            <a:noFill/>
            <a:miter lim="800000"/>
            <a:headEnd/>
            <a:tailEnd/>
          </a:ln>
        </p:spPr>
        <p:txBody>
          <a:bodyPr/>
          <a:lstStyle/>
          <a:p>
            <a:pPr eaLnBrk="0" hangingPunct="0"/>
            <a:r>
              <a:rPr lang="en-GB" sz="3200" i="0" dirty="0">
                <a:latin typeface="Comic Sans MS" pitchFamily="66" charset="0"/>
              </a:rPr>
              <a:t>Using a sentence strip in the classroom:</a:t>
            </a:r>
            <a:br>
              <a:rPr lang="en-GB" sz="3200" i="0" dirty="0">
                <a:latin typeface="Arial" charset="0"/>
              </a:rPr>
            </a:br>
            <a:endParaRPr lang="en-GB" sz="3200" i="0" dirty="0">
              <a:latin typeface="Arial" charset="0"/>
            </a:endParaRPr>
          </a:p>
        </p:txBody>
      </p:sp>
      <p:pic>
        <p:nvPicPr>
          <p:cNvPr id="2" name="Picture 1">
            <a:extLst>
              <a:ext uri="{FF2B5EF4-FFF2-40B4-BE49-F238E27FC236}">
                <a16:creationId xmlns:a16="http://schemas.microsoft.com/office/drawing/2014/main" id="{BB6CD047-A208-41F6-8EA1-4B9FB74F9941}"/>
              </a:ext>
            </a:extLst>
          </p:cNvPr>
          <p:cNvPicPr>
            <a:picLocks noChangeAspect="1"/>
          </p:cNvPicPr>
          <p:nvPr/>
        </p:nvPicPr>
        <p:blipFill>
          <a:blip r:embed="rId5"/>
          <a:stretch>
            <a:fillRect/>
          </a:stretch>
        </p:blipFill>
        <p:spPr>
          <a:xfrm>
            <a:off x="4459631" y="1484784"/>
            <a:ext cx="4176122" cy="2444708"/>
          </a:xfrm>
          <a:prstGeom prst="rect">
            <a:avLst/>
          </a:prstGeom>
        </p:spPr>
      </p:pic>
      <p:pic>
        <p:nvPicPr>
          <p:cNvPr id="3" name="Picture 2">
            <a:extLst>
              <a:ext uri="{FF2B5EF4-FFF2-40B4-BE49-F238E27FC236}">
                <a16:creationId xmlns:a16="http://schemas.microsoft.com/office/drawing/2014/main" id="{3226D3EE-BC92-4535-B706-872E69EEDC83}"/>
              </a:ext>
            </a:extLst>
          </p:cNvPr>
          <p:cNvPicPr>
            <a:picLocks noChangeAspect="1"/>
          </p:cNvPicPr>
          <p:nvPr/>
        </p:nvPicPr>
        <p:blipFill>
          <a:blip r:embed="rId6"/>
          <a:stretch>
            <a:fillRect/>
          </a:stretch>
        </p:blipFill>
        <p:spPr>
          <a:xfrm rot="21347459">
            <a:off x="3979962" y="4242048"/>
            <a:ext cx="2592980" cy="1623165"/>
          </a:xfrm>
          <a:prstGeom prst="rect">
            <a:avLst/>
          </a:prstGeom>
        </p:spPr>
      </p:pic>
      <p:sp>
        <p:nvSpPr>
          <p:cNvPr id="5" name="TextBox 4"/>
          <p:cNvSpPr txBox="1"/>
          <p:nvPr/>
        </p:nvSpPr>
        <p:spPr>
          <a:xfrm>
            <a:off x="276963" y="946541"/>
            <a:ext cx="4032448" cy="5693866"/>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GB" dirty="0">
                <a:latin typeface="Comic Sans MS" pitchFamily="66" charset="0"/>
              </a:rPr>
              <a:t>Describing Pictures</a:t>
            </a:r>
          </a:p>
          <a:p>
            <a:pPr marL="457200" indent="-457200">
              <a:lnSpc>
                <a:spcPct val="150000"/>
              </a:lnSpc>
              <a:buFont typeface="Wingdings" panose="05000000000000000000" pitchFamily="2" charset="2"/>
              <a:buChar char="ü"/>
            </a:pPr>
            <a:r>
              <a:rPr lang="en-GB" dirty="0">
                <a:latin typeface="Comic Sans MS" pitchFamily="66" charset="0"/>
              </a:rPr>
              <a:t>Story telling</a:t>
            </a:r>
          </a:p>
          <a:p>
            <a:pPr marL="457200" indent="-457200">
              <a:lnSpc>
                <a:spcPct val="150000"/>
              </a:lnSpc>
              <a:buFont typeface="Wingdings" panose="05000000000000000000" pitchFamily="2" charset="2"/>
              <a:buChar char="ü"/>
            </a:pPr>
            <a:r>
              <a:rPr lang="en-GB" dirty="0">
                <a:latin typeface="Comic Sans MS" pitchFamily="66" charset="0"/>
              </a:rPr>
              <a:t>News Telling</a:t>
            </a:r>
          </a:p>
          <a:p>
            <a:pPr marL="457200" indent="-457200">
              <a:lnSpc>
                <a:spcPct val="150000"/>
              </a:lnSpc>
              <a:buFont typeface="Wingdings" panose="05000000000000000000" pitchFamily="2" charset="2"/>
              <a:buChar char="ü"/>
            </a:pPr>
            <a:r>
              <a:rPr lang="en-GB" dirty="0">
                <a:latin typeface="Comic Sans MS" pitchFamily="66" charset="0"/>
              </a:rPr>
              <a:t>Answering questions </a:t>
            </a:r>
          </a:p>
          <a:p>
            <a:pPr marL="457200" indent="-457200">
              <a:lnSpc>
                <a:spcPct val="150000"/>
              </a:lnSpc>
              <a:buFont typeface="Wingdings" panose="05000000000000000000" pitchFamily="2" charset="2"/>
              <a:buChar char="ü"/>
            </a:pPr>
            <a:r>
              <a:rPr lang="en-GB" dirty="0">
                <a:latin typeface="Comic Sans MS" pitchFamily="66" charset="0"/>
              </a:rPr>
              <a:t>Written work</a:t>
            </a:r>
          </a:p>
          <a:p>
            <a:pPr marL="457200" indent="-457200">
              <a:lnSpc>
                <a:spcPct val="150000"/>
              </a:lnSpc>
              <a:buFont typeface="Wingdings" panose="05000000000000000000" pitchFamily="2" charset="2"/>
              <a:buChar char="ü"/>
            </a:pPr>
            <a:r>
              <a:rPr lang="en-GB" dirty="0">
                <a:latin typeface="Comic Sans MS" pitchFamily="66" charset="0"/>
              </a:rPr>
              <a:t>Commenting on environment</a:t>
            </a:r>
          </a:p>
          <a:p>
            <a:pPr marL="457200" indent="-457200">
              <a:buFont typeface="Wingdings" panose="05000000000000000000" pitchFamily="2" charset="2"/>
              <a:buChar char="ü"/>
            </a:pPr>
            <a:endParaRPr lang="en-GB" dirty="0"/>
          </a:p>
        </p:txBody>
      </p:sp>
      <p:pic>
        <p:nvPicPr>
          <p:cNvPr id="17412" name="Picture 4" descr="Image result for colourful sentences writt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26203">
            <a:off x="6328227" y="4650836"/>
            <a:ext cx="261937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4" name="Voice 017">
            <a:hlinkClick r:id="" action="ppaction://media"/>
            <a:extLst>
              <a:ext uri="{FF2B5EF4-FFF2-40B4-BE49-F238E27FC236}">
                <a16:creationId xmlns:a16="http://schemas.microsoft.com/office/drawing/2014/main" id="{8EC45F59-1923-74A8-F124-700AC4B2D6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8088" y="219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p:nvPr>
        </p:nvSpPr>
        <p:spPr>
          <a:xfrm>
            <a:off x="202751" y="1196752"/>
            <a:ext cx="3347890" cy="4752528"/>
          </a:xfrm>
        </p:spPr>
        <p:txBody>
          <a:bodyPr>
            <a:normAutofit/>
          </a:bodyPr>
          <a:lstStyle/>
          <a:p>
            <a:pPr algn="l"/>
            <a:r>
              <a:rPr lang="en-GB" sz="3200" b="1" dirty="0">
                <a:latin typeface="Comic Sans MS" pitchFamily="66" charset="0"/>
              </a:rPr>
              <a:t>Have a picture of the week: </a:t>
            </a:r>
            <a:r>
              <a:rPr lang="en-GB" sz="3200" dirty="0">
                <a:latin typeface="Comic Sans MS" pitchFamily="66" charset="0"/>
              </a:rPr>
              <a:t>e.g. photos of children in the class on a display board with sentence strip</a:t>
            </a:r>
          </a:p>
        </p:txBody>
      </p:sp>
      <p:sp>
        <p:nvSpPr>
          <p:cNvPr id="6" name="Rectangle 5"/>
          <p:cNvSpPr>
            <a:spLocks noChangeArrowheads="1"/>
          </p:cNvSpPr>
          <p:nvPr/>
        </p:nvSpPr>
        <p:spPr bwMode="auto">
          <a:xfrm>
            <a:off x="215998" y="188640"/>
            <a:ext cx="8676481" cy="584775"/>
          </a:xfrm>
          <a:prstGeom prst="rect">
            <a:avLst/>
          </a:prstGeom>
          <a:noFill/>
          <a:ln w="9525">
            <a:noFill/>
            <a:miter lim="800000"/>
            <a:headEnd/>
            <a:tailEnd/>
          </a:ln>
        </p:spPr>
        <p:txBody>
          <a:bodyPr wrap="square">
            <a:spAutoFit/>
          </a:bodyPr>
          <a:lstStyle/>
          <a:p>
            <a:r>
              <a:rPr lang="en-GB" sz="3200" i="0" dirty="0">
                <a:latin typeface="Comic Sans MS" panose="030F0702030302020204" pitchFamily="66" charset="0"/>
              </a:rPr>
              <a:t>Colourful Sentences in the classroom:</a:t>
            </a:r>
          </a:p>
        </p:txBody>
      </p:sp>
      <p:pic>
        <p:nvPicPr>
          <p:cNvPr id="1843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070" t="28070" r="14856" b="39078"/>
          <a:stretch/>
        </p:blipFill>
        <p:spPr bwMode="auto">
          <a:xfrm>
            <a:off x="4308148" y="4437112"/>
            <a:ext cx="4536504" cy="129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age result for reading at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Image result for reading at scho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40" name="Picture 8" descr="Image result for boy reading at scho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696" y="1360095"/>
            <a:ext cx="4215408" cy="2810273"/>
          </a:xfrm>
          <a:prstGeom prst="rect">
            <a:avLst/>
          </a:prstGeom>
          <a:noFill/>
          <a:extLst>
            <a:ext uri="{909E8E84-426E-40DD-AFC4-6F175D3DCCD1}">
              <a14:hiddenFill xmlns:a14="http://schemas.microsoft.com/office/drawing/2010/main">
                <a:solidFill>
                  <a:srgbClr val="FFFFFF"/>
                </a:solidFill>
              </a14:hiddenFill>
            </a:ext>
          </a:extLst>
        </p:spPr>
      </p:pic>
      <p:pic>
        <p:nvPicPr>
          <p:cNvPr id="4" name="Voice 018">
            <a:hlinkClick r:id="" action="ppaction://media"/>
            <a:extLst>
              <a:ext uri="{FF2B5EF4-FFF2-40B4-BE49-F238E27FC236}">
                <a16:creationId xmlns:a16="http://schemas.microsoft.com/office/drawing/2014/main" id="{7962059F-499E-733E-A7AB-02880144EB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7704" y="1697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
          <p:cNvSpPr>
            <a:spLocks noGrp="1" noChangeArrowheads="1"/>
          </p:cNvSpPr>
          <p:nvPr>
            <p:ph type="subTitle" idx="1"/>
          </p:nvPr>
        </p:nvSpPr>
        <p:spPr>
          <a:xfrm>
            <a:off x="305969" y="1165432"/>
            <a:ext cx="8496300" cy="5274346"/>
          </a:xfrm>
        </p:spPr>
        <p:txBody>
          <a:bodyPr>
            <a:normAutofit fontScale="92500" lnSpcReduction="10000"/>
          </a:bodyPr>
          <a:lstStyle/>
          <a:p>
            <a:pPr marL="0" indent="0">
              <a:spcBef>
                <a:spcPct val="0"/>
              </a:spcBef>
              <a:buFontTx/>
              <a:buNone/>
            </a:pPr>
            <a:endParaRPr lang="en-GB" sz="2800" u="sng" dirty="0">
              <a:solidFill>
                <a:schemeClr val="tx1"/>
              </a:solidFill>
              <a:latin typeface="+mn-lt"/>
            </a:endParaRPr>
          </a:p>
          <a:p>
            <a:pPr algn="l">
              <a:spcBef>
                <a:spcPct val="0"/>
              </a:spcBef>
            </a:pPr>
            <a:r>
              <a:rPr lang="en-GB" sz="2800" dirty="0">
                <a:solidFill>
                  <a:schemeClr val="tx1"/>
                </a:solidFill>
                <a:latin typeface="Comic Sans MS" panose="030F0702030302020204" pitchFamily="66" charset="0"/>
              </a:rPr>
              <a:t>To understand…</a:t>
            </a:r>
          </a:p>
          <a:p>
            <a:pPr algn="l">
              <a:spcBef>
                <a:spcPct val="0"/>
              </a:spcBef>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What is Colourful Sentences?</a:t>
            </a:r>
          </a:p>
          <a:p>
            <a:pPr algn="l">
              <a:spcBef>
                <a:spcPct val="0"/>
              </a:spcBef>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Why use Colourful Sentences? </a:t>
            </a:r>
          </a:p>
          <a:p>
            <a:pPr marL="457200" indent="-457200" algn="l">
              <a:spcBef>
                <a:spcPct val="0"/>
              </a:spcBef>
              <a:buFont typeface="Wingdings" panose="05000000000000000000" pitchFamily="2" charset="2"/>
              <a:buChar char="Ø"/>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Who benefits from Colourful Sentences?</a:t>
            </a:r>
          </a:p>
          <a:p>
            <a:pPr marL="457200" indent="-457200" algn="l">
              <a:spcBef>
                <a:spcPct val="0"/>
              </a:spcBef>
              <a:buFont typeface="Wingdings" panose="05000000000000000000" pitchFamily="2" charset="2"/>
              <a:buChar char="Ø"/>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Who can implement it?</a:t>
            </a:r>
          </a:p>
          <a:p>
            <a:pPr marL="457200" indent="-457200" algn="l">
              <a:spcBef>
                <a:spcPct val="0"/>
              </a:spcBef>
              <a:buFont typeface="Wingdings" panose="05000000000000000000" pitchFamily="2" charset="2"/>
              <a:buChar char="Ø"/>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How to get started with using colourful sentences</a:t>
            </a:r>
          </a:p>
          <a:p>
            <a:pPr algn="l">
              <a:spcBef>
                <a:spcPct val="0"/>
              </a:spcBef>
            </a:pPr>
            <a:endParaRPr lang="en-GB" sz="2800" dirty="0">
              <a:solidFill>
                <a:schemeClr val="tx1"/>
              </a:solidFill>
              <a:latin typeface="Comic Sans MS" panose="030F0702030302020204" pitchFamily="66" charset="0"/>
            </a:endParaRPr>
          </a:p>
          <a:p>
            <a:pPr marL="457200" indent="-457200" algn="l">
              <a:spcBef>
                <a:spcPct val="0"/>
              </a:spcBef>
              <a:buFont typeface="Wingdings" panose="05000000000000000000" pitchFamily="2" charset="2"/>
              <a:buChar char="Ø"/>
            </a:pPr>
            <a:r>
              <a:rPr lang="en-GB" sz="2800" dirty="0">
                <a:solidFill>
                  <a:schemeClr val="tx1"/>
                </a:solidFill>
                <a:latin typeface="Comic Sans MS" panose="030F0702030302020204" pitchFamily="66" charset="0"/>
              </a:rPr>
              <a:t>How to use the skills learnt in the classroom</a:t>
            </a:r>
            <a:r>
              <a:rPr lang="en-GB" sz="2800" dirty="0">
                <a:latin typeface="Comic Sans MS" panose="030F0702030302020204" pitchFamily="66" charset="0"/>
              </a:rPr>
              <a:t> </a:t>
            </a:r>
            <a:endParaRPr lang="en-GB" sz="2800" dirty="0">
              <a:solidFill>
                <a:schemeClr val="tx1"/>
              </a:solidFill>
              <a:latin typeface="Comic Sans MS" panose="030F0702030302020204" pitchFamily="66" charset="0"/>
            </a:endParaRPr>
          </a:p>
        </p:txBody>
      </p:sp>
      <p:sp>
        <p:nvSpPr>
          <p:cNvPr id="10242" name="Rectangle 2"/>
          <p:cNvSpPr txBox="1">
            <a:spLocks noChangeArrowheads="1"/>
          </p:cNvSpPr>
          <p:nvPr/>
        </p:nvSpPr>
        <p:spPr bwMode="auto">
          <a:xfrm>
            <a:off x="281385" y="504007"/>
            <a:ext cx="6858000" cy="762000"/>
          </a:xfrm>
          <a:prstGeom prst="rect">
            <a:avLst/>
          </a:prstGeom>
          <a:noFill/>
          <a:ln w="9525">
            <a:noFill/>
            <a:miter lim="800000"/>
            <a:headEnd/>
            <a:tailEnd/>
          </a:ln>
        </p:spPr>
        <p:txBody>
          <a:bodyPr/>
          <a:lstStyle/>
          <a:p>
            <a:pPr eaLnBrk="0" hangingPunct="0"/>
            <a:r>
              <a:rPr lang="en-GB" sz="3600" b="0" i="0" u="sng" dirty="0">
                <a:latin typeface="Comic Sans MS" panose="030F0702030302020204" pitchFamily="66" charset="0"/>
              </a:rPr>
              <a:t>Aims</a:t>
            </a:r>
            <a:endParaRPr lang="en-GB" sz="3200" b="0" i="0" u="sng" dirty="0">
              <a:latin typeface="Comic Sans MS" panose="030F0702030302020204" pitchFamily="66" charset="0"/>
            </a:endParaRPr>
          </a:p>
        </p:txBody>
      </p:sp>
      <p:grpSp>
        <p:nvGrpSpPr>
          <p:cNvPr id="5" name="Group 56"/>
          <p:cNvGrpSpPr>
            <a:grpSpLocks/>
          </p:cNvGrpSpPr>
          <p:nvPr/>
        </p:nvGrpSpPr>
        <p:grpSpPr bwMode="auto">
          <a:xfrm>
            <a:off x="4897526" y="446857"/>
            <a:ext cx="3883025" cy="1627187"/>
            <a:chOff x="476" y="1071"/>
            <a:chExt cx="2446" cy="1025"/>
          </a:xfrm>
        </p:grpSpPr>
        <p:sp>
          <p:nvSpPr>
            <p:cNvPr id="6" name="Oval 5"/>
            <p:cNvSpPr>
              <a:spLocks noChangeArrowheads="1"/>
            </p:cNvSpPr>
            <p:nvPr/>
          </p:nvSpPr>
          <p:spPr bwMode="auto">
            <a:xfrm rot="-2037221">
              <a:off x="2562" y="1533"/>
              <a:ext cx="360" cy="204"/>
            </a:xfrm>
            <a:prstGeom prst="ellipse">
              <a:avLst/>
            </a:prstGeom>
            <a:solidFill>
              <a:srgbClr val="00B0F0"/>
            </a:solidFill>
            <a:ln w="9525">
              <a:solidFill>
                <a:srgbClr val="000000"/>
              </a:solidFill>
              <a:round/>
              <a:headEnd/>
              <a:tailEnd/>
            </a:ln>
          </p:spPr>
          <p:txBody>
            <a:bodyPr/>
            <a:lstStyle/>
            <a:p>
              <a:endParaRPr lang="en-US">
                <a:solidFill>
                  <a:srgbClr val="000000"/>
                </a:solidFill>
              </a:endParaRPr>
            </a:p>
          </p:txBody>
        </p:sp>
        <p:sp>
          <p:nvSpPr>
            <p:cNvPr id="7" name="Oval 6"/>
            <p:cNvSpPr>
              <a:spLocks noChangeArrowheads="1"/>
            </p:cNvSpPr>
            <p:nvPr/>
          </p:nvSpPr>
          <p:spPr bwMode="auto">
            <a:xfrm>
              <a:off x="2636" y="1952"/>
              <a:ext cx="72" cy="144"/>
            </a:xfrm>
            <a:prstGeom prst="ellipse">
              <a:avLst/>
            </a:prstGeom>
            <a:solidFill>
              <a:srgbClr val="00B0F0"/>
            </a:solidFill>
            <a:ln w="9525">
              <a:solidFill>
                <a:srgbClr val="000000"/>
              </a:solidFill>
              <a:round/>
              <a:headEnd/>
              <a:tailEnd/>
            </a:ln>
          </p:spPr>
          <p:txBody>
            <a:bodyPr/>
            <a:lstStyle/>
            <a:p>
              <a:endParaRPr lang="en-US">
                <a:solidFill>
                  <a:srgbClr val="000000"/>
                </a:solidFill>
              </a:endParaRPr>
            </a:p>
          </p:txBody>
        </p:sp>
        <p:sp>
          <p:nvSpPr>
            <p:cNvPr id="8" name="Oval 7"/>
            <p:cNvSpPr>
              <a:spLocks noChangeArrowheads="1"/>
            </p:cNvSpPr>
            <p:nvPr/>
          </p:nvSpPr>
          <p:spPr bwMode="auto">
            <a:xfrm>
              <a:off x="2492" y="1952"/>
              <a:ext cx="72" cy="144"/>
            </a:xfrm>
            <a:prstGeom prst="ellipse">
              <a:avLst/>
            </a:prstGeom>
            <a:solidFill>
              <a:srgbClr val="00B0F0"/>
            </a:solidFill>
            <a:ln w="9525">
              <a:solidFill>
                <a:srgbClr val="000000"/>
              </a:solidFill>
              <a:round/>
              <a:headEnd/>
              <a:tailEnd/>
            </a:ln>
          </p:spPr>
          <p:txBody>
            <a:bodyPr/>
            <a:lstStyle/>
            <a:p>
              <a:endParaRPr lang="en-US">
                <a:solidFill>
                  <a:srgbClr val="000000"/>
                </a:solidFill>
              </a:endParaRPr>
            </a:p>
          </p:txBody>
        </p:sp>
        <p:sp>
          <p:nvSpPr>
            <p:cNvPr id="9" name="Oval 8"/>
            <p:cNvSpPr>
              <a:spLocks noChangeArrowheads="1"/>
            </p:cNvSpPr>
            <p:nvPr/>
          </p:nvSpPr>
          <p:spPr bwMode="auto">
            <a:xfrm>
              <a:off x="2132" y="1658"/>
              <a:ext cx="72" cy="144"/>
            </a:xfrm>
            <a:prstGeom prst="ellipse">
              <a:avLst/>
            </a:prstGeom>
            <a:solidFill>
              <a:srgbClr val="33CC33"/>
            </a:solidFill>
            <a:ln w="9525">
              <a:solidFill>
                <a:srgbClr val="000000"/>
              </a:solidFill>
              <a:round/>
              <a:headEnd/>
              <a:tailEnd/>
            </a:ln>
          </p:spPr>
          <p:txBody>
            <a:bodyPr/>
            <a:lstStyle/>
            <a:p>
              <a:endParaRPr lang="en-US">
                <a:solidFill>
                  <a:srgbClr val="000000"/>
                </a:solidFill>
              </a:endParaRPr>
            </a:p>
          </p:txBody>
        </p:sp>
        <p:sp>
          <p:nvSpPr>
            <p:cNvPr id="10" name="Oval 9"/>
            <p:cNvSpPr>
              <a:spLocks noChangeArrowheads="1"/>
            </p:cNvSpPr>
            <p:nvPr/>
          </p:nvSpPr>
          <p:spPr bwMode="auto">
            <a:xfrm>
              <a:off x="1988" y="1658"/>
              <a:ext cx="72" cy="144"/>
            </a:xfrm>
            <a:prstGeom prst="ellipse">
              <a:avLst/>
            </a:prstGeom>
            <a:solidFill>
              <a:srgbClr val="33CC33"/>
            </a:solidFill>
            <a:ln w="9525">
              <a:solidFill>
                <a:srgbClr val="000000"/>
              </a:solidFill>
              <a:round/>
              <a:headEnd/>
              <a:tailEnd/>
            </a:ln>
          </p:spPr>
          <p:txBody>
            <a:bodyPr/>
            <a:lstStyle/>
            <a:p>
              <a:endParaRPr lang="en-US">
                <a:solidFill>
                  <a:srgbClr val="000000"/>
                </a:solidFill>
              </a:endParaRPr>
            </a:p>
          </p:txBody>
        </p:sp>
        <p:sp>
          <p:nvSpPr>
            <p:cNvPr id="11" name="Oval 10"/>
            <p:cNvSpPr>
              <a:spLocks noChangeArrowheads="1"/>
            </p:cNvSpPr>
            <p:nvPr/>
          </p:nvSpPr>
          <p:spPr bwMode="auto">
            <a:xfrm>
              <a:off x="1628" y="1805"/>
              <a:ext cx="72" cy="144"/>
            </a:xfrm>
            <a:prstGeom prst="ellipse">
              <a:avLst/>
            </a:prstGeom>
            <a:solidFill>
              <a:srgbClr val="FFFF00"/>
            </a:solidFill>
            <a:ln w="9525">
              <a:solidFill>
                <a:srgbClr val="000000"/>
              </a:solidFill>
              <a:round/>
              <a:headEnd/>
              <a:tailEnd/>
            </a:ln>
          </p:spPr>
          <p:txBody>
            <a:bodyPr/>
            <a:lstStyle/>
            <a:p>
              <a:endParaRPr lang="en-US">
                <a:solidFill>
                  <a:srgbClr val="000000"/>
                </a:solidFill>
              </a:endParaRPr>
            </a:p>
          </p:txBody>
        </p:sp>
        <p:sp>
          <p:nvSpPr>
            <p:cNvPr id="12" name="Oval 11"/>
            <p:cNvSpPr>
              <a:spLocks noChangeArrowheads="1"/>
            </p:cNvSpPr>
            <p:nvPr/>
          </p:nvSpPr>
          <p:spPr bwMode="auto">
            <a:xfrm>
              <a:off x="1484" y="1805"/>
              <a:ext cx="72" cy="144"/>
            </a:xfrm>
            <a:prstGeom prst="ellipse">
              <a:avLst/>
            </a:prstGeom>
            <a:solidFill>
              <a:srgbClr val="FFFF00"/>
            </a:solidFill>
            <a:ln w="9525">
              <a:solidFill>
                <a:srgbClr val="000000"/>
              </a:solidFill>
              <a:round/>
              <a:headEnd/>
              <a:tailEnd/>
            </a:ln>
          </p:spPr>
          <p:txBody>
            <a:bodyPr/>
            <a:lstStyle/>
            <a:p>
              <a:endParaRPr lang="en-US">
                <a:solidFill>
                  <a:srgbClr val="000000"/>
                </a:solidFill>
              </a:endParaRPr>
            </a:p>
          </p:txBody>
        </p:sp>
        <p:sp>
          <p:nvSpPr>
            <p:cNvPr id="13" name="Oval 12"/>
            <p:cNvSpPr>
              <a:spLocks noChangeArrowheads="1"/>
            </p:cNvSpPr>
            <p:nvPr/>
          </p:nvSpPr>
          <p:spPr bwMode="auto">
            <a:xfrm>
              <a:off x="980" y="1877"/>
              <a:ext cx="72" cy="144"/>
            </a:xfrm>
            <a:prstGeom prst="ellipse">
              <a:avLst/>
            </a:prstGeom>
            <a:solidFill>
              <a:schemeClr val="accent6">
                <a:lumMod val="75000"/>
              </a:schemeClr>
            </a:solidFill>
            <a:ln w="9525">
              <a:solidFill>
                <a:srgbClr val="000000"/>
              </a:solidFill>
              <a:round/>
              <a:headEnd/>
              <a:tailEnd/>
            </a:ln>
          </p:spPr>
          <p:txBody>
            <a:bodyPr/>
            <a:lstStyle/>
            <a:p>
              <a:endParaRPr lang="en-US">
                <a:solidFill>
                  <a:srgbClr val="000000"/>
                </a:solidFill>
              </a:endParaRPr>
            </a:p>
          </p:txBody>
        </p:sp>
        <p:sp>
          <p:nvSpPr>
            <p:cNvPr id="14" name="Oval 13"/>
            <p:cNvSpPr>
              <a:spLocks noChangeArrowheads="1"/>
            </p:cNvSpPr>
            <p:nvPr/>
          </p:nvSpPr>
          <p:spPr bwMode="auto">
            <a:xfrm>
              <a:off x="1124" y="1952"/>
              <a:ext cx="72" cy="144"/>
            </a:xfrm>
            <a:prstGeom prst="ellipse">
              <a:avLst/>
            </a:prstGeom>
            <a:solidFill>
              <a:schemeClr val="accent6">
                <a:lumMod val="75000"/>
              </a:schemeClr>
            </a:solidFill>
            <a:ln w="9525">
              <a:solidFill>
                <a:srgbClr val="000000"/>
              </a:solidFill>
              <a:round/>
              <a:headEnd/>
              <a:tailEnd/>
            </a:ln>
          </p:spPr>
          <p:txBody>
            <a:bodyPr/>
            <a:lstStyle/>
            <a:p>
              <a:endParaRPr lang="en-US">
                <a:solidFill>
                  <a:srgbClr val="000000"/>
                </a:solidFill>
              </a:endParaRPr>
            </a:p>
          </p:txBody>
        </p:sp>
        <p:sp>
          <p:nvSpPr>
            <p:cNvPr id="15" name="Oval 14"/>
            <p:cNvSpPr>
              <a:spLocks noChangeArrowheads="1"/>
            </p:cNvSpPr>
            <p:nvPr/>
          </p:nvSpPr>
          <p:spPr bwMode="auto">
            <a:xfrm>
              <a:off x="476" y="1171"/>
              <a:ext cx="648" cy="623"/>
            </a:xfrm>
            <a:prstGeom prst="ellipse">
              <a:avLst/>
            </a:prstGeom>
            <a:solidFill>
              <a:srgbClr val="FFE7E7"/>
            </a:solidFill>
            <a:ln w="9525">
              <a:solidFill>
                <a:srgbClr val="000000"/>
              </a:solidFill>
              <a:round/>
              <a:headEnd/>
              <a:tailEnd/>
            </a:ln>
          </p:spPr>
          <p:txBody>
            <a:bodyPr/>
            <a:lstStyle/>
            <a:p>
              <a:endParaRPr lang="en-US">
                <a:solidFill>
                  <a:srgbClr val="000000"/>
                </a:solidFill>
              </a:endParaRPr>
            </a:p>
          </p:txBody>
        </p:sp>
        <p:sp>
          <p:nvSpPr>
            <p:cNvPr id="16" name="Oval 15"/>
            <p:cNvSpPr>
              <a:spLocks noChangeArrowheads="1"/>
            </p:cNvSpPr>
            <p:nvPr/>
          </p:nvSpPr>
          <p:spPr bwMode="auto">
            <a:xfrm>
              <a:off x="908" y="1511"/>
              <a:ext cx="576" cy="505"/>
            </a:xfrm>
            <a:prstGeom prst="ellipse">
              <a:avLst/>
            </a:prstGeom>
            <a:solidFill>
              <a:schemeClr val="accent6">
                <a:lumMod val="75000"/>
              </a:schemeClr>
            </a:solidFill>
            <a:ln w="9525">
              <a:solidFill>
                <a:srgbClr val="000000"/>
              </a:solidFill>
              <a:round/>
              <a:headEnd/>
              <a:tailEnd/>
            </a:ln>
          </p:spPr>
          <p:txBody>
            <a:bodyPr/>
            <a:lstStyle/>
            <a:p>
              <a:endParaRPr lang="en-US">
                <a:solidFill>
                  <a:srgbClr val="000000"/>
                </a:solidFill>
              </a:endParaRPr>
            </a:p>
          </p:txBody>
        </p:sp>
        <p:sp>
          <p:nvSpPr>
            <p:cNvPr id="17" name="Oval 16"/>
            <p:cNvSpPr>
              <a:spLocks noChangeArrowheads="1"/>
            </p:cNvSpPr>
            <p:nvPr/>
          </p:nvSpPr>
          <p:spPr bwMode="auto">
            <a:xfrm>
              <a:off x="1340" y="1365"/>
              <a:ext cx="576" cy="504"/>
            </a:xfrm>
            <a:prstGeom prst="ellipse">
              <a:avLst/>
            </a:prstGeom>
            <a:solidFill>
              <a:srgbClr val="FFFF00"/>
            </a:solidFill>
            <a:ln w="9525">
              <a:solidFill>
                <a:srgbClr val="000000"/>
              </a:solidFill>
              <a:round/>
              <a:headEnd/>
              <a:tailEnd/>
            </a:ln>
          </p:spPr>
          <p:txBody>
            <a:bodyPr/>
            <a:lstStyle/>
            <a:p>
              <a:endParaRPr lang="en-US">
                <a:solidFill>
                  <a:srgbClr val="000000"/>
                </a:solidFill>
              </a:endParaRPr>
            </a:p>
          </p:txBody>
        </p:sp>
        <p:sp>
          <p:nvSpPr>
            <p:cNvPr id="18" name="Oval 17"/>
            <p:cNvSpPr>
              <a:spLocks noChangeArrowheads="1"/>
            </p:cNvSpPr>
            <p:nvPr/>
          </p:nvSpPr>
          <p:spPr bwMode="auto">
            <a:xfrm>
              <a:off x="1844" y="1218"/>
              <a:ext cx="576" cy="504"/>
            </a:xfrm>
            <a:prstGeom prst="ellipse">
              <a:avLst/>
            </a:prstGeom>
            <a:solidFill>
              <a:srgbClr val="33CC33"/>
            </a:solidFill>
            <a:ln w="9525">
              <a:solidFill>
                <a:srgbClr val="000000"/>
              </a:solidFill>
              <a:round/>
              <a:headEnd/>
              <a:tailEnd/>
            </a:ln>
          </p:spPr>
          <p:txBody>
            <a:bodyPr/>
            <a:lstStyle/>
            <a:p>
              <a:endParaRPr lang="en-US">
                <a:solidFill>
                  <a:srgbClr val="000000"/>
                </a:solidFill>
              </a:endParaRPr>
            </a:p>
          </p:txBody>
        </p:sp>
        <p:sp>
          <p:nvSpPr>
            <p:cNvPr id="19" name="Oval 18"/>
            <p:cNvSpPr>
              <a:spLocks noChangeArrowheads="1"/>
            </p:cNvSpPr>
            <p:nvPr/>
          </p:nvSpPr>
          <p:spPr bwMode="auto">
            <a:xfrm>
              <a:off x="2276" y="1511"/>
              <a:ext cx="576" cy="505"/>
            </a:xfrm>
            <a:prstGeom prst="ellipse">
              <a:avLst/>
            </a:prstGeom>
            <a:solidFill>
              <a:srgbClr val="00B0F0"/>
            </a:solidFill>
            <a:ln w="9525">
              <a:solidFill>
                <a:srgbClr val="000000"/>
              </a:solidFill>
              <a:round/>
              <a:headEnd/>
              <a:tailEnd/>
            </a:ln>
          </p:spPr>
          <p:txBody>
            <a:bodyPr/>
            <a:lstStyle/>
            <a:p>
              <a:endParaRPr lang="en-US">
                <a:solidFill>
                  <a:srgbClr val="000000"/>
                </a:solidFill>
              </a:endParaRPr>
            </a:p>
          </p:txBody>
        </p:sp>
        <p:sp>
          <p:nvSpPr>
            <p:cNvPr id="20" name="Line 19"/>
            <p:cNvSpPr>
              <a:spLocks noChangeShapeType="1"/>
            </p:cNvSpPr>
            <p:nvPr/>
          </p:nvSpPr>
          <p:spPr bwMode="auto">
            <a:xfrm>
              <a:off x="620" y="1143"/>
              <a:ext cx="72"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1" name="Line 20"/>
            <p:cNvSpPr>
              <a:spLocks noChangeShapeType="1"/>
            </p:cNvSpPr>
            <p:nvPr/>
          </p:nvSpPr>
          <p:spPr bwMode="auto">
            <a:xfrm flipH="1">
              <a:off x="908" y="1143"/>
              <a:ext cx="72"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2" name="Oval 21"/>
            <p:cNvSpPr>
              <a:spLocks noChangeArrowheads="1"/>
            </p:cNvSpPr>
            <p:nvPr/>
          </p:nvSpPr>
          <p:spPr bwMode="auto">
            <a:xfrm>
              <a:off x="548" y="1071"/>
              <a:ext cx="72" cy="72"/>
            </a:xfrm>
            <a:prstGeom prst="ellipse">
              <a:avLst/>
            </a:prstGeom>
            <a:solidFill>
              <a:srgbClr val="FF6600"/>
            </a:solidFill>
            <a:ln w="9525">
              <a:solidFill>
                <a:srgbClr val="000000"/>
              </a:solidFill>
              <a:round/>
              <a:headEnd/>
              <a:tailEnd/>
            </a:ln>
          </p:spPr>
          <p:txBody>
            <a:bodyPr/>
            <a:lstStyle/>
            <a:p>
              <a:endParaRPr lang="en-US">
                <a:solidFill>
                  <a:srgbClr val="000000"/>
                </a:solidFill>
              </a:endParaRPr>
            </a:p>
          </p:txBody>
        </p:sp>
        <p:sp>
          <p:nvSpPr>
            <p:cNvPr id="23" name="Oval 22"/>
            <p:cNvSpPr>
              <a:spLocks noChangeArrowheads="1"/>
            </p:cNvSpPr>
            <p:nvPr/>
          </p:nvSpPr>
          <p:spPr bwMode="auto">
            <a:xfrm>
              <a:off x="980" y="1071"/>
              <a:ext cx="72" cy="72"/>
            </a:xfrm>
            <a:prstGeom prst="ellipse">
              <a:avLst/>
            </a:prstGeom>
            <a:solidFill>
              <a:srgbClr val="FF6600"/>
            </a:solidFill>
            <a:ln w="9525">
              <a:solidFill>
                <a:srgbClr val="000000"/>
              </a:solidFill>
              <a:round/>
              <a:headEnd/>
              <a:tailEnd/>
            </a:ln>
          </p:spPr>
          <p:txBody>
            <a:bodyPr/>
            <a:lstStyle/>
            <a:p>
              <a:endParaRPr lang="en-US">
                <a:solidFill>
                  <a:srgbClr val="000000"/>
                </a:solidFill>
              </a:endParaRPr>
            </a:p>
          </p:txBody>
        </p:sp>
        <p:sp>
          <p:nvSpPr>
            <p:cNvPr id="24" name="Oval 23"/>
            <p:cNvSpPr>
              <a:spLocks noChangeArrowheads="1"/>
            </p:cNvSpPr>
            <p:nvPr/>
          </p:nvSpPr>
          <p:spPr bwMode="auto">
            <a:xfrm>
              <a:off x="620" y="1365"/>
              <a:ext cx="72" cy="144"/>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25" name="Oval 24"/>
            <p:cNvSpPr>
              <a:spLocks noChangeArrowheads="1"/>
            </p:cNvSpPr>
            <p:nvPr/>
          </p:nvSpPr>
          <p:spPr bwMode="auto">
            <a:xfrm>
              <a:off x="764" y="1365"/>
              <a:ext cx="72" cy="144"/>
            </a:xfrm>
            <a:prstGeom prst="ellipse">
              <a:avLst/>
            </a:prstGeom>
            <a:solidFill>
              <a:srgbClr val="FFFFFF"/>
            </a:solidFill>
            <a:ln w="9525">
              <a:solidFill>
                <a:srgbClr val="000000"/>
              </a:solidFill>
              <a:round/>
              <a:headEnd/>
              <a:tailEnd/>
            </a:ln>
          </p:spPr>
          <p:txBody>
            <a:bodyPr/>
            <a:lstStyle/>
            <a:p>
              <a:endParaRPr lang="en-US">
                <a:solidFill>
                  <a:srgbClr val="000000"/>
                </a:solidFill>
              </a:endParaRPr>
            </a:p>
          </p:txBody>
        </p:sp>
        <p:sp>
          <p:nvSpPr>
            <p:cNvPr id="26" name="AutoShape 25"/>
            <p:cNvSpPr>
              <a:spLocks noChangeArrowheads="1"/>
            </p:cNvSpPr>
            <p:nvPr/>
          </p:nvSpPr>
          <p:spPr bwMode="auto">
            <a:xfrm rot="-5190177">
              <a:off x="656" y="1548"/>
              <a:ext cx="144" cy="216"/>
            </a:xfrm>
            <a:prstGeom prst="moon">
              <a:avLst>
                <a:gd name="adj" fmla="val 72569"/>
              </a:avLst>
            </a:prstGeom>
            <a:solidFill>
              <a:srgbClr val="FFFFFF"/>
            </a:solidFill>
            <a:ln w="9525">
              <a:solidFill>
                <a:srgbClr val="000000"/>
              </a:solidFill>
              <a:miter lim="800000"/>
              <a:headEnd/>
              <a:tailEnd/>
            </a:ln>
          </p:spPr>
          <p:txBody>
            <a:bodyPr/>
            <a:lstStyle/>
            <a:p>
              <a:endParaRPr lang="en-US">
                <a:solidFill>
                  <a:srgbClr val="000000"/>
                </a:solidFill>
              </a:endParaRPr>
            </a:p>
          </p:txBody>
        </p:sp>
        <p:sp>
          <p:nvSpPr>
            <p:cNvPr id="27" name="Oval 26"/>
            <p:cNvSpPr>
              <a:spLocks noChangeArrowheads="1"/>
            </p:cNvSpPr>
            <p:nvPr/>
          </p:nvSpPr>
          <p:spPr bwMode="auto">
            <a:xfrm>
              <a:off x="620" y="1437"/>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28" name="Oval 27"/>
            <p:cNvSpPr>
              <a:spLocks noChangeArrowheads="1"/>
            </p:cNvSpPr>
            <p:nvPr/>
          </p:nvSpPr>
          <p:spPr bwMode="auto">
            <a:xfrm>
              <a:off x="764" y="1437"/>
              <a:ext cx="72" cy="72"/>
            </a:xfrm>
            <a:prstGeom prst="ellipse">
              <a:avLst/>
            </a:prstGeom>
            <a:solidFill>
              <a:srgbClr val="000000"/>
            </a:solidFill>
            <a:ln w="9525">
              <a:solidFill>
                <a:srgbClr val="000000"/>
              </a:solidFill>
              <a:round/>
              <a:headEnd/>
              <a:tailEnd/>
            </a:ln>
          </p:spPr>
          <p:txBody>
            <a:bodyPr/>
            <a:lstStyle/>
            <a:p>
              <a:endParaRPr lang="en-US">
                <a:solidFill>
                  <a:srgbClr val="000000"/>
                </a:solidFill>
              </a:endParaRPr>
            </a:p>
          </p:txBody>
        </p:sp>
        <p:sp>
          <p:nvSpPr>
            <p:cNvPr id="29" name="Text Box 28"/>
            <p:cNvSpPr txBox="1">
              <a:spLocks noChangeArrowheads="1"/>
            </p:cNvSpPr>
            <p:nvPr/>
          </p:nvSpPr>
          <p:spPr bwMode="auto">
            <a:xfrm>
              <a:off x="942" y="1676"/>
              <a:ext cx="481" cy="216"/>
            </a:xfrm>
            <a:prstGeom prst="rect">
              <a:avLst/>
            </a:prstGeom>
            <a:noFill/>
            <a:ln>
              <a:noFill/>
            </a:ln>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rgbClr val="00FF00"/>
                  </a:solidFill>
                  <a:miter lim="800000"/>
                  <a:headEnd/>
                  <a:tailEnd/>
                </a14:hiddenLine>
              </a:ext>
            </a:extLst>
          </p:spPr>
          <p:txBody>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r>
                <a:rPr lang="en-GB" sz="1400">
                  <a:solidFill>
                    <a:srgbClr val="0000FF"/>
                  </a:solidFill>
                  <a:latin typeface="Comic Sans MS" pitchFamily="66" charset="0"/>
                </a:rPr>
                <a:t> </a:t>
              </a:r>
              <a:r>
                <a:rPr lang="en-GB" sz="1400">
                  <a:solidFill>
                    <a:srgbClr val="333399"/>
                  </a:solidFill>
                  <a:latin typeface="Comic Sans MS" pitchFamily="66" charset="0"/>
                </a:rPr>
                <a:t>Who?</a:t>
              </a:r>
              <a:endParaRPr lang="en-GB">
                <a:solidFill>
                  <a:srgbClr val="000000"/>
                </a:solidFill>
              </a:endParaRPr>
            </a:p>
          </p:txBody>
        </p:sp>
        <p:sp>
          <p:nvSpPr>
            <p:cNvPr id="30" name="Text Box 29"/>
            <p:cNvSpPr txBox="1">
              <a:spLocks noChangeArrowheads="1"/>
            </p:cNvSpPr>
            <p:nvPr/>
          </p:nvSpPr>
          <p:spPr bwMode="auto">
            <a:xfrm>
              <a:off x="1353" y="1389"/>
              <a:ext cx="502" cy="433"/>
            </a:xfrm>
            <a:prstGeom prst="rect">
              <a:avLst/>
            </a:prstGeom>
            <a:noFill/>
            <a:ln>
              <a:noFill/>
            </a:ln>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rgbClr val="00FF00"/>
                  </a:solidFill>
                  <a:miter lim="800000"/>
                  <a:headEnd/>
                  <a:tailEnd/>
                </a14:hiddenLine>
              </a:ext>
            </a:extLst>
          </p:spPr>
          <p:txBody>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r>
                <a:rPr lang="en-GB" sz="1400" dirty="0">
                  <a:solidFill>
                    <a:srgbClr val="0000FF"/>
                  </a:solidFill>
                  <a:latin typeface="Comic Sans MS" pitchFamily="66" charset="0"/>
                </a:rPr>
                <a:t> </a:t>
              </a:r>
              <a:r>
                <a:rPr lang="en-GB" sz="1400" dirty="0">
                  <a:solidFill>
                    <a:srgbClr val="333399"/>
                  </a:solidFill>
                  <a:latin typeface="Comic Sans MS" pitchFamily="66" charset="0"/>
                </a:rPr>
                <a:t>What doing?</a:t>
              </a:r>
              <a:endParaRPr lang="en-GB" dirty="0">
                <a:solidFill>
                  <a:srgbClr val="000000"/>
                </a:solidFill>
              </a:endParaRPr>
            </a:p>
          </p:txBody>
        </p:sp>
        <p:sp>
          <p:nvSpPr>
            <p:cNvPr id="31" name="Text Box 30"/>
            <p:cNvSpPr txBox="1">
              <a:spLocks noChangeArrowheads="1"/>
            </p:cNvSpPr>
            <p:nvPr/>
          </p:nvSpPr>
          <p:spPr bwMode="auto">
            <a:xfrm>
              <a:off x="1907" y="1395"/>
              <a:ext cx="498" cy="55"/>
            </a:xfrm>
            <a:prstGeom prst="rect">
              <a:avLst/>
            </a:prstGeom>
            <a:solidFill>
              <a:srgbClr val="33CC33"/>
            </a:solidFill>
            <a:ln>
              <a:noFill/>
            </a:ln>
            <a:extLst>
              <a:ext uri="{91240B29-F687-4F45-9708-019B960494DF}">
                <a14:hiddenLine xmlns:a14="http://schemas.microsoft.com/office/drawing/2010/main" w="9525">
                  <a:solidFill>
                    <a:srgbClr val="00FF00"/>
                  </a:solidFill>
                  <a:miter lim="800000"/>
                  <a:headEnd/>
                  <a:tailEnd/>
                </a14:hiddenLine>
              </a:ext>
            </a:extLst>
          </p:spPr>
          <p:txBody>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r>
                <a:rPr lang="en-GB" sz="1400" dirty="0">
                  <a:solidFill>
                    <a:srgbClr val="333399"/>
                  </a:solidFill>
                  <a:latin typeface="Comic Sans MS" pitchFamily="66" charset="0"/>
                </a:rPr>
                <a:t>What?</a:t>
              </a:r>
              <a:endParaRPr lang="en-GB" dirty="0">
                <a:solidFill>
                  <a:srgbClr val="000000"/>
                </a:solidFill>
              </a:endParaRPr>
            </a:p>
          </p:txBody>
        </p:sp>
        <p:sp>
          <p:nvSpPr>
            <p:cNvPr id="32" name="Text Box 31"/>
            <p:cNvSpPr txBox="1">
              <a:spLocks noChangeArrowheads="1"/>
            </p:cNvSpPr>
            <p:nvPr/>
          </p:nvSpPr>
          <p:spPr bwMode="auto">
            <a:xfrm>
              <a:off x="2220" y="1678"/>
              <a:ext cx="684" cy="216"/>
            </a:xfrm>
            <a:prstGeom prst="rect">
              <a:avLst/>
            </a:prstGeom>
            <a:noFill/>
            <a:ln>
              <a:noFill/>
            </a:ln>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rgbClr val="00FF00"/>
                  </a:solidFill>
                  <a:miter lim="800000"/>
                  <a:headEnd/>
                  <a:tailEnd/>
                </a14:hiddenLine>
              </a:ext>
            </a:extLst>
          </p:spPr>
          <p:txBody>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hangingPunct="1"/>
              <a:r>
                <a:rPr lang="en-GB" sz="1400">
                  <a:solidFill>
                    <a:srgbClr val="0000FF"/>
                  </a:solidFill>
                  <a:latin typeface="Comic Sans MS" pitchFamily="66" charset="0"/>
                </a:rPr>
                <a:t> </a:t>
              </a:r>
              <a:r>
                <a:rPr lang="en-GB" sz="1400">
                  <a:solidFill>
                    <a:srgbClr val="333399"/>
                  </a:solidFill>
                  <a:latin typeface="Comic Sans MS" pitchFamily="66" charset="0"/>
                </a:rPr>
                <a:t>Where?</a:t>
              </a:r>
              <a:endParaRPr lang="en-GB">
                <a:solidFill>
                  <a:srgbClr val="000000"/>
                </a:solidFill>
              </a:endParaRPr>
            </a:p>
          </p:txBody>
        </p:sp>
      </p:grpSp>
      <p:pic>
        <p:nvPicPr>
          <p:cNvPr id="2" name="Voice 002">
            <a:hlinkClick r:id="" action="ppaction://media"/>
            <a:extLst>
              <a:ext uri="{FF2B5EF4-FFF2-40B4-BE49-F238E27FC236}">
                <a16:creationId xmlns:a16="http://schemas.microsoft.com/office/drawing/2014/main" id="{65AEF5A0-5F15-7AD4-0999-1A4D9E845C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051" y="193707"/>
            <a:ext cx="406400" cy="406400"/>
          </a:xfrm>
          <a:prstGeom prst="rect">
            <a:avLst/>
          </a:prstGeom>
        </p:spPr>
      </p:pic>
    </p:spTree>
    <p:extLst>
      <p:ext uri="{BB962C8B-B14F-4D97-AF65-F5344CB8AC3E}">
        <p14:creationId xmlns:p14="http://schemas.microsoft.com/office/powerpoint/2010/main" val="344946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4" name="Line 32"/>
          <p:cNvSpPr>
            <a:spLocks noChangeShapeType="1"/>
          </p:cNvSpPr>
          <p:nvPr/>
        </p:nvSpPr>
        <p:spPr bwMode="auto">
          <a:xfrm>
            <a:off x="2551459" y="2709466"/>
            <a:ext cx="1152178" cy="719932"/>
          </a:xfrm>
          <a:prstGeom prst="line">
            <a:avLst/>
          </a:prstGeom>
          <a:noFill/>
          <a:ln w="9525">
            <a:solidFill>
              <a:schemeClr val="tx1"/>
            </a:solidFill>
            <a:round/>
            <a:headEnd/>
            <a:tailEnd/>
          </a:ln>
        </p:spPr>
        <p:txBody>
          <a:bodyPr/>
          <a:lstStyle/>
          <a:p>
            <a:endParaRPr lang="en-US"/>
          </a:p>
        </p:txBody>
      </p:sp>
      <p:sp>
        <p:nvSpPr>
          <p:cNvPr id="52239" name="Line 37"/>
          <p:cNvSpPr>
            <a:spLocks noChangeShapeType="1"/>
          </p:cNvSpPr>
          <p:nvPr/>
        </p:nvSpPr>
        <p:spPr bwMode="auto">
          <a:xfrm flipV="1">
            <a:off x="4644008" y="2292471"/>
            <a:ext cx="792088" cy="930338"/>
          </a:xfrm>
          <a:prstGeom prst="line">
            <a:avLst/>
          </a:prstGeom>
          <a:noFill/>
          <a:ln w="9525">
            <a:solidFill>
              <a:schemeClr val="tx1"/>
            </a:solidFill>
            <a:round/>
            <a:headEnd/>
            <a:tailEnd/>
          </a:ln>
        </p:spPr>
        <p:txBody>
          <a:bodyPr/>
          <a:lstStyle/>
          <a:p>
            <a:endParaRPr lang="en-US"/>
          </a:p>
        </p:txBody>
      </p:sp>
      <p:sp>
        <p:nvSpPr>
          <p:cNvPr id="52235" name="Line 33"/>
          <p:cNvSpPr>
            <a:spLocks noChangeShapeType="1"/>
          </p:cNvSpPr>
          <p:nvPr/>
        </p:nvSpPr>
        <p:spPr bwMode="auto">
          <a:xfrm flipH="1">
            <a:off x="1547664" y="4221163"/>
            <a:ext cx="2016274" cy="267493"/>
          </a:xfrm>
          <a:prstGeom prst="line">
            <a:avLst/>
          </a:prstGeom>
          <a:noFill/>
          <a:ln w="9525">
            <a:solidFill>
              <a:schemeClr val="tx1"/>
            </a:solidFill>
            <a:round/>
            <a:headEnd/>
            <a:tailEnd/>
          </a:ln>
        </p:spPr>
        <p:txBody>
          <a:bodyPr/>
          <a:lstStyle/>
          <a:p>
            <a:endParaRPr lang="en-US"/>
          </a:p>
        </p:txBody>
      </p:sp>
      <p:sp>
        <p:nvSpPr>
          <p:cNvPr id="52238" name="Line 36"/>
          <p:cNvSpPr>
            <a:spLocks noChangeShapeType="1"/>
          </p:cNvSpPr>
          <p:nvPr/>
        </p:nvSpPr>
        <p:spPr bwMode="auto">
          <a:xfrm>
            <a:off x="4788025" y="3789364"/>
            <a:ext cx="2016223" cy="186529"/>
          </a:xfrm>
          <a:prstGeom prst="line">
            <a:avLst/>
          </a:prstGeom>
          <a:noFill/>
          <a:ln w="9525">
            <a:solidFill>
              <a:schemeClr val="tx1"/>
            </a:solidFill>
            <a:round/>
            <a:headEnd/>
            <a:tailEnd/>
          </a:ln>
        </p:spPr>
        <p:txBody>
          <a:bodyPr/>
          <a:lstStyle/>
          <a:p>
            <a:endParaRPr lang="en-US"/>
          </a:p>
        </p:txBody>
      </p:sp>
      <p:sp>
        <p:nvSpPr>
          <p:cNvPr id="52237" name="Line 35"/>
          <p:cNvSpPr>
            <a:spLocks noChangeShapeType="1"/>
          </p:cNvSpPr>
          <p:nvPr/>
        </p:nvSpPr>
        <p:spPr bwMode="auto">
          <a:xfrm>
            <a:off x="4788025" y="4508500"/>
            <a:ext cx="1439738" cy="936625"/>
          </a:xfrm>
          <a:prstGeom prst="line">
            <a:avLst/>
          </a:prstGeom>
          <a:noFill/>
          <a:ln w="9525">
            <a:solidFill>
              <a:schemeClr val="tx1"/>
            </a:solidFill>
            <a:round/>
            <a:headEnd/>
            <a:tailEnd/>
          </a:ln>
        </p:spPr>
        <p:txBody>
          <a:bodyPr/>
          <a:lstStyle/>
          <a:p>
            <a:endParaRPr lang="en-US"/>
          </a:p>
        </p:txBody>
      </p:sp>
      <p:pic>
        <p:nvPicPr>
          <p:cNvPr id="52227" name="Picture 8"/>
          <p:cNvPicPr>
            <a:picLocks noChangeAspect="1" noChangeArrowheads="1"/>
          </p:cNvPicPr>
          <p:nvPr/>
        </p:nvPicPr>
        <p:blipFill>
          <a:blip r:embed="rId5"/>
          <a:srcRect/>
          <a:stretch>
            <a:fillRect/>
          </a:stretch>
        </p:blipFill>
        <p:spPr bwMode="auto">
          <a:xfrm>
            <a:off x="3413919" y="3213100"/>
            <a:ext cx="1579562" cy="1525588"/>
          </a:xfrm>
          <a:prstGeom prst="rect">
            <a:avLst/>
          </a:prstGeom>
          <a:noFill/>
          <a:ln w="9525">
            <a:noFill/>
            <a:miter lim="800000"/>
            <a:headEnd/>
            <a:tailEnd/>
          </a:ln>
        </p:spPr>
      </p:pic>
      <p:pic>
        <p:nvPicPr>
          <p:cNvPr id="52228" name="Picture 25"/>
          <p:cNvPicPr>
            <a:picLocks noChangeAspect="1" noChangeArrowheads="1"/>
          </p:cNvPicPr>
          <p:nvPr/>
        </p:nvPicPr>
        <p:blipFill>
          <a:blip r:embed="rId6"/>
          <a:srcRect/>
          <a:stretch>
            <a:fillRect/>
          </a:stretch>
        </p:blipFill>
        <p:spPr bwMode="auto">
          <a:xfrm>
            <a:off x="5341999" y="1747441"/>
            <a:ext cx="981075" cy="962025"/>
          </a:xfrm>
          <a:prstGeom prst="rect">
            <a:avLst/>
          </a:prstGeom>
          <a:noFill/>
          <a:ln w="9525">
            <a:noFill/>
            <a:miter lim="800000"/>
            <a:headEnd/>
            <a:tailEnd/>
          </a:ln>
        </p:spPr>
      </p:pic>
      <p:pic>
        <p:nvPicPr>
          <p:cNvPr id="52229" name="Picture 26"/>
          <p:cNvPicPr>
            <a:picLocks noChangeAspect="1" noChangeArrowheads="1"/>
          </p:cNvPicPr>
          <p:nvPr/>
        </p:nvPicPr>
        <p:blipFill>
          <a:blip r:embed="rId7"/>
          <a:srcRect/>
          <a:stretch>
            <a:fillRect/>
          </a:stretch>
        </p:blipFill>
        <p:spPr bwMode="auto">
          <a:xfrm>
            <a:off x="5571270" y="5318125"/>
            <a:ext cx="987425" cy="987425"/>
          </a:xfrm>
          <a:prstGeom prst="rect">
            <a:avLst/>
          </a:prstGeom>
          <a:noFill/>
          <a:ln w="9525">
            <a:noFill/>
            <a:miter lim="800000"/>
            <a:headEnd/>
            <a:tailEnd/>
          </a:ln>
        </p:spPr>
      </p:pic>
      <p:pic>
        <p:nvPicPr>
          <p:cNvPr id="52230" name="Picture 27"/>
          <p:cNvPicPr>
            <a:picLocks noChangeAspect="1" noChangeArrowheads="1"/>
          </p:cNvPicPr>
          <p:nvPr/>
        </p:nvPicPr>
        <p:blipFill>
          <a:blip r:embed="rId8"/>
          <a:srcRect/>
          <a:stretch>
            <a:fillRect/>
          </a:stretch>
        </p:blipFill>
        <p:spPr bwMode="auto">
          <a:xfrm>
            <a:off x="683568" y="4068396"/>
            <a:ext cx="1006475" cy="987425"/>
          </a:xfrm>
          <a:prstGeom prst="rect">
            <a:avLst/>
          </a:prstGeom>
          <a:noFill/>
          <a:ln w="9525">
            <a:noFill/>
            <a:miter lim="800000"/>
            <a:headEnd/>
            <a:tailEnd/>
          </a:ln>
        </p:spPr>
      </p:pic>
      <p:pic>
        <p:nvPicPr>
          <p:cNvPr id="52231" name="Picture 28"/>
          <p:cNvPicPr>
            <a:picLocks noChangeAspect="1" noChangeArrowheads="1"/>
          </p:cNvPicPr>
          <p:nvPr/>
        </p:nvPicPr>
        <p:blipFill>
          <a:blip r:embed="rId9"/>
          <a:srcRect/>
          <a:stretch>
            <a:fillRect/>
          </a:stretch>
        </p:blipFill>
        <p:spPr bwMode="auto">
          <a:xfrm>
            <a:off x="3178496" y="5445125"/>
            <a:ext cx="1000125" cy="981075"/>
          </a:xfrm>
          <a:prstGeom prst="rect">
            <a:avLst/>
          </a:prstGeom>
          <a:noFill/>
          <a:ln w="9525">
            <a:noFill/>
            <a:miter lim="800000"/>
            <a:headEnd/>
            <a:tailEnd/>
          </a:ln>
        </p:spPr>
      </p:pic>
      <p:pic>
        <p:nvPicPr>
          <p:cNvPr id="52232" name="Picture 29"/>
          <p:cNvPicPr>
            <a:picLocks noChangeAspect="1" noChangeArrowheads="1"/>
          </p:cNvPicPr>
          <p:nvPr/>
        </p:nvPicPr>
        <p:blipFill>
          <a:blip r:embed="rId10"/>
          <a:srcRect/>
          <a:stretch>
            <a:fillRect/>
          </a:stretch>
        </p:blipFill>
        <p:spPr bwMode="auto">
          <a:xfrm>
            <a:off x="6558695" y="3463131"/>
            <a:ext cx="1012825" cy="1025525"/>
          </a:xfrm>
          <a:prstGeom prst="rect">
            <a:avLst/>
          </a:prstGeom>
          <a:noFill/>
          <a:ln w="9525">
            <a:noFill/>
            <a:miter lim="800000"/>
            <a:headEnd/>
            <a:tailEnd/>
          </a:ln>
        </p:spPr>
      </p:pic>
      <p:pic>
        <p:nvPicPr>
          <p:cNvPr id="52233" name="Picture 31"/>
          <p:cNvPicPr>
            <a:picLocks noChangeAspect="1" noChangeArrowheads="1"/>
          </p:cNvPicPr>
          <p:nvPr/>
        </p:nvPicPr>
        <p:blipFill>
          <a:blip r:embed="rId11"/>
          <a:srcRect/>
          <a:stretch>
            <a:fillRect/>
          </a:stretch>
        </p:blipFill>
        <p:spPr bwMode="auto">
          <a:xfrm>
            <a:off x="1837104" y="1798759"/>
            <a:ext cx="955675" cy="987425"/>
          </a:xfrm>
          <a:prstGeom prst="rect">
            <a:avLst/>
          </a:prstGeom>
          <a:noFill/>
          <a:ln w="9525">
            <a:noFill/>
            <a:miter lim="800000"/>
            <a:headEnd/>
            <a:tailEnd/>
          </a:ln>
        </p:spPr>
      </p:pic>
      <p:sp>
        <p:nvSpPr>
          <p:cNvPr id="52236" name="Line 34"/>
          <p:cNvSpPr>
            <a:spLocks noChangeShapeType="1"/>
          </p:cNvSpPr>
          <p:nvPr/>
        </p:nvSpPr>
        <p:spPr bwMode="auto">
          <a:xfrm flipH="1">
            <a:off x="3703637" y="4724399"/>
            <a:ext cx="147638" cy="720725"/>
          </a:xfrm>
          <a:prstGeom prst="line">
            <a:avLst/>
          </a:prstGeom>
          <a:noFill/>
          <a:ln w="9525">
            <a:solidFill>
              <a:schemeClr val="tx1"/>
            </a:solidFill>
            <a:round/>
            <a:headEnd/>
            <a:tailEnd/>
          </a:ln>
        </p:spPr>
        <p:txBody>
          <a:bodyPr/>
          <a:lstStyle/>
          <a:p>
            <a:endParaRPr lang="en-US"/>
          </a:p>
        </p:txBody>
      </p:sp>
      <p:sp>
        <p:nvSpPr>
          <p:cNvPr id="3" name="TextBox 2"/>
          <p:cNvSpPr txBox="1"/>
          <p:nvPr/>
        </p:nvSpPr>
        <p:spPr>
          <a:xfrm>
            <a:off x="611560" y="404664"/>
            <a:ext cx="8064896" cy="954107"/>
          </a:xfrm>
          <a:prstGeom prst="rect">
            <a:avLst/>
          </a:prstGeom>
          <a:noFill/>
        </p:spPr>
        <p:txBody>
          <a:bodyPr wrap="square" rtlCol="0">
            <a:spAutoFit/>
          </a:bodyPr>
          <a:lstStyle/>
          <a:p>
            <a:r>
              <a:rPr lang="en-GB" dirty="0">
                <a:latin typeface="Comic Sans MS" pitchFamily="66" charset="0"/>
              </a:rPr>
              <a:t>Put up posters containing brainstormed words and pictures for each cue</a:t>
            </a:r>
            <a:endParaRPr lang="en-GB" dirty="0"/>
          </a:p>
        </p:txBody>
      </p:sp>
      <p:pic>
        <p:nvPicPr>
          <p:cNvPr id="2" name="Voice 019">
            <a:hlinkClick r:id="" action="ppaction://media"/>
            <a:extLst>
              <a:ext uri="{FF2B5EF4-FFF2-40B4-BE49-F238E27FC236}">
                <a16:creationId xmlns:a16="http://schemas.microsoft.com/office/drawing/2014/main" id="{5DB944E4-C612-ABC6-9B5C-9FC47339452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0241" y="100361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subTitle" idx="1"/>
          </p:nvPr>
        </p:nvSpPr>
        <p:spPr>
          <a:xfrm>
            <a:off x="323528" y="260648"/>
            <a:ext cx="7992888" cy="1752600"/>
          </a:xfrm>
        </p:spPr>
        <p:txBody>
          <a:bodyPr>
            <a:normAutofit/>
          </a:bodyPr>
          <a:lstStyle/>
          <a:p>
            <a:pPr algn="l" fontAlgn="base">
              <a:spcBef>
                <a:spcPct val="0"/>
              </a:spcBef>
              <a:spcAft>
                <a:spcPct val="0"/>
              </a:spcAft>
            </a:pPr>
            <a:r>
              <a:rPr lang="en-GB" sz="2800" b="1" i="1" dirty="0">
                <a:solidFill>
                  <a:schemeClr val="tx1"/>
                </a:solidFill>
                <a:latin typeface="Comic Sans MS" pitchFamily="66" charset="0"/>
                <a:ea typeface="MS PGothic"/>
                <a:cs typeface="MS PGothic"/>
              </a:rPr>
              <a:t>Have large copies of the cue cards up in the classroom to support understanding of </a:t>
            </a:r>
            <a:r>
              <a:rPr lang="en-GB" sz="2800" b="1" i="1" dirty="0" err="1">
                <a:solidFill>
                  <a:schemeClr val="tx1"/>
                </a:solidFill>
                <a:latin typeface="Comic Sans MS" pitchFamily="66" charset="0"/>
                <a:ea typeface="MS PGothic"/>
                <a:cs typeface="MS PGothic"/>
              </a:rPr>
              <a:t>wh</a:t>
            </a:r>
            <a:r>
              <a:rPr lang="en-GB" sz="2800" b="1" i="1" dirty="0">
                <a:solidFill>
                  <a:schemeClr val="tx1"/>
                </a:solidFill>
                <a:latin typeface="Comic Sans MS" pitchFamily="66" charset="0"/>
                <a:ea typeface="MS PGothic"/>
                <a:cs typeface="MS PGothic"/>
              </a:rPr>
              <a:t> questions</a:t>
            </a:r>
          </a:p>
        </p:txBody>
      </p:sp>
      <p:pic>
        <p:nvPicPr>
          <p:cNvPr id="54275" name="Picture 8"/>
          <p:cNvPicPr>
            <a:picLocks noChangeAspect="1" noChangeArrowheads="1"/>
          </p:cNvPicPr>
          <p:nvPr/>
        </p:nvPicPr>
        <p:blipFill>
          <a:blip r:embed="rId5"/>
          <a:srcRect/>
          <a:stretch>
            <a:fillRect/>
          </a:stretch>
        </p:blipFill>
        <p:spPr bwMode="auto">
          <a:xfrm>
            <a:off x="1647417" y="1689974"/>
            <a:ext cx="2375744" cy="2294564"/>
          </a:xfrm>
          <a:prstGeom prst="rect">
            <a:avLst/>
          </a:prstGeom>
          <a:noFill/>
          <a:ln w="9525">
            <a:noFill/>
            <a:miter lim="800000"/>
            <a:headEnd/>
            <a:tailEnd/>
          </a:ln>
        </p:spPr>
      </p:pic>
      <p:pic>
        <p:nvPicPr>
          <p:cNvPr id="54276" name="Picture 9"/>
          <p:cNvPicPr>
            <a:picLocks noChangeAspect="1" noChangeArrowheads="1"/>
          </p:cNvPicPr>
          <p:nvPr/>
        </p:nvPicPr>
        <p:blipFill>
          <a:blip r:embed="rId6"/>
          <a:srcRect/>
          <a:stretch>
            <a:fillRect/>
          </a:stretch>
        </p:blipFill>
        <p:spPr bwMode="auto">
          <a:xfrm>
            <a:off x="4471582" y="1672746"/>
            <a:ext cx="2384920" cy="2311792"/>
          </a:xfrm>
          <a:prstGeom prst="rect">
            <a:avLst/>
          </a:prstGeom>
          <a:noFill/>
          <a:ln w="9525">
            <a:noFill/>
            <a:miter lim="800000"/>
            <a:headEnd/>
            <a:tailEnd/>
          </a:ln>
        </p:spPr>
      </p:pic>
      <p:pic>
        <p:nvPicPr>
          <p:cNvPr id="54277" name="Picture 10"/>
          <p:cNvPicPr>
            <a:picLocks noChangeAspect="1" noChangeArrowheads="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98000"/>
                    </a14:imgEffect>
                  </a14:imgLayer>
                </a14:imgProps>
              </a:ext>
            </a:extLst>
          </a:blip>
          <a:srcRect l="3832" t="4860" r="4966" b="4822"/>
          <a:stretch/>
        </p:blipFill>
        <p:spPr bwMode="auto">
          <a:xfrm>
            <a:off x="4665784" y="4251885"/>
            <a:ext cx="2137235" cy="2050758"/>
          </a:xfrm>
          <a:prstGeom prst="rect">
            <a:avLst/>
          </a:prstGeom>
          <a:noFill/>
          <a:ln w="28575">
            <a:solidFill>
              <a:schemeClr val="tx1"/>
            </a:solidFill>
            <a:miter lim="800000"/>
            <a:headEnd/>
            <a:tailEnd/>
          </a:ln>
        </p:spPr>
      </p:pic>
      <p:pic>
        <p:nvPicPr>
          <p:cNvPr id="54278" name="Picture 12"/>
          <p:cNvPicPr>
            <a:picLocks noChangeAspect="1" noChangeArrowheads="1"/>
          </p:cNvPicPr>
          <p:nvPr/>
        </p:nvPicPr>
        <p:blipFill>
          <a:blip r:embed="rId9"/>
          <a:srcRect/>
          <a:stretch>
            <a:fillRect/>
          </a:stretch>
        </p:blipFill>
        <p:spPr bwMode="auto">
          <a:xfrm>
            <a:off x="1691680" y="4221088"/>
            <a:ext cx="2331481" cy="2222556"/>
          </a:xfrm>
          <a:prstGeom prst="rect">
            <a:avLst/>
          </a:prstGeom>
          <a:noFill/>
          <a:ln w="9525">
            <a:noFill/>
            <a:miter lim="800000"/>
            <a:headEnd/>
            <a:tailEnd/>
          </a:ln>
        </p:spPr>
      </p:pic>
      <p:pic>
        <p:nvPicPr>
          <p:cNvPr id="2" name="Voice 020">
            <a:hlinkClick r:id="" action="ppaction://media"/>
            <a:extLst>
              <a:ext uri="{FF2B5EF4-FFF2-40B4-BE49-F238E27FC236}">
                <a16:creationId xmlns:a16="http://schemas.microsoft.com/office/drawing/2014/main" id="{D3505962-24C1-5B38-5B69-C946D58B0F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3994" y="73054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15998" y="188640"/>
            <a:ext cx="8676481" cy="584775"/>
          </a:xfrm>
          <a:prstGeom prst="rect">
            <a:avLst/>
          </a:prstGeom>
          <a:noFill/>
          <a:ln w="9525">
            <a:noFill/>
            <a:miter lim="800000"/>
            <a:headEnd/>
            <a:tailEnd/>
          </a:ln>
        </p:spPr>
        <p:txBody>
          <a:bodyPr wrap="square">
            <a:spAutoFit/>
          </a:bodyPr>
          <a:lstStyle/>
          <a:p>
            <a:r>
              <a:rPr lang="en-GB" sz="3200" i="0" dirty="0">
                <a:latin typeface="Comic Sans MS" panose="030F0702030302020204" pitchFamily="66" charset="0"/>
              </a:rPr>
              <a:t>Colourful Sentences in the classroom:</a:t>
            </a:r>
          </a:p>
        </p:txBody>
      </p:sp>
      <p:sp>
        <p:nvSpPr>
          <p:cNvPr id="6" name="Rectangle 4"/>
          <p:cNvSpPr>
            <a:spLocks noChangeArrowheads="1"/>
          </p:cNvSpPr>
          <p:nvPr/>
        </p:nvSpPr>
        <p:spPr bwMode="auto">
          <a:xfrm>
            <a:off x="4787901" y="4135697"/>
            <a:ext cx="3887787" cy="1944688"/>
          </a:xfrm>
          <a:prstGeom prst="rect">
            <a:avLst/>
          </a:prstGeom>
          <a:solidFill>
            <a:srgbClr val="0099FF"/>
          </a:solidFill>
          <a:ln w="9525">
            <a:solidFill>
              <a:schemeClr val="tx1"/>
            </a:solidFill>
            <a:miter lim="800000"/>
            <a:headEnd/>
            <a:tailEnd/>
          </a:ln>
          <a:effectLst/>
        </p:spPr>
        <p:txBody>
          <a:bodyPr wrap="none" anchor="ctr"/>
          <a:lstStyle/>
          <a:p>
            <a:pPr algn="ctr" fontAlgn="base">
              <a:spcBef>
                <a:spcPct val="0"/>
              </a:spcBef>
              <a:spcAft>
                <a:spcPct val="0"/>
              </a:spcAft>
            </a:pPr>
            <a:r>
              <a:rPr lang="en-GB" sz="2400" b="1" i="0" u="sng" dirty="0">
                <a:solidFill>
                  <a:srgbClr val="000000"/>
                </a:solidFill>
                <a:latin typeface="Calibri" panose="020F0502020204030204" pitchFamily="34" charset="0"/>
              </a:rPr>
              <a:t>Where?</a:t>
            </a:r>
          </a:p>
          <a:p>
            <a:pPr algn="ctr" fontAlgn="base">
              <a:spcBef>
                <a:spcPct val="0"/>
              </a:spcBef>
              <a:spcAft>
                <a:spcPct val="0"/>
              </a:spcAft>
            </a:pPr>
            <a:r>
              <a:rPr lang="en-GB" sz="2400" b="0" i="0" dirty="0">
                <a:solidFill>
                  <a:srgbClr val="000000"/>
                </a:solidFill>
                <a:latin typeface="Calibri" panose="020F0502020204030204" pitchFamily="34" charset="0"/>
              </a:rPr>
              <a:t>London</a:t>
            </a:r>
          </a:p>
          <a:p>
            <a:pPr algn="ctr" fontAlgn="base">
              <a:spcBef>
                <a:spcPct val="0"/>
              </a:spcBef>
              <a:spcAft>
                <a:spcPct val="0"/>
              </a:spcAft>
            </a:pPr>
            <a:r>
              <a:rPr lang="en-GB" sz="2400" b="0" i="0" dirty="0">
                <a:solidFill>
                  <a:srgbClr val="000000"/>
                </a:solidFill>
                <a:latin typeface="Calibri" panose="020F0502020204030204" pitchFamily="34" charset="0"/>
              </a:rPr>
              <a:t>River Thames</a:t>
            </a:r>
          </a:p>
          <a:p>
            <a:pPr algn="ctr" fontAlgn="base">
              <a:spcBef>
                <a:spcPct val="0"/>
              </a:spcBef>
              <a:spcAft>
                <a:spcPct val="0"/>
              </a:spcAft>
            </a:pPr>
            <a:r>
              <a:rPr lang="en-GB" sz="2400" b="0" i="0" dirty="0">
                <a:solidFill>
                  <a:srgbClr val="000000"/>
                </a:solidFill>
                <a:latin typeface="Calibri" panose="020F0502020204030204" pitchFamily="34" charset="0"/>
              </a:rPr>
              <a:t>Bakery</a:t>
            </a:r>
          </a:p>
          <a:p>
            <a:pPr algn="ctr" fontAlgn="base">
              <a:spcBef>
                <a:spcPct val="0"/>
              </a:spcBef>
              <a:spcAft>
                <a:spcPct val="0"/>
              </a:spcAft>
            </a:pPr>
            <a:r>
              <a:rPr lang="en-GB" sz="2400" b="0" i="0" dirty="0">
                <a:solidFill>
                  <a:srgbClr val="000000"/>
                </a:solidFill>
                <a:latin typeface="Calibri" panose="020F0502020204030204" pitchFamily="34" charset="0"/>
              </a:rPr>
              <a:t>Pudding Lane</a:t>
            </a:r>
          </a:p>
        </p:txBody>
      </p:sp>
      <p:sp>
        <p:nvSpPr>
          <p:cNvPr id="7" name="Rectangle 5"/>
          <p:cNvSpPr>
            <a:spLocks noChangeArrowheads="1"/>
          </p:cNvSpPr>
          <p:nvPr/>
        </p:nvSpPr>
        <p:spPr bwMode="auto">
          <a:xfrm>
            <a:off x="683073" y="1484784"/>
            <a:ext cx="3887788" cy="194468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2400" b="1" i="0" u="sng" dirty="0">
                <a:solidFill>
                  <a:srgbClr val="000000"/>
                </a:solidFill>
                <a:latin typeface="Calibri" panose="020F0502020204030204" pitchFamily="34" charset="0"/>
              </a:rPr>
              <a:t>Who?</a:t>
            </a:r>
          </a:p>
          <a:p>
            <a:pPr algn="ctr" fontAlgn="base">
              <a:spcBef>
                <a:spcPct val="0"/>
              </a:spcBef>
              <a:spcAft>
                <a:spcPct val="0"/>
              </a:spcAft>
            </a:pPr>
            <a:r>
              <a:rPr lang="en-GB" sz="2400" b="0" i="0" dirty="0">
                <a:solidFill>
                  <a:srgbClr val="000000"/>
                </a:solidFill>
                <a:latin typeface="Calibri" panose="020F0502020204030204" pitchFamily="34" charset="0"/>
              </a:rPr>
              <a:t>Baker</a:t>
            </a:r>
          </a:p>
          <a:p>
            <a:pPr algn="ctr" fontAlgn="base">
              <a:spcBef>
                <a:spcPct val="0"/>
              </a:spcBef>
              <a:spcAft>
                <a:spcPct val="0"/>
              </a:spcAft>
            </a:pPr>
            <a:r>
              <a:rPr lang="en-GB" sz="2400" b="0" i="0" dirty="0">
                <a:solidFill>
                  <a:srgbClr val="000000"/>
                </a:solidFill>
                <a:latin typeface="Calibri" panose="020F0502020204030204" pitchFamily="34" charset="0"/>
              </a:rPr>
              <a:t>Samuel Pepys</a:t>
            </a:r>
          </a:p>
          <a:p>
            <a:pPr algn="ctr" fontAlgn="base">
              <a:spcBef>
                <a:spcPct val="0"/>
              </a:spcBef>
              <a:spcAft>
                <a:spcPct val="0"/>
              </a:spcAft>
            </a:pPr>
            <a:r>
              <a:rPr lang="en-GB" sz="2400" b="0" i="0" dirty="0">
                <a:solidFill>
                  <a:srgbClr val="000000"/>
                </a:solidFill>
                <a:latin typeface="Calibri" panose="020F0502020204030204" pitchFamily="34" charset="0"/>
              </a:rPr>
              <a:t>King Charles II</a:t>
            </a:r>
          </a:p>
          <a:p>
            <a:pPr algn="ctr" fontAlgn="base">
              <a:spcBef>
                <a:spcPct val="0"/>
              </a:spcBef>
              <a:spcAft>
                <a:spcPct val="0"/>
              </a:spcAft>
            </a:pPr>
            <a:r>
              <a:rPr lang="en-GB" sz="2400" b="0" i="0" dirty="0">
                <a:solidFill>
                  <a:srgbClr val="000000"/>
                </a:solidFill>
                <a:latin typeface="Calibri" panose="020F0502020204030204" pitchFamily="34" charset="0"/>
              </a:rPr>
              <a:t>Firemen</a:t>
            </a:r>
          </a:p>
        </p:txBody>
      </p:sp>
      <p:sp>
        <p:nvSpPr>
          <p:cNvPr id="8" name="Rectangle 6"/>
          <p:cNvSpPr>
            <a:spLocks noChangeArrowheads="1"/>
          </p:cNvSpPr>
          <p:nvPr/>
        </p:nvSpPr>
        <p:spPr bwMode="auto">
          <a:xfrm>
            <a:off x="4787901" y="1484784"/>
            <a:ext cx="3887787" cy="19446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sz="2400" b="1" i="0" u="sng" dirty="0">
                <a:solidFill>
                  <a:srgbClr val="000000"/>
                </a:solidFill>
                <a:latin typeface="Calibri" panose="020F0502020204030204" pitchFamily="34" charset="0"/>
              </a:rPr>
              <a:t>What doing?</a:t>
            </a:r>
          </a:p>
          <a:p>
            <a:pPr algn="ctr" fontAlgn="base">
              <a:spcBef>
                <a:spcPct val="0"/>
              </a:spcBef>
              <a:spcAft>
                <a:spcPct val="0"/>
              </a:spcAft>
            </a:pPr>
            <a:r>
              <a:rPr lang="en-GB" sz="2400" b="0" i="0" dirty="0">
                <a:solidFill>
                  <a:srgbClr val="000000"/>
                </a:solidFill>
                <a:latin typeface="Calibri" panose="020F0502020204030204" pitchFamily="34" charset="0"/>
              </a:rPr>
              <a:t>Put out fire</a:t>
            </a:r>
          </a:p>
          <a:p>
            <a:pPr algn="ctr" fontAlgn="base">
              <a:spcBef>
                <a:spcPct val="0"/>
              </a:spcBef>
              <a:spcAft>
                <a:spcPct val="0"/>
              </a:spcAft>
            </a:pPr>
            <a:r>
              <a:rPr lang="en-GB" sz="2400" b="0" i="0" dirty="0">
                <a:solidFill>
                  <a:srgbClr val="000000"/>
                </a:solidFill>
                <a:latin typeface="Calibri" panose="020F0502020204030204" pitchFamily="34" charset="0"/>
              </a:rPr>
              <a:t>Get water</a:t>
            </a:r>
          </a:p>
          <a:p>
            <a:pPr algn="ctr" fontAlgn="base">
              <a:spcBef>
                <a:spcPct val="0"/>
              </a:spcBef>
              <a:spcAft>
                <a:spcPct val="0"/>
              </a:spcAft>
            </a:pPr>
            <a:r>
              <a:rPr lang="en-GB" sz="2400" b="0" i="0" dirty="0">
                <a:solidFill>
                  <a:srgbClr val="000000"/>
                </a:solidFill>
                <a:latin typeface="Calibri" panose="020F0502020204030204" pitchFamily="34" charset="0"/>
              </a:rPr>
              <a:t>Fire spread</a:t>
            </a:r>
          </a:p>
          <a:p>
            <a:pPr algn="ctr" fontAlgn="base">
              <a:spcBef>
                <a:spcPct val="0"/>
              </a:spcBef>
              <a:spcAft>
                <a:spcPct val="0"/>
              </a:spcAft>
            </a:pPr>
            <a:r>
              <a:rPr lang="en-GB" sz="2400" b="0" i="0" dirty="0">
                <a:solidFill>
                  <a:srgbClr val="000000"/>
                </a:solidFill>
                <a:latin typeface="Calibri" panose="020F0502020204030204" pitchFamily="34" charset="0"/>
              </a:rPr>
              <a:t>Blow up</a:t>
            </a:r>
          </a:p>
        </p:txBody>
      </p:sp>
      <p:sp>
        <p:nvSpPr>
          <p:cNvPr id="9" name="Rectangle 7"/>
          <p:cNvSpPr>
            <a:spLocks noChangeArrowheads="1"/>
          </p:cNvSpPr>
          <p:nvPr/>
        </p:nvSpPr>
        <p:spPr bwMode="auto">
          <a:xfrm>
            <a:off x="686575" y="4135697"/>
            <a:ext cx="3887788" cy="1944688"/>
          </a:xfrm>
          <a:prstGeom prst="rect">
            <a:avLst/>
          </a:prstGeom>
          <a:solidFill>
            <a:srgbClr val="009900"/>
          </a:solidFill>
          <a:ln w="9525">
            <a:solidFill>
              <a:schemeClr val="tx1"/>
            </a:solidFill>
            <a:miter lim="800000"/>
            <a:headEnd/>
            <a:tailEnd/>
          </a:ln>
          <a:effectLst/>
        </p:spPr>
        <p:txBody>
          <a:bodyPr wrap="none" anchor="ctr"/>
          <a:lstStyle/>
          <a:p>
            <a:pPr algn="ctr" fontAlgn="base">
              <a:spcBef>
                <a:spcPct val="0"/>
              </a:spcBef>
              <a:spcAft>
                <a:spcPct val="0"/>
              </a:spcAft>
            </a:pPr>
            <a:r>
              <a:rPr lang="en-GB" sz="2400" b="1" i="0" u="sng" dirty="0">
                <a:solidFill>
                  <a:srgbClr val="000000"/>
                </a:solidFill>
                <a:latin typeface="Calibri" panose="020F0502020204030204" pitchFamily="34" charset="0"/>
              </a:rPr>
              <a:t>What?</a:t>
            </a:r>
          </a:p>
          <a:p>
            <a:pPr algn="ctr" fontAlgn="base">
              <a:spcBef>
                <a:spcPct val="0"/>
              </a:spcBef>
              <a:spcAft>
                <a:spcPct val="0"/>
              </a:spcAft>
            </a:pPr>
            <a:r>
              <a:rPr lang="en-GB" sz="2400" b="0" i="0" dirty="0">
                <a:solidFill>
                  <a:srgbClr val="000000"/>
                </a:solidFill>
                <a:latin typeface="Calibri" panose="020F0502020204030204" pitchFamily="34" charset="0"/>
              </a:rPr>
              <a:t>Fire of London</a:t>
            </a:r>
          </a:p>
          <a:p>
            <a:pPr algn="ctr" fontAlgn="base">
              <a:spcBef>
                <a:spcPct val="0"/>
              </a:spcBef>
              <a:spcAft>
                <a:spcPct val="0"/>
              </a:spcAft>
            </a:pPr>
            <a:r>
              <a:rPr lang="en-GB" sz="2400" b="0" i="0" dirty="0">
                <a:solidFill>
                  <a:srgbClr val="000000"/>
                </a:solidFill>
                <a:latin typeface="Calibri" panose="020F0502020204030204" pitchFamily="34" charset="0"/>
              </a:rPr>
              <a:t>Fire</a:t>
            </a:r>
          </a:p>
          <a:p>
            <a:pPr algn="ctr" fontAlgn="base">
              <a:spcBef>
                <a:spcPct val="0"/>
              </a:spcBef>
              <a:spcAft>
                <a:spcPct val="0"/>
              </a:spcAft>
            </a:pPr>
            <a:r>
              <a:rPr lang="en-GB" sz="2400" b="0" i="0" dirty="0">
                <a:solidFill>
                  <a:srgbClr val="000000"/>
                </a:solidFill>
                <a:latin typeface="Calibri" panose="020F0502020204030204" pitchFamily="34" charset="0"/>
              </a:rPr>
              <a:t>Bucket</a:t>
            </a:r>
          </a:p>
          <a:p>
            <a:pPr algn="ctr" fontAlgn="base">
              <a:spcBef>
                <a:spcPct val="0"/>
              </a:spcBef>
              <a:spcAft>
                <a:spcPct val="0"/>
              </a:spcAft>
            </a:pPr>
            <a:r>
              <a:rPr lang="en-GB" sz="2400" b="0" i="0" dirty="0">
                <a:solidFill>
                  <a:srgbClr val="000000"/>
                </a:solidFill>
                <a:latin typeface="Calibri" panose="020F0502020204030204" pitchFamily="34" charset="0"/>
              </a:rPr>
              <a:t>Bread</a:t>
            </a:r>
          </a:p>
        </p:txBody>
      </p:sp>
      <p:pic>
        <p:nvPicPr>
          <p:cNvPr id="2" name="Voice 022">
            <a:hlinkClick r:id="" action="ppaction://media"/>
            <a:extLst>
              <a:ext uri="{FF2B5EF4-FFF2-40B4-BE49-F238E27FC236}">
                <a16:creationId xmlns:a16="http://schemas.microsoft.com/office/drawing/2014/main" id="{A301C995-7826-F878-9721-4983F4606F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1645" y="367015"/>
            <a:ext cx="406400" cy="406400"/>
          </a:xfrm>
          <a:prstGeom prst="rect">
            <a:avLst/>
          </a:prstGeom>
        </p:spPr>
      </p:pic>
    </p:spTree>
    <p:extLst>
      <p:ext uri="{BB962C8B-B14F-4D97-AF65-F5344CB8AC3E}">
        <p14:creationId xmlns:p14="http://schemas.microsoft.com/office/powerpoint/2010/main" val="42438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539750" y="1387475"/>
            <a:ext cx="489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0"/>
              </a:spcBef>
              <a:spcAft>
                <a:spcPct val="0"/>
              </a:spcAft>
              <a:buFontTx/>
              <a:buBlip>
                <a:blip r:embed="rId5"/>
              </a:buBlip>
            </a:pPr>
            <a:r>
              <a:rPr lang="en-GB" sz="2400" b="0" u="sng" dirty="0">
                <a:solidFill>
                  <a:srgbClr val="FF9900"/>
                </a:solidFill>
              </a:rPr>
              <a:t>Who</a:t>
            </a:r>
            <a:r>
              <a:rPr lang="en-GB" sz="2400" b="0" dirty="0">
                <a:solidFill>
                  <a:srgbClr val="000000"/>
                </a:solidFill>
              </a:rPr>
              <a:t> was he?</a:t>
            </a:r>
          </a:p>
        </p:txBody>
      </p:sp>
      <p:sp>
        <p:nvSpPr>
          <p:cNvPr id="7" name="Rectangle 4"/>
          <p:cNvSpPr>
            <a:spLocks noChangeArrowheads="1"/>
          </p:cNvSpPr>
          <p:nvPr/>
        </p:nvSpPr>
        <p:spPr bwMode="auto">
          <a:xfrm>
            <a:off x="5651500" y="1341438"/>
            <a:ext cx="2808288" cy="50323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solidFill>
                  <a:srgbClr val="000000"/>
                </a:solidFill>
              </a:rPr>
              <a:t>Churchill</a:t>
            </a:r>
          </a:p>
        </p:txBody>
      </p:sp>
      <p:sp>
        <p:nvSpPr>
          <p:cNvPr id="8" name="Text Box 10"/>
          <p:cNvSpPr txBox="1">
            <a:spLocks noChangeArrowheads="1"/>
          </p:cNvSpPr>
          <p:nvPr/>
        </p:nvSpPr>
        <p:spPr bwMode="auto">
          <a:xfrm>
            <a:off x="539750" y="219075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0"/>
              </a:spcBef>
              <a:spcAft>
                <a:spcPct val="0"/>
              </a:spcAft>
              <a:buFontTx/>
              <a:buBlip>
                <a:blip r:embed="rId5"/>
              </a:buBlip>
            </a:pPr>
            <a:r>
              <a:rPr lang="en-GB" sz="2400" b="0" u="sng" dirty="0">
                <a:solidFill>
                  <a:schemeClr val="bg2">
                    <a:lumMod val="25000"/>
                  </a:schemeClr>
                </a:solidFill>
              </a:rPr>
              <a:t>When</a:t>
            </a:r>
            <a:r>
              <a:rPr lang="en-GB" sz="2400" b="0" dirty="0">
                <a:solidFill>
                  <a:schemeClr val="bg2">
                    <a:lumMod val="25000"/>
                  </a:schemeClr>
                </a:solidFill>
              </a:rPr>
              <a:t> </a:t>
            </a:r>
            <a:r>
              <a:rPr lang="en-GB" sz="2400" b="0" dirty="0">
                <a:solidFill>
                  <a:srgbClr val="000000"/>
                </a:solidFill>
              </a:rPr>
              <a:t>did he live?</a:t>
            </a:r>
          </a:p>
        </p:txBody>
      </p:sp>
      <p:sp>
        <p:nvSpPr>
          <p:cNvPr id="9" name="Rectangle 5"/>
          <p:cNvSpPr>
            <a:spLocks noChangeArrowheads="1"/>
          </p:cNvSpPr>
          <p:nvPr/>
        </p:nvSpPr>
        <p:spPr bwMode="auto">
          <a:xfrm>
            <a:off x="5651500" y="2144713"/>
            <a:ext cx="2808288" cy="503237"/>
          </a:xfrm>
          <a:prstGeom prst="rect">
            <a:avLst/>
          </a:prstGeom>
          <a:solidFill>
            <a:schemeClr val="bg2">
              <a:lumMod val="50000"/>
            </a:schemeClr>
          </a:solidFill>
          <a:ln w="9525">
            <a:solidFill>
              <a:schemeClr val="tx1"/>
            </a:solidFill>
            <a:miter lim="800000"/>
            <a:headEnd/>
            <a:tailEnd/>
          </a:ln>
          <a:effectLst/>
        </p:spPr>
        <p:txBody>
          <a:bodyPr wrap="none" anchor="ctr"/>
          <a:lstStyle/>
          <a:p>
            <a:pPr algn="ctr" fontAlgn="base">
              <a:spcBef>
                <a:spcPct val="0"/>
              </a:spcBef>
              <a:spcAft>
                <a:spcPct val="0"/>
              </a:spcAft>
            </a:pPr>
            <a:r>
              <a:rPr lang="en-GB" dirty="0">
                <a:solidFill>
                  <a:srgbClr val="000000"/>
                </a:solidFill>
              </a:rPr>
              <a:t>1874-1965</a:t>
            </a:r>
          </a:p>
        </p:txBody>
      </p:sp>
      <p:sp>
        <p:nvSpPr>
          <p:cNvPr id="10" name="Text Box 11"/>
          <p:cNvSpPr txBox="1">
            <a:spLocks noChangeArrowheads="1"/>
          </p:cNvSpPr>
          <p:nvPr/>
        </p:nvSpPr>
        <p:spPr bwMode="auto">
          <a:xfrm>
            <a:off x="539750" y="301625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50000"/>
              </a:spcBef>
              <a:spcAft>
                <a:spcPct val="0"/>
              </a:spcAft>
              <a:buFontTx/>
              <a:buBlip>
                <a:blip r:embed="rId5"/>
              </a:buBlip>
            </a:pPr>
            <a:r>
              <a:rPr lang="en-GB" sz="2400" b="0" dirty="0">
                <a:solidFill>
                  <a:srgbClr val="000000"/>
                </a:solidFill>
              </a:rPr>
              <a:t>What did he  </a:t>
            </a:r>
            <a:r>
              <a:rPr lang="en-GB" sz="2400" b="0" u="sng" dirty="0"/>
              <a:t>do</a:t>
            </a:r>
            <a:r>
              <a:rPr lang="en-GB" sz="2400" b="0" dirty="0"/>
              <a:t>  </a:t>
            </a:r>
            <a:r>
              <a:rPr lang="en-GB" sz="2400" b="0" dirty="0">
                <a:solidFill>
                  <a:srgbClr val="000000"/>
                </a:solidFill>
              </a:rPr>
              <a:t>?</a:t>
            </a:r>
          </a:p>
        </p:txBody>
      </p:sp>
      <p:sp>
        <p:nvSpPr>
          <p:cNvPr id="11" name="Rectangle 6"/>
          <p:cNvSpPr>
            <a:spLocks noChangeArrowheads="1"/>
          </p:cNvSpPr>
          <p:nvPr/>
        </p:nvSpPr>
        <p:spPr bwMode="auto">
          <a:xfrm>
            <a:off x="5651499" y="3019669"/>
            <a:ext cx="2808289"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dirty="0">
                <a:solidFill>
                  <a:srgbClr val="000000"/>
                </a:solidFill>
              </a:rPr>
              <a:t>Led country</a:t>
            </a:r>
          </a:p>
        </p:txBody>
      </p:sp>
      <p:sp>
        <p:nvSpPr>
          <p:cNvPr id="12" name="Text Box 12"/>
          <p:cNvSpPr txBox="1">
            <a:spLocks noChangeArrowheads="1"/>
          </p:cNvSpPr>
          <p:nvPr/>
        </p:nvSpPr>
        <p:spPr bwMode="auto">
          <a:xfrm>
            <a:off x="539750" y="384175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50000"/>
              </a:spcBef>
              <a:spcAft>
                <a:spcPct val="0"/>
              </a:spcAft>
              <a:buFontTx/>
              <a:buBlip>
                <a:blip r:embed="rId5"/>
              </a:buBlip>
            </a:pPr>
            <a:r>
              <a:rPr lang="en-GB" sz="2400" b="0" u="sng" dirty="0">
                <a:solidFill>
                  <a:srgbClr val="009900"/>
                </a:solidFill>
              </a:rPr>
              <a:t>What</a:t>
            </a:r>
            <a:r>
              <a:rPr lang="en-GB" sz="2400" b="0" dirty="0">
                <a:solidFill>
                  <a:srgbClr val="009900"/>
                </a:solidFill>
              </a:rPr>
              <a:t> </a:t>
            </a:r>
            <a:r>
              <a:rPr lang="en-GB" sz="2400" b="0" dirty="0">
                <a:solidFill>
                  <a:srgbClr val="000000"/>
                </a:solidFill>
              </a:rPr>
              <a:t>was his job?</a:t>
            </a:r>
          </a:p>
        </p:txBody>
      </p:sp>
      <p:sp>
        <p:nvSpPr>
          <p:cNvPr id="13" name="Rectangle 7"/>
          <p:cNvSpPr>
            <a:spLocks noChangeArrowheads="1"/>
          </p:cNvSpPr>
          <p:nvPr/>
        </p:nvSpPr>
        <p:spPr bwMode="auto">
          <a:xfrm>
            <a:off x="5651500" y="3795713"/>
            <a:ext cx="2808288" cy="503237"/>
          </a:xfrm>
          <a:prstGeom prst="rect">
            <a:avLst/>
          </a:prstGeom>
          <a:solidFill>
            <a:srgbClr val="009900"/>
          </a:solidFill>
          <a:ln w="9525">
            <a:solidFill>
              <a:schemeClr val="tx1"/>
            </a:solidFill>
            <a:miter lim="800000"/>
            <a:headEnd/>
            <a:tailEnd/>
          </a:ln>
          <a:effectLst/>
        </p:spPr>
        <p:txBody>
          <a:bodyPr wrap="none" anchor="ctr"/>
          <a:lstStyle/>
          <a:p>
            <a:pPr algn="ctr" fontAlgn="base">
              <a:spcBef>
                <a:spcPct val="0"/>
              </a:spcBef>
              <a:spcAft>
                <a:spcPct val="0"/>
              </a:spcAft>
            </a:pPr>
            <a:r>
              <a:rPr lang="en-GB" dirty="0">
                <a:solidFill>
                  <a:srgbClr val="000000"/>
                </a:solidFill>
              </a:rPr>
              <a:t>Prime Minister</a:t>
            </a:r>
          </a:p>
        </p:txBody>
      </p:sp>
      <p:sp>
        <p:nvSpPr>
          <p:cNvPr id="14" name="Text Box 13"/>
          <p:cNvSpPr txBox="1">
            <a:spLocks noChangeArrowheads="1"/>
          </p:cNvSpPr>
          <p:nvPr/>
        </p:nvSpPr>
        <p:spPr bwMode="auto">
          <a:xfrm>
            <a:off x="539750" y="466725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50000"/>
              </a:spcBef>
              <a:spcAft>
                <a:spcPct val="0"/>
              </a:spcAft>
              <a:buFontTx/>
              <a:buBlip>
                <a:blip r:embed="rId5"/>
              </a:buBlip>
            </a:pPr>
            <a:r>
              <a:rPr lang="en-GB" sz="2400" b="0" u="sng" dirty="0">
                <a:solidFill>
                  <a:srgbClr val="0099FF"/>
                </a:solidFill>
              </a:rPr>
              <a:t>Where</a:t>
            </a:r>
            <a:r>
              <a:rPr lang="en-GB" sz="2400" b="0" dirty="0">
                <a:solidFill>
                  <a:srgbClr val="0099FF"/>
                </a:solidFill>
              </a:rPr>
              <a:t> </a:t>
            </a:r>
            <a:r>
              <a:rPr lang="en-GB" sz="2400" b="0" dirty="0">
                <a:solidFill>
                  <a:srgbClr val="000000"/>
                </a:solidFill>
              </a:rPr>
              <a:t>was his office?</a:t>
            </a:r>
          </a:p>
        </p:txBody>
      </p:sp>
      <p:sp>
        <p:nvSpPr>
          <p:cNvPr id="15" name="Rectangle 8"/>
          <p:cNvSpPr>
            <a:spLocks noChangeArrowheads="1"/>
          </p:cNvSpPr>
          <p:nvPr/>
        </p:nvSpPr>
        <p:spPr bwMode="auto">
          <a:xfrm>
            <a:off x="5651500" y="4621213"/>
            <a:ext cx="2808288" cy="503237"/>
          </a:xfrm>
          <a:prstGeom prst="rect">
            <a:avLst/>
          </a:prstGeom>
          <a:solidFill>
            <a:srgbClr val="00B0F0"/>
          </a:solidFill>
          <a:ln w="9525">
            <a:solidFill>
              <a:schemeClr val="tx1"/>
            </a:solidFill>
            <a:miter lim="800000"/>
            <a:headEnd/>
            <a:tailEnd/>
          </a:ln>
          <a:effectLst/>
        </p:spPr>
        <p:txBody>
          <a:bodyPr wrap="none" anchor="ctr"/>
          <a:lstStyle/>
          <a:p>
            <a:pPr algn="ctr" fontAlgn="base">
              <a:spcBef>
                <a:spcPct val="0"/>
              </a:spcBef>
              <a:spcAft>
                <a:spcPct val="0"/>
              </a:spcAft>
            </a:pPr>
            <a:r>
              <a:rPr lang="en-GB" dirty="0">
                <a:solidFill>
                  <a:srgbClr val="000000"/>
                </a:solidFill>
              </a:rPr>
              <a:t>10, Downing Street</a:t>
            </a:r>
          </a:p>
        </p:txBody>
      </p:sp>
      <p:sp>
        <p:nvSpPr>
          <p:cNvPr id="16" name="Text Box 14"/>
          <p:cNvSpPr txBox="1">
            <a:spLocks noChangeArrowheads="1"/>
          </p:cNvSpPr>
          <p:nvPr/>
        </p:nvSpPr>
        <p:spPr bwMode="auto">
          <a:xfrm>
            <a:off x="539750" y="549275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15963" indent="-715963"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eaLnBrk="1" fontAlgn="base" hangingPunct="1">
              <a:spcBef>
                <a:spcPct val="50000"/>
              </a:spcBef>
              <a:spcAft>
                <a:spcPct val="0"/>
              </a:spcAft>
              <a:buFontTx/>
              <a:buBlip>
                <a:blip r:embed="rId5"/>
              </a:buBlip>
            </a:pPr>
            <a:r>
              <a:rPr lang="en-GB" sz="2400" b="0" dirty="0">
                <a:solidFill>
                  <a:srgbClr val="000000"/>
                </a:solidFill>
              </a:rPr>
              <a:t>What was he </a:t>
            </a:r>
            <a:r>
              <a:rPr lang="en-GB" sz="2400" b="0" u="sng" dirty="0">
                <a:solidFill>
                  <a:srgbClr val="000000"/>
                </a:solidFill>
              </a:rPr>
              <a:t>like</a:t>
            </a:r>
            <a:r>
              <a:rPr lang="en-GB" sz="2400" b="0" dirty="0">
                <a:solidFill>
                  <a:srgbClr val="000000"/>
                </a:solidFill>
              </a:rPr>
              <a:t>?</a:t>
            </a:r>
          </a:p>
        </p:txBody>
      </p:sp>
      <p:sp>
        <p:nvSpPr>
          <p:cNvPr id="18" name="AutoShape 3"/>
          <p:cNvSpPr>
            <a:spLocks noChangeArrowheads="1"/>
          </p:cNvSpPr>
          <p:nvPr/>
        </p:nvSpPr>
        <p:spPr bwMode="auto">
          <a:xfrm>
            <a:off x="4713288" y="5124450"/>
            <a:ext cx="3746500" cy="1414463"/>
          </a:xfrm>
          <a:prstGeom prst="cloudCallout">
            <a:avLst>
              <a:gd name="adj1" fmla="val -72287"/>
              <a:gd name="adj2" fmla="val 6237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n-GB" sz="2000" dirty="0">
                <a:solidFill>
                  <a:srgbClr val="000000"/>
                </a:solidFill>
              </a:rPr>
              <a:t>  Short, balding,     clever, </a:t>
            </a:r>
          </a:p>
          <a:p>
            <a:pPr fontAlgn="base">
              <a:spcBef>
                <a:spcPct val="0"/>
              </a:spcBef>
              <a:spcAft>
                <a:spcPct val="0"/>
              </a:spcAft>
            </a:pPr>
            <a:r>
              <a:rPr lang="en-GB" sz="2000" dirty="0">
                <a:solidFill>
                  <a:srgbClr val="000000"/>
                </a:solidFill>
              </a:rPr>
              <a:t>  good communicator</a:t>
            </a:r>
          </a:p>
        </p:txBody>
      </p:sp>
      <p:sp>
        <p:nvSpPr>
          <p:cNvPr id="17" name="Rectangle 5"/>
          <p:cNvSpPr>
            <a:spLocks noChangeArrowheads="1"/>
          </p:cNvSpPr>
          <p:nvPr/>
        </p:nvSpPr>
        <p:spPr bwMode="auto">
          <a:xfrm>
            <a:off x="215998" y="188640"/>
            <a:ext cx="8676481" cy="584775"/>
          </a:xfrm>
          <a:prstGeom prst="rect">
            <a:avLst/>
          </a:prstGeom>
          <a:noFill/>
          <a:ln w="9525">
            <a:noFill/>
            <a:miter lim="800000"/>
            <a:headEnd/>
            <a:tailEnd/>
          </a:ln>
        </p:spPr>
        <p:txBody>
          <a:bodyPr wrap="square">
            <a:spAutoFit/>
          </a:bodyPr>
          <a:lstStyle/>
          <a:p>
            <a:r>
              <a:rPr lang="en-GB" sz="3200" i="0" dirty="0">
                <a:latin typeface="Comic Sans MS" panose="030F0702030302020204" pitchFamily="66" charset="0"/>
              </a:rPr>
              <a:t>Colourful Sentences in the classroom:</a:t>
            </a:r>
          </a:p>
        </p:txBody>
      </p:sp>
      <p:sp>
        <p:nvSpPr>
          <p:cNvPr id="2" name="Rectangle 1"/>
          <p:cNvSpPr/>
          <p:nvPr/>
        </p:nvSpPr>
        <p:spPr>
          <a:xfrm>
            <a:off x="3007855" y="3016250"/>
            <a:ext cx="576063"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dirty="0">
                <a:solidFill>
                  <a:srgbClr val="000000"/>
                </a:solidFill>
                <a:latin typeface="Arial" charset="0"/>
                <a:ea typeface="MS PGothic"/>
                <a:cs typeface="MS PGothic"/>
              </a:rPr>
              <a:t>do</a:t>
            </a:r>
          </a:p>
        </p:txBody>
      </p:sp>
      <p:pic>
        <p:nvPicPr>
          <p:cNvPr id="3" name="Voice 023">
            <a:hlinkClick r:id="" action="ppaction://media"/>
            <a:extLst>
              <a:ext uri="{FF2B5EF4-FFF2-40B4-BE49-F238E27FC236}">
                <a16:creationId xmlns:a16="http://schemas.microsoft.com/office/drawing/2014/main" id="{68919136-52E8-7FA7-D326-CCD6F8090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6588" y="277827"/>
            <a:ext cx="406400" cy="406400"/>
          </a:xfrm>
          <a:prstGeom prst="rect">
            <a:avLst/>
          </a:prstGeom>
        </p:spPr>
      </p:pic>
    </p:spTree>
    <p:extLst>
      <p:ext uri="{BB962C8B-B14F-4D97-AF65-F5344CB8AC3E}">
        <p14:creationId xmlns:p14="http://schemas.microsoft.com/office/powerpoint/2010/main" val="215687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
                </p:tgtEl>
              </p:cMediaNode>
            </p:audio>
          </p:childTnLst>
        </p:cTn>
      </p:par>
    </p:tnLst>
    <p:bldLst>
      <p:bldP spid="6" grpId="0"/>
      <p:bldP spid="7" grpId="0" animBg="1"/>
      <p:bldP spid="9" grpId="0" animBg="1"/>
      <p:bldP spid="10" grpId="0"/>
      <p:bldP spid="11" grpId="0" animBg="1"/>
      <p:bldP spid="12" grpId="0"/>
      <p:bldP spid="13" grpId="0" animBg="1"/>
      <p:bldP spid="14" grpId="0"/>
      <p:bldP spid="15" grpId="0" animBg="1"/>
      <p:bldP spid="16"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a:xfrm>
            <a:off x="295275" y="320824"/>
            <a:ext cx="7848600" cy="1512788"/>
          </a:xfrm>
        </p:spPr>
        <p:txBody>
          <a:bodyPr>
            <a:normAutofit/>
          </a:bodyPr>
          <a:lstStyle/>
          <a:p>
            <a:r>
              <a:rPr lang="en-GB" dirty="0">
                <a:latin typeface="Comic Sans MS" pitchFamily="66" charset="0"/>
              </a:rPr>
              <a:t>Worksheet with pictures and sentence strips, e.g. </a:t>
            </a:r>
          </a:p>
        </p:txBody>
      </p:sp>
      <p:pic>
        <p:nvPicPr>
          <p:cNvPr id="59394" name="Picture 6"/>
          <p:cNvPicPr>
            <a:picLocks noChangeAspect="1" noChangeArrowheads="1"/>
          </p:cNvPicPr>
          <p:nvPr/>
        </p:nvPicPr>
        <p:blipFill>
          <a:blip r:embed="rId5"/>
          <a:srcRect/>
          <a:stretch>
            <a:fillRect/>
          </a:stretch>
        </p:blipFill>
        <p:spPr bwMode="auto">
          <a:xfrm>
            <a:off x="1331640" y="2204864"/>
            <a:ext cx="2673350" cy="3736975"/>
          </a:xfrm>
          <a:prstGeom prst="rect">
            <a:avLst/>
          </a:prstGeom>
          <a:noFill/>
          <a:ln w="9525">
            <a:noFill/>
            <a:miter lim="800000"/>
            <a:headEnd/>
            <a:tailEnd/>
          </a:ln>
        </p:spPr>
      </p:pic>
      <p:pic>
        <p:nvPicPr>
          <p:cNvPr id="59396" name="Picture 6"/>
          <p:cNvPicPr>
            <a:picLocks noChangeAspect="1" noChangeArrowheads="1"/>
          </p:cNvPicPr>
          <p:nvPr/>
        </p:nvPicPr>
        <p:blipFill>
          <a:blip r:embed="rId6"/>
          <a:srcRect/>
          <a:stretch>
            <a:fillRect/>
          </a:stretch>
        </p:blipFill>
        <p:spPr bwMode="auto">
          <a:xfrm>
            <a:off x="5292080" y="2236614"/>
            <a:ext cx="2647950" cy="3705225"/>
          </a:xfrm>
          <a:prstGeom prst="rect">
            <a:avLst/>
          </a:prstGeom>
          <a:noFill/>
          <a:ln w="9525">
            <a:noFill/>
            <a:miter lim="800000"/>
            <a:headEnd/>
            <a:tailEnd/>
          </a:ln>
        </p:spPr>
      </p:pic>
      <p:pic>
        <p:nvPicPr>
          <p:cNvPr id="2" name="Voice 024">
            <a:hlinkClick r:id="" action="ppaction://media"/>
            <a:extLst>
              <a:ext uri="{FF2B5EF4-FFF2-40B4-BE49-F238E27FC236}">
                <a16:creationId xmlns:a16="http://schemas.microsoft.com/office/drawing/2014/main" id="{2DB02AC5-E59B-4C59-F3DE-01FD28F90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4083" y="39702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subTitle" idx="1"/>
          </p:nvPr>
        </p:nvSpPr>
        <p:spPr>
          <a:xfrm>
            <a:off x="611560" y="620688"/>
            <a:ext cx="8064896" cy="4392488"/>
          </a:xfrm>
        </p:spPr>
        <p:txBody>
          <a:bodyPr>
            <a:normAutofit/>
          </a:bodyPr>
          <a:lstStyle/>
          <a:p>
            <a:pPr algn="l"/>
            <a:r>
              <a:rPr lang="en-GB" b="1" dirty="0">
                <a:solidFill>
                  <a:schemeClr val="tx1"/>
                </a:solidFill>
                <a:latin typeface="Comic Sans MS" pitchFamily="66" charset="0"/>
              </a:rPr>
              <a:t>Reading…</a:t>
            </a:r>
          </a:p>
          <a:p>
            <a:pPr marL="457200" indent="-457200" algn="l">
              <a:buFont typeface="Arial" panose="020B0604020202020204" pitchFamily="34" charset="0"/>
              <a:buChar char="•"/>
            </a:pPr>
            <a:r>
              <a:rPr lang="en-GB" sz="2800" b="1" dirty="0">
                <a:solidFill>
                  <a:schemeClr val="tx1"/>
                </a:solidFill>
                <a:latin typeface="Comic Sans MS" pitchFamily="66" charset="0"/>
              </a:rPr>
              <a:t>Encourage children to underline key words in a sentence or text using the Colourful Sentences colours to support reading comprehension </a:t>
            </a:r>
            <a:br>
              <a:rPr lang="en-GB" sz="2800" b="1" dirty="0">
                <a:solidFill>
                  <a:schemeClr val="tx1"/>
                </a:solidFill>
                <a:latin typeface="Comic Sans MS" pitchFamily="66" charset="0"/>
              </a:rPr>
            </a:br>
            <a:br>
              <a:rPr lang="en-GB" sz="2800" b="1" dirty="0">
                <a:solidFill>
                  <a:schemeClr val="tx1"/>
                </a:solidFill>
                <a:latin typeface="Comic Sans MS" pitchFamily="66" charset="0"/>
              </a:rPr>
            </a:br>
            <a:r>
              <a:rPr lang="en-GB" sz="2800" b="1" dirty="0">
                <a:solidFill>
                  <a:schemeClr val="tx1"/>
                </a:solidFill>
                <a:latin typeface="Comic Sans MS" pitchFamily="66" charset="0"/>
              </a:rPr>
              <a:t>So…if all </a:t>
            </a:r>
            <a:r>
              <a:rPr lang="en-GB" sz="2800" b="1" dirty="0">
                <a:solidFill>
                  <a:schemeClr val="accent6">
                    <a:lumMod val="75000"/>
                  </a:schemeClr>
                </a:solidFill>
                <a:latin typeface="Comic Sans MS" pitchFamily="66" charset="0"/>
              </a:rPr>
              <a:t>WHO </a:t>
            </a:r>
            <a:r>
              <a:rPr lang="en-GB" sz="2800" b="1" dirty="0">
                <a:solidFill>
                  <a:schemeClr val="tx1"/>
                </a:solidFill>
                <a:latin typeface="Comic Sans MS" pitchFamily="66" charset="0"/>
              </a:rPr>
              <a:t>words are in orange it will help them find the specific information that they need to take from the text.</a:t>
            </a:r>
          </a:p>
          <a:p>
            <a:pPr>
              <a:buFontTx/>
              <a:buChar char="-"/>
            </a:pPr>
            <a:endParaRPr lang="en-GB" b="1" dirty="0">
              <a:solidFill>
                <a:srgbClr val="1888CE"/>
              </a:solidFill>
              <a:latin typeface="Comic Sans MS" pitchFamily="66" charset="0"/>
            </a:endParaRPr>
          </a:p>
          <a:p>
            <a:pPr marL="0" indent="0">
              <a:buNone/>
            </a:pPr>
            <a:endParaRPr lang="en-GB" b="1" dirty="0">
              <a:solidFill>
                <a:srgbClr val="1888CE"/>
              </a:solidFill>
              <a:latin typeface="Comic Sans MS" pitchFamily="66" charset="0"/>
            </a:endParaRPr>
          </a:p>
        </p:txBody>
      </p:sp>
      <p:pic>
        <p:nvPicPr>
          <p:cNvPr id="20482"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5085184"/>
            <a:ext cx="2316964" cy="1575536"/>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 025">
            <a:hlinkClick r:id="" action="ppaction://media"/>
            <a:extLst>
              <a:ext uri="{FF2B5EF4-FFF2-40B4-BE49-F238E27FC236}">
                <a16:creationId xmlns:a16="http://schemas.microsoft.com/office/drawing/2014/main" id="{2EBFB86D-441B-71EB-9A4E-C8DE24534F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0056" y="38148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323850" y="1628775"/>
            <a:ext cx="7772400" cy="2160265"/>
          </a:xfrm>
        </p:spPr>
        <p:txBody>
          <a:bodyPr/>
          <a:lstStyle/>
          <a:p>
            <a:r>
              <a:rPr lang="en-GB" dirty="0"/>
              <a:t> </a:t>
            </a:r>
          </a:p>
        </p:txBody>
      </p:sp>
      <p:sp>
        <p:nvSpPr>
          <p:cNvPr id="3" name="Subtitle 2"/>
          <p:cNvSpPr>
            <a:spLocks noGrp="1"/>
          </p:cNvSpPr>
          <p:nvPr>
            <p:ph type="subTitle" idx="1"/>
          </p:nvPr>
        </p:nvSpPr>
        <p:spPr>
          <a:xfrm>
            <a:off x="688344" y="1124025"/>
            <a:ext cx="7773987" cy="2304975"/>
          </a:xfrm>
        </p:spPr>
        <p:txBody>
          <a:bodyPr>
            <a:normAutofit fontScale="92500" lnSpcReduction="20000"/>
          </a:bodyPr>
          <a:lstStyle/>
          <a:p>
            <a:pPr algn="l"/>
            <a:r>
              <a:rPr lang="en-GB" dirty="0">
                <a:solidFill>
                  <a:schemeClr val="tx1"/>
                </a:solidFill>
                <a:latin typeface="Comic Sans MS" panose="030F0702030302020204" pitchFamily="66" charset="0"/>
              </a:rPr>
              <a:t>In pairs, discuss:</a:t>
            </a:r>
          </a:p>
          <a:p>
            <a:pPr marL="457200" indent="-457200" algn="l">
              <a:buFont typeface="Arial" panose="020B0604020202020204" pitchFamily="34" charset="0"/>
              <a:buChar char="•"/>
            </a:pPr>
            <a:r>
              <a:rPr lang="en-GB" dirty="0">
                <a:solidFill>
                  <a:schemeClr val="tx1"/>
                </a:solidFill>
                <a:latin typeface="Comic Sans MS" panose="030F0702030302020204" pitchFamily="66" charset="0"/>
              </a:rPr>
              <a:t>A topic being taught in your classroom</a:t>
            </a:r>
          </a:p>
          <a:p>
            <a:pPr marL="457200" indent="-457200" algn="l">
              <a:buFont typeface="Arial" panose="020B0604020202020204" pitchFamily="34" charset="0"/>
              <a:buChar char="•"/>
            </a:pPr>
            <a:r>
              <a:rPr lang="en-GB" dirty="0">
                <a:solidFill>
                  <a:schemeClr val="tx1"/>
                </a:solidFill>
                <a:latin typeface="Comic Sans MS" panose="030F0702030302020204" pitchFamily="66" charset="0"/>
              </a:rPr>
              <a:t>Two ways you will use Colourful Sentences to support children in your class</a:t>
            </a:r>
          </a:p>
        </p:txBody>
      </p:sp>
      <p:sp>
        <p:nvSpPr>
          <p:cNvPr id="6" name="Rectangle 2"/>
          <p:cNvSpPr txBox="1">
            <a:spLocks noChangeArrowheads="1"/>
          </p:cNvSpPr>
          <p:nvPr/>
        </p:nvSpPr>
        <p:spPr bwMode="auto">
          <a:xfrm>
            <a:off x="107950" y="115888"/>
            <a:ext cx="6858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bg1"/>
                </a:solidFill>
                <a:latin typeface="Arial" charset="0"/>
                <a:ea typeface="+mj-ea"/>
                <a:cs typeface="+mj-cs"/>
              </a:defRPr>
            </a:lvl1pPr>
            <a:lvl2pPr algn="l" rtl="0" eaLnBrk="0" fontAlgn="base" hangingPunct="0">
              <a:spcBef>
                <a:spcPct val="0"/>
              </a:spcBef>
              <a:spcAft>
                <a:spcPct val="0"/>
              </a:spcAft>
              <a:defRPr sz="3600" b="1">
                <a:solidFill>
                  <a:schemeClr val="bg1"/>
                </a:solidFill>
                <a:latin typeface="Arial" charset="0"/>
                <a:ea typeface="MS PGothic" charset="-128"/>
                <a:cs typeface="MS PGothic" charset="-128"/>
              </a:defRPr>
            </a:lvl2pPr>
            <a:lvl3pPr algn="l" rtl="0" eaLnBrk="0" fontAlgn="base" hangingPunct="0">
              <a:spcBef>
                <a:spcPct val="0"/>
              </a:spcBef>
              <a:spcAft>
                <a:spcPct val="0"/>
              </a:spcAft>
              <a:defRPr sz="3600" b="1">
                <a:solidFill>
                  <a:schemeClr val="bg1"/>
                </a:solidFill>
                <a:latin typeface="Arial" charset="0"/>
                <a:ea typeface="MS PGothic" charset="-128"/>
                <a:cs typeface="MS PGothic" charset="-128"/>
              </a:defRPr>
            </a:lvl3pPr>
            <a:lvl4pPr algn="l" rtl="0" eaLnBrk="0" fontAlgn="base" hangingPunct="0">
              <a:spcBef>
                <a:spcPct val="0"/>
              </a:spcBef>
              <a:spcAft>
                <a:spcPct val="0"/>
              </a:spcAft>
              <a:defRPr sz="3600" b="1">
                <a:solidFill>
                  <a:schemeClr val="bg1"/>
                </a:solidFill>
                <a:latin typeface="Arial" charset="0"/>
                <a:ea typeface="MS PGothic" charset="-128"/>
                <a:cs typeface="MS PGothic" charset="-128"/>
              </a:defRPr>
            </a:lvl4pPr>
            <a:lvl5pPr algn="l" rtl="0" eaLnBrk="0" fontAlgn="base" hangingPunct="0">
              <a:spcBef>
                <a:spcPct val="0"/>
              </a:spcBef>
              <a:spcAft>
                <a:spcPct val="0"/>
              </a:spcAft>
              <a:defRPr sz="3600" b="1">
                <a:solidFill>
                  <a:schemeClr val="bg1"/>
                </a:solidFill>
                <a:latin typeface="Arial" charset="0"/>
                <a:ea typeface="MS PGothic" charset="-128"/>
                <a:cs typeface="MS PGothic" charset="-128"/>
              </a:defRPr>
            </a:lvl5pPr>
            <a:lvl6pPr marL="457200" algn="l" rtl="0" fontAlgn="base">
              <a:spcBef>
                <a:spcPct val="0"/>
              </a:spcBef>
              <a:spcAft>
                <a:spcPct val="0"/>
              </a:spcAft>
              <a:defRPr sz="3600" b="1">
                <a:solidFill>
                  <a:srgbClr val="00ADC6"/>
                </a:solidFill>
                <a:latin typeface="Arial" charset="0"/>
              </a:defRPr>
            </a:lvl6pPr>
            <a:lvl7pPr marL="914400" algn="l" rtl="0" fontAlgn="base">
              <a:spcBef>
                <a:spcPct val="0"/>
              </a:spcBef>
              <a:spcAft>
                <a:spcPct val="0"/>
              </a:spcAft>
              <a:defRPr sz="3600" b="1">
                <a:solidFill>
                  <a:srgbClr val="00ADC6"/>
                </a:solidFill>
                <a:latin typeface="Arial" charset="0"/>
              </a:defRPr>
            </a:lvl7pPr>
            <a:lvl8pPr marL="1371600" algn="l" rtl="0" fontAlgn="base">
              <a:spcBef>
                <a:spcPct val="0"/>
              </a:spcBef>
              <a:spcAft>
                <a:spcPct val="0"/>
              </a:spcAft>
              <a:defRPr sz="3600" b="1">
                <a:solidFill>
                  <a:srgbClr val="00ADC6"/>
                </a:solidFill>
                <a:latin typeface="Arial" charset="0"/>
              </a:defRPr>
            </a:lvl8pPr>
            <a:lvl9pPr marL="1828800" algn="l" rtl="0" fontAlgn="base">
              <a:spcBef>
                <a:spcPct val="0"/>
              </a:spcBef>
              <a:spcAft>
                <a:spcPct val="0"/>
              </a:spcAft>
              <a:defRPr sz="3600" b="1">
                <a:solidFill>
                  <a:srgbClr val="00ADC6"/>
                </a:solidFill>
                <a:latin typeface="Arial" charset="0"/>
              </a:defRPr>
            </a:lvl9pPr>
          </a:lstStyle>
          <a:p>
            <a:r>
              <a:rPr lang="en-GB" sz="3200" b="0" i="0" kern="0" dirty="0">
                <a:solidFill>
                  <a:schemeClr val="tx1"/>
                </a:solidFill>
                <a:latin typeface="Comic Sans MS" pitchFamily="66" charset="0"/>
              </a:rPr>
              <a:t>Activity</a:t>
            </a:r>
          </a:p>
        </p:txBody>
      </p:sp>
      <p:pic>
        <p:nvPicPr>
          <p:cNvPr id="7" name="Picture 3">
            <a:extLst>
              <a:ext uri="{FF2B5EF4-FFF2-40B4-BE49-F238E27FC236}">
                <a16:creationId xmlns:a16="http://schemas.microsoft.com/office/drawing/2014/main" id="{42633B53-A7F0-4C68-B221-144554452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9276" y="3429000"/>
            <a:ext cx="5572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oice 026">
            <a:hlinkClick r:id="" action="ppaction://media"/>
            <a:extLst>
              <a:ext uri="{FF2B5EF4-FFF2-40B4-BE49-F238E27FC236}">
                <a16:creationId xmlns:a16="http://schemas.microsoft.com/office/drawing/2014/main" id="{628B6670-F7F7-EACE-1600-94DDD38DF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7007" y="293688"/>
            <a:ext cx="406400" cy="406400"/>
          </a:xfrm>
          <a:prstGeom prst="rect">
            <a:avLst/>
          </a:prstGeom>
        </p:spPr>
      </p:pic>
    </p:spTree>
    <p:extLst>
      <p:ext uri="{BB962C8B-B14F-4D97-AF65-F5344CB8AC3E}">
        <p14:creationId xmlns:p14="http://schemas.microsoft.com/office/powerpoint/2010/main" val="18121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620688"/>
            <a:ext cx="7772400" cy="1470025"/>
          </a:xfrm>
        </p:spPr>
        <p:txBody>
          <a:bodyPr>
            <a:normAutofit fontScale="90000"/>
          </a:bodyPr>
          <a:lstStyle/>
          <a:p>
            <a:pPr algn="ctr"/>
            <a:r>
              <a:rPr lang="en-GB" sz="4000" dirty="0">
                <a:solidFill>
                  <a:schemeClr val="tx1"/>
                </a:solidFill>
                <a:latin typeface="Comic Sans MS" panose="030F0702030302020204" pitchFamily="66" charset="0"/>
              </a:rPr>
              <a:t>Don’t forget!</a:t>
            </a:r>
            <a:br>
              <a:rPr lang="en-GB" sz="4000" dirty="0">
                <a:solidFill>
                  <a:schemeClr val="tx1"/>
                </a:solidFill>
                <a:latin typeface="Comic Sans MS" panose="030F0702030302020204" pitchFamily="66" charset="0"/>
              </a:rPr>
            </a:br>
            <a:br>
              <a:rPr lang="en-GB" sz="4000" dirty="0">
                <a:solidFill>
                  <a:schemeClr val="tx1"/>
                </a:solidFill>
                <a:latin typeface="Comic Sans MS" panose="030F0702030302020204" pitchFamily="66" charset="0"/>
              </a:rPr>
            </a:br>
            <a:r>
              <a:rPr lang="en-GB" sz="4000" dirty="0">
                <a:solidFill>
                  <a:schemeClr val="tx1"/>
                </a:solidFill>
                <a:latin typeface="Comic Sans MS" panose="030F0702030302020204" pitchFamily="66" charset="0"/>
              </a:rPr>
              <a:t>It’s a tool, not a constraint!</a:t>
            </a:r>
          </a:p>
        </p:txBody>
      </p:sp>
      <p:pic>
        <p:nvPicPr>
          <p:cNvPr id="21506" name="Picture 2" descr="Image result for tool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949134"/>
            <a:ext cx="2857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3" name="Voice 027">
            <a:hlinkClick r:id="" action="ppaction://media"/>
            <a:extLst>
              <a:ext uri="{FF2B5EF4-FFF2-40B4-BE49-F238E27FC236}">
                <a16:creationId xmlns:a16="http://schemas.microsoft.com/office/drawing/2014/main" id="{FF9E023C-7EF2-D80E-C8C6-C840DA6945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2768" y="332656"/>
            <a:ext cx="406400" cy="406400"/>
          </a:xfrm>
          <a:prstGeom prst="rect">
            <a:avLst/>
          </a:prstGeom>
        </p:spPr>
      </p:pic>
    </p:spTree>
    <p:extLst>
      <p:ext uri="{BB962C8B-B14F-4D97-AF65-F5344CB8AC3E}">
        <p14:creationId xmlns:p14="http://schemas.microsoft.com/office/powerpoint/2010/main" val="12189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Text Box 19"/>
          <p:cNvSpPr txBox="1">
            <a:spLocks noChangeArrowheads="1"/>
          </p:cNvSpPr>
          <p:nvPr/>
        </p:nvSpPr>
        <p:spPr bwMode="auto">
          <a:xfrm>
            <a:off x="2123728" y="908720"/>
            <a:ext cx="4608512" cy="914400"/>
          </a:xfrm>
          <a:prstGeom prst="rect">
            <a:avLst/>
          </a:prstGeom>
          <a:noFill/>
          <a:ln w="9525">
            <a:noFill/>
            <a:miter lim="800000"/>
            <a:headEnd/>
            <a:tailEnd/>
          </a:ln>
        </p:spPr>
        <p:txBody>
          <a:bodyPr>
            <a:spAutoFit/>
          </a:bodyPr>
          <a:lstStyle/>
          <a:p>
            <a:pPr algn="ctr">
              <a:spcBef>
                <a:spcPct val="50000"/>
              </a:spcBef>
            </a:pPr>
            <a:r>
              <a:rPr lang="en-US" sz="5400" i="0" dirty="0">
                <a:latin typeface="Arial" charset="0"/>
              </a:rPr>
              <a:t>Questions?</a:t>
            </a:r>
            <a:endParaRPr lang="en-GB" sz="5400" i="0" dirty="0">
              <a:latin typeface="Arial" charset="0"/>
            </a:endParaRPr>
          </a:p>
        </p:txBody>
      </p:sp>
      <p:pic>
        <p:nvPicPr>
          <p:cNvPr id="2253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134" y="2293551"/>
            <a:ext cx="59817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4789AA-6911-465E-A2F5-A90C2479FEE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937723" y="260142"/>
            <a:ext cx="1028700" cy="415925"/>
          </a:xfrm>
          <a:prstGeom prst="rect">
            <a:avLst/>
          </a:prstGeom>
        </p:spPr>
      </p:pic>
      <p:pic>
        <p:nvPicPr>
          <p:cNvPr id="7" name="Picture 6">
            <a:extLst>
              <a:ext uri="{FF2B5EF4-FFF2-40B4-BE49-F238E27FC236}">
                <a16:creationId xmlns:a16="http://schemas.microsoft.com/office/drawing/2014/main" id="{824197AB-7333-4D93-B6D1-2F3D362BC97A}"/>
              </a:ext>
            </a:extLst>
          </p:cNvPr>
          <p:cNvPicPr/>
          <p:nvPr/>
        </p:nvPicPr>
        <p:blipFill rotWithShape="1">
          <a:blip r:embed="rId7" cstate="print">
            <a:extLst>
              <a:ext uri="{28A0092B-C50C-407E-A947-70E740481C1C}">
                <a14:useLocalDpi xmlns:a14="http://schemas.microsoft.com/office/drawing/2010/main" val="0"/>
              </a:ext>
            </a:extLst>
          </a:blip>
          <a:srcRect l="8974" t="5850" r="8033" b="8910"/>
          <a:stretch/>
        </p:blipFill>
        <p:spPr bwMode="auto">
          <a:xfrm>
            <a:off x="6804248" y="116632"/>
            <a:ext cx="962025" cy="885190"/>
          </a:xfrm>
          <a:prstGeom prst="rect">
            <a:avLst/>
          </a:prstGeom>
          <a:ln>
            <a:noFill/>
          </a:ln>
          <a:extLst>
            <a:ext uri="{53640926-AAD7-44D8-BBD7-CCE9431645EC}">
              <a14:shadowObscured xmlns:a14="http://schemas.microsoft.com/office/drawing/2010/main"/>
            </a:ext>
          </a:extLst>
        </p:spPr>
      </p:pic>
      <p:pic>
        <p:nvPicPr>
          <p:cNvPr id="2" name="Voice 028">
            <a:hlinkClick r:id="" action="ppaction://media"/>
            <a:extLst>
              <a:ext uri="{FF2B5EF4-FFF2-40B4-BE49-F238E27FC236}">
                <a16:creationId xmlns:a16="http://schemas.microsoft.com/office/drawing/2014/main" id="{669A3BE8-48A1-17CD-103A-BADCFC11E7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8873" y="93191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179512" y="332656"/>
            <a:ext cx="9289156" cy="762000"/>
          </a:xfrm>
        </p:spPr>
        <p:txBody>
          <a:bodyPr>
            <a:normAutofit/>
          </a:bodyPr>
          <a:lstStyle/>
          <a:p>
            <a:r>
              <a:rPr lang="en-GB" sz="3200" b="1" dirty="0">
                <a:latin typeface="Comic Sans MS" pitchFamily="66" charset="0"/>
              </a:rPr>
              <a:t>What is Colourful Sentences?</a:t>
            </a:r>
          </a:p>
        </p:txBody>
      </p:sp>
      <p:sp>
        <p:nvSpPr>
          <p:cNvPr id="14338" name="Rectangle 3"/>
          <p:cNvSpPr>
            <a:spLocks noGrp="1" noChangeArrowheads="1"/>
          </p:cNvSpPr>
          <p:nvPr>
            <p:ph type="subTitle" idx="1"/>
          </p:nvPr>
        </p:nvSpPr>
        <p:spPr>
          <a:xfrm>
            <a:off x="395536" y="1484784"/>
            <a:ext cx="4963591" cy="4752528"/>
          </a:xfrm>
        </p:spPr>
        <p:txBody>
          <a:bodyPr>
            <a:normAutofit fontScale="92500" lnSpcReduction="10000"/>
          </a:bodyPr>
          <a:lstStyle/>
          <a:p>
            <a:r>
              <a:rPr lang="en-GB" sz="2800" dirty="0">
                <a:solidFill>
                  <a:schemeClr val="tx1"/>
                </a:solidFill>
                <a:latin typeface="Comic Sans MS" panose="030F0702030302020204" pitchFamily="66" charset="0"/>
              </a:rPr>
              <a:t>Originally developed by Alison Bryan (1997).</a:t>
            </a:r>
          </a:p>
          <a:p>
            <a:pPr marL="0" indent="0" eaLnBrk="1" hangingPunct="1">
              <a:spcBef>
                <a:spcPts val="800"/>
              </a:spcBef>
              <a:buClr>
                <a:srgbClr val="000000"/>
              </a:buClr>
              <a:buFontTx/>
              <a:buNone/>
            </a:pPr>
            <a:endParaRPr lang="en-IE" sz="2800" dirty="0">
              <a:solidFill>
                <a:schemeClr val="tx1"/>
              </a:solidFill>
              <a:latin typeface="Comic Sans MS" panose="030F0702030302020204" pitchFamily="66" charset="0"/>
            </a:endParaRPr>
          </a:p>
          <a:p>
            <a:pPr marL="457200" indent="-457200" algn="l">
              <a:buFont typeface="Arial" panose="020B0604020202020204" pitchFamily="34" charset="0"/>
              <a:buChar char="•"/>
            </a:pPr>
            <a:r>
              <a:rPr lang="en-GB" sz="2800" dirty="0">
                <a:solidFill>
                  <a:schemeClr val="tx1"/>
                </a:solidFill>
                <a:latin typeface="Comic Sans MS" panose="030F0702030302020204" pitchFamily="66" charset="0"/>
              </a:rPr>
              <a:t>Uses colour coded pictures and prompt cards to ‘show’ children how to structure a sentence. </a:t>
            </a:r>
          </a:p>
          <a:p>
            <a:pPr algn="l"/>
            <a:endParaRPr lang="en-GB" sz="2800" dirty="0">
              <a:solidFill>
                <a:schemeClr val="tx1"/>
              </a:solidFill>
              <a:latin typeface="Comic Sans MS" panose="030F0702030302020204" pitchFamily="66" charset="0"/>
            </a:endParaRPr>
          </a:p>
          <a:p>
            <a:pPr marL="457200" indent="-457200" algn="l">
              <a:buFont typeface="Arial" panose="020B0604020202020204" pitchFamily="34" charset="0"/>
              <a:buChar char="•"/>
            </a:pPr>
            <a:r>
              <a:rPr lang="en-GB" sz="2800" dirty="0">
                <a:solidFill>
                  <a:schemeClr val="tx1"/>
                </a:solidFill>
                <a:latin typeface="Comic Sans MS" panose="030F0702030302020204" pitchFamily="66" charset="0"/>
              </a:rPr>
              <a:t>This helps the child to ‘see’ how the structure of the sentence is linked with its meaning. </a:t>
            </a:r>
          </a:p>
          <a:p>
            <a:pPr marL="0" indent="0">
              <a:buFontTx/>
              <a:buNone/>
            </a:pPr>
            <a:endParaRPr lang="en-GB" sz="2800" dirty="0"/>
          </a:p>
        </p:txBody>
      </p:sp>
      <p:pic>
        <p:nvPicPr>
          <p:cNvPr id="2050" name="Picture 2" descr="Image result for colorful semantic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0145" y="1885855"/>
            <a:ext cx="3023787" cy="4032448"/>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 003">
            <a:hlinkClick r:id="" action="ppaction://media"/>
            <a:extLst>
              <a:ext uri="{FF2B5EF4-FFF2-40B4-BE49-F238E27FC236}">
                <a16:creationId xmlns:a16="http://schemas.microsoft.com/office/drawing/2014/main" id="{AAABECC0-4902-3756-FE1A-A6DF02DCB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7532" y="3326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ctrTitle"/>
          </p:nvPr>
        </p:nvSpPr>
        <p:spPr>
          <a:xfrm>
            <a:off x="539552" y="260648"/>
            <a:ext cx="7634288" cy="762000"/>
          </a:xfrm>
        </p:spPr>
        <p:txBody>
          <a:bodyPr>
            <a:normAutofit/>
          </a:bodyPr>
          <a:lstStyle/>
          <a:p>
            <a:r>
              <a:rPr lang="en-GB" sz="3200" b="1" dirty="0">
                <a:latin typeface="Comic Sans MS" pitchFamily="66" charset="0"/>
              </a:rPr>
              <a:t>Why use Colourful Sentences?</a:t>
            </a:r>
          </a:p>
        </p:txBody>
      </p:sp>
      <p:sp>
        <p:nvSpPr>
          <p:cNvPr id="44034" name="TextBox 1"/>
          <p:cNvSpPr txBox="1">
            <a:spLocks noChangeArrowheads="1"/>
          </p:cNvSpPr>
          <p:nvPr/>
        </p:nvSpPr>
        <p:spPr bwMode="auto">
          <a:xfrm>
            <a:off x="251520" y="1268760"/>
            <a:ext cx="8424935" cy="6424836"/>
          </a:xfrm>
          <a:prstGeom prst="rect">
            <a:avLst/>
          </a:prstGeom>
          <a:noFill/>
          <a:ln w="9525">
            <a:noFill/>
            <a:miter lim="800000"/>
            <a:headEnd/>
            <a:tailEnd/>
          </a:ln>
        </p:spPr>
        <p:txBody>
          <a:bodyPr wrap="square">
            <a:spAutoFit/>
          </a:bodyPr>
          <a:lstStyle/>
          <a:p>
            <a:r>
              <a:rPr lang="en-GB" sz="2500" b="0" i="0" dirty="0">
                <a:solidFill>
                  <a:srgbClr val="000000"/>
                </a:solidFill>
                <a:latin typeface="Comic Sans MS" pitchFamily="66" charset="0"/>
              </a:rPr>
              <a:t>The approach aims to support children in developing their understanding and use of:</a:t>
            </a:r>
          </a:p>
          <a:p>
            <a:endParaRPr lang="en-GB" sz="1400" b="0" i="0" dirty="0">
              <a:solidFill>
                <a:srgbClr val="000000"/>
              </a:solidFill>
              <a:latin typeface="Comic Sans MS" pitchFamily="66" charset="0"/>
            </a:endParaRP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Grammatical structures</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Vocabulary </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Longer sentences</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Spoken sentences and written sentences </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Questions words: who, what, where</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Nouns, verbs, prepositions and adjectives</a:t>
            </a:r>
          </a:p>
          <a:p>
            <a:pPr marL="800100" lvl="1" indent="-342900">
              <a:lnSpc>
                <a:spcPct val="150000"/>
              </a:lnSpc>
              <a:buFont typeface="Arial" panose="020B0604020202020204" pitchFamily="34" charset="0"/>
              <a:buChar char="•"/>
            </a:pPr>
            <a:r>
              <a:rPr lang="en-GB" sz="2500" b="0" i="0" dirty="0">
                <a:solidFill>
                  <a:srgbClr val="000000"/>
                </a:solidFill>
                <a:latin typeface="Comic Sans MS" pitchFamily="66" charset="0"/>
              </a:rPr>
              <a:t>Structures needed for writing narratives</a:t>
            </a:r>
          </a:p>
          <a:p>
            <a:pPr marL="800100" lvl="1" indent="-342900">
              <a:buFont typeface="Arial" panose="020B0604020202020204" pitchFamily="34" charset="0"/>
              <a:buChar char="•"/>
            </a:pPr>
            <a:endParaRPr lang="en-GB" sz="2500" b="0" i="0" dirty="0">
              <a:solidFill>
                <a:srgbClr val="000000"/>
              </a:solidFill>
              <a:latin typeface="Comic Sans MS" pitchFamily="66" charset="0"/>
            </a:endParaRPr>
          </a:p>
          <a:p>
            <a:pPr lvl="1"/>
            <a:endParaRPr lang="en-GB" sz="2500" b="0" i="0" dirty="0">
              <a:solidFill>
                <a:srgbClr val="000000"/>
              </a:solidFill>
              <a:latin typeface="Comic Sans MS" pitchFamily="66" charset="0"/>
            </a:endParaRPr>
          </a:p>
          <a:p>
            <a:pPr marL="457200" indent="-457200">
              <a:buFontTx/>
              <a:buChar char="-"/>
            </a:pPr>
            <a:endParaRPr lang="en-GB" sz="2400" b="0" i="0" dirty="0">
              <a:solidFill>
                <a:srgbClr val="000000"/>
              </a:solidFill>
              <a:latin typeface="Comic Sans MS" pitchFamily="66" charset="0"/>
            </a:endParaRPr>
          </a:p>
        </p:txBody>
      </p:sp>
      <p:pic>
        <p:nvPicPr>
          <p:cNvPr id="13314" name="Picture 2" descr="Image result for why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28224" r="27424"/>
          <a:stretch/>
        </p:blipFill>
        <p:spPr bwMode="auto">
          <a:xfrm>
            <a:off x="7740352" y="5157192"/>
            <a:ext cx="117230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 004">
            <a:hlinkClick r:id="" action="ppaction://media"/>
            <a:extLst>
              <a:ext uri="{FF2B5EF4-FFF2-40B4-BE49-F238E27FC236}">
                <a16:creationId xmlns:a16="http://schemas.microsoft.com/office/drawing/2014/main" id="{E5508D7C-133F-7C08-E788-BD54996D1E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0640" y="438448"/>
            <a:ext cx="406400" cy="406400"/>
          </a:xfrm>
          <a:prstGeom prst="rect">
            <a:avLst/>
          </a:prstGeom>
        </p:spPr>
      </p:pic>
    </p:spTree>
    <p:extLst>
      <p:ext uri="{BB962C8B-B14F-4D97-AF65-F5344CB8AC3E}">
        <p14:creationId xmlns:p14="http://schemas.microsoft.com/office/powerpoint/2010/main" val="15926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60648"/>
            <a:ext cx="7772400" cy="720105"/>
          </a:xfrm>
        </p:spPr>
        <p:txBody>
          <a:bodyPr/>
          <a:lstStyle/>
          <a:p>
            <a:r>
              <a:rPr lang="en-GB" sz="3600" b="1" dirty="0">
                <a:latin typeface="Comic Sans MS" panose="030F0702030302020204" pitchFamily="66" charset="0"/>
              </a:rPr>
              <a:t>Who benefits? </a:t>
            </a:r>
          </a:p>
        </p:txBody>
      </p:sp>
      <p:sp>
        <p:nvSpPr>
          <p:cNvPr id="3" name="Subtitle 2"/>
          <p:cNvSpPr>
            <a:spLocks noGrp="1"/>
          </p:cNvSpPr>
          <p:nvPr>
            <p:ph type="subTitle" idx="1"/>
          </p:nvPr>
        </p:nvSpPr>
        <p:spPr>
          <a:xfrm>
            <a:off x="467544" y="1340768"/>
            <a:ext cx="7704856" cy="4896544"/>
          </a:xfrm>
        </p:spPr>
        <p:txBody>
          <a:bodyPr>
            <a:normAutofit/>
          </a:bodyPr>
          <a:lstStyle/>
          <a:p>
            <a:pPr algn="l"/>
            <a:r>
              <a:rPr lang="en-GB" sz="2800" b="1" dirty="0">
                <a:solidFill>
                  <a:schemeClr val="tx1"/>
                </a:solidFill>
                <a:latin typeface="Comic Sans MS" panose="030F0702030302020204" pitchFamily="66" charset="0"/>
              </a:rPr>
              <a:t>Everybody!!! </a:t>
            </a:r>
          </a:p>
          <a:p>
            <a:endParaRPr lang="en-GB" sz="2800" b="0" dirty="0">
              <a:solidFill>
                <a:schemeClr val="tx1"/>
              </a:solidFill>
              <a:latin typeface="Comic Sans MS" panose="030F0702030302020204" pitchFamily="66" charset="0"/>
            </a:endParaRPr>
          </a:p>
          <a:p>
            <a:pPr algn="l"/>
            <a:r>
              <a:rPr lang="en-GB" sz="2800" dirty="0">
                <a:solidFill>
                  <a:schemeClr val="tx1"/>
                </a:solidFill>
                <a:latin typeface="Comic Sans MS" panose="030F0702030302020204" pitchFamily="66" charset="0"/>
              </a:rPr>
              <a:t>E</a:t>
            </a:r>
            <a:r>
              <a:rPr lang="en-GB" sz="2800" b="0" dirty="0">
                <a:solidFill>
                  <a:schemeClr val="tx1"/>
                </a:solidFill>
                <a:latin typeface="Comic Sans MS" panose="030F0702030302020204" pitchFamily="66" charset="0"/>
              </a:rPr>
              <a:t>.g. children who have: </a:t>
            </a:r>
            <a:endParaRPr lang="en-GB" sz="2800" dirty="0">
              <a:solidFill>
                <a:schemeClr val="tx1"/>
              </a:solidFill>
              <a:latin typeface="Comic Sans MS" panose="030F0702030302020204" pitchFamily="66" charset="0"/>
            </a:endParaRPr>
          </a:p>
          <a:p>
            <a:pPr algn="l"/>
            <a:endParaRPr lang="en-GB" sz="2400" b="0" dirty="0">
              <a:solidFill>
                <a:schemeClr val="tx1"/>
              </a:solidFill>
              <a:latin typeface="Comic Sans MS" panose="030F0702030302020204" pitchFamily="66" charset="0"/>
            </a:endParaRPr>
          </a:p>
          <a:p>
            <a:pPr marL="342900" indent="-342900" algn="l">
              <a:buFont typeface="Arial" pitchFamily="34" charset="0"/>
              <a:buChar char="•"/>
            </a:pPr>
            <a:r>
              <a:rPr lang="en-GB" sz="2800" b="0" dirty="0">
                <a:solidFill>
                  <a:schemeClr val="tx1"/>
                </a:solidFill>
                <a:latin typeface="Comic Sans MS" panose="030F0702030302020204" pitchFamily="66" charset="0"/>
              </a:rPr>
              <a:t>Developmental Language Disorder </a:t>
            </a:r>
          </a:p>
          <a:p>
            <a:pPr marL="342900" indent="-342900" algn="l">
              <a:buFont typeface="Arial" pitchFamily="34" charset="0"/>
              <a:buChar char="•"/>
            </a:pPr>
            <a:r>
              <a:rPr lang="en-GB" sz="2800" dirty="0">
                <a:solidFill>
                  <a:schemeClr val="tx1"/>
                </a:solidFill>
                <a:latin typeface="Comic Sans MS" panose="030F0702030302020204" pitchFamily="66" charset="0"/>
              </a:rPr>
              <a:t>Children with literacy difficulties</a:t>
            </a:r>
          </a:p>
          <a:p>
            <a:pPr marL="342900" indent="-342900" algn="l">
              <a:buFont typeface="Arial" pitchFamily="34" charset="0"/>
              <a:buChar char="•"/>
            </a:pPr>
            <a:r>
              <a:rPr lang="en-GB" sz="2800" dirty="0">
                <a:solidFill>
                  <a:schemeClr val="tx1"/>
                </a:solidFill>
                <a:latin typeface="Comic Sans MS" panose="030F0702030302020204" pitchFamily="66" charset="0"/>
              </a:rPr>
              <a:t>Autism</a:t>
            </a:r>
            <a:endParaRPr lang="en-GB" sz="2800" b="0" dirty="0">
              <a:solidFill>
                <a:schemeClr val="tx1"/>
              </a:solidFill>
              <a:latin typeface="Comic Sans MS" panose="030F0702030302020204" pitchFamily="66" charset="0"/>
            </a:endParaRPr>
          </a:p>
          <a:p>
            <a:pPr marL="342900" indent="-342900" algn="l">
              <a:buFont typeface="Arial" pitchFamily="34" charset="0"/>
              <a:buChar char="•"/>
            </a:pPr>
            <a:r>
              <a:rPr lang="en-GB" sz="2800" b="0" dirty="0">
                <a:solidFill>
                  <a:schemeClr val="tx1"/>
                </a:solidFill>
                <a:latin typeface="Comic Sans MS" panose="030F0702030302020204" pitchFamily="66" charset="0"/>
              </a:rPr>
              <a:t>Down’s syndrome </a:t>
            </a:r>
          </a:p>
          <a:p>
            <a:pPr marL="342900" indent="-342900" algn="l">
              <a:buFont typeface="Arial" pitchFamily="34" charset="0"/>
              <a:buChar char="•"/>
            </a:pPr>
            <a:r>
              <a:rPr lang="en-GB" sz="2800" b="0" dirty="0">
                <a:solidFill>
                  <a:schemeClr val="tx1"/>
                </a:solidFill>
                <a:latin typeface="Comic Sans MS" panose="030F0702030302020204" pitchFamily="66" charset="0"/>
              </a:rPr>
              <a:t>Learning difficulties</a:t>
            </a:r>
          </a:p>
          <a:p>
            <a:endParaRPr lang="en-GB" sz="2800" b="0" dirty="0">
              <a:solidFill>
                <a:schemeClr val="tx1"/>
              </a:solidFill>
            </a:endParaRPr>
          </a:p>
        </p:txBody>
      </p:sp>
      <p:pic>
        <p:nvPicPr>
          <p:cNvPr id="14338"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677252"/>
            <a:ext cx="2592288" cy="1730230"/>
          </a:xfrm>
          <a:prstGeom prst="rect">
            <a:avLst/>
          </a:prstGeom>
          <a:noFill/>
          <a:extLst>
            <a:ext uri="{909E8E84-426E-40DD-AFC4-6F175D3DCCD1}">
              <a14:hiddenFill xmlns:a14="http://schemas.microsoft.com/office/drawing/2010/main">
                <a:solidFill>
                  <a:srgbClr val="FFFFFF"/>
                </a:solidFill>
              </a14:hiddenFill>
            </a:ext>
          </a:extLst>
        </p:spPr>
      </p:pic>
      <p:pic>
        <p:nvPicPr>
          <p:cNvPr id="4" name="Voice 005">
            <a:hlinkClick r:id="" action="ppaction://media"/>
            <a:extLst>
              <a:ext uri="{FF2B5EF4-FFF2-40B4-BE49-F238E27FC236}">
                <a16:creationId xmlns:a16="http://schemas.microsoft.com/office/drawing/2014/main" id="{2E8CA588-2EF0-C2AB-83E5-3675FA1A20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260648"/>
            <a:ext cx="406400" cy="406400"/>
          </a:xfrm>
          <a:prstGeom prst="rect">
            <a:avLst/>
          </a:prstGeom>
        </p:spPr>
      </p:pic>
    </p:spTree>
    <p:extLst>
      <p:ext uri="{BB962C8B-B14F-4D97-AF65-F5344CB8AC3E}">
        <p14:creationId xmlns:p14="http://schemas.microsoft.com/office/powerpoint/2010/main" val="1482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txBox="1">
            <a:spLocks noChangeArrowheads="1"/>
          </p:cNvSpPr>
          <p:nvPr/>
        </p:nvSpPr>
        <p:spPr bwMode="auto">
          <a:xfrm>
            <a:off x="855791" y="548680"/>
            <a:ext cx="6858000" cy="792386"/>
          </a:xfrm>
          <a:prstGeom prst="rect">
            <a:avLst/>
          </a:prstGeom>
          <a:noFill/>
          <a:ln w="9525">
            <a:noFill/>
            <a:miter lim="800000"/>
            <a:headEnd/>
            <a:tailEnd/>
          </a:ln>
        </p:spPr>
        <p:txBody>
          <a:bodyPr/>
          <a:lstStyle/>
          <a:p>
            <a:pPr algn="ctr" eaLnBrk="0" hangingPunct="0"/>
            <a:r>
              <a:rPr lang="en-GB" sz="3200" i="0" dirty="0">
                <a:latin typeface="Comic Sans MS" pitchFamily="66" charset="0"/>
              </a:rPr>
              <a:t>Who can implement it?</a:t>
            </a:r>
          </a:p>
        </p:txBody>
      </p:sp>
      <p:sp>
        <p:nvSpPr>
          <p:cNvPr id="12290" name="Rectangle 3"/>
          <p:cNvSpPr txBox="1">
            <a:spLocks noChangeArrowheads="1"/>
          </p:cNvSpPr>
          <p:nvPr/>
        </p:nvSpPr>
        <p:spPr bwMode="auto">
          <a:xfrm>
            <a:off x="838986" y="1700808"/>
            <a:ext cx="7772400" cy="4150841"/>
          </a:xfrm>
          <a:prstGeom prst="rect">
            <a:avLst/>
          </a:prstGeom>
          <a:noFill/>
          <a:ln w="9525">
            <a:noFill/>
            <a:miter lim="800000"/>
            <a:headEnd/>
            <a:tailEnd/>
          </a:ln>
        </p:spPr>
        <p:txBody>
          <a:bodyPr/>
          <a:lstStyle/>
          <a:p>
            <a:pPr eaLnBrk="0" hangingPunct="0">
              <a:spcBef>
                <a:spcPct val="20000"/>
              </a:spcBef>
            </a:pPr>
            <a:r>
              <a:rPr lang="en-GB" b="0" i="0" dirty="0">
                <a:latin typeface="Comic Sans MS" pitchFamily="66" charset="0"/>
              </a:rPr>
              <a:t>Anyone trained in the approach</a:t>
            </a:r>
          </a:p>
          <a:p>
            <a:pPr marL="342900" indent="-342900" eaLnBrk="0" hangingPunct="0">
              <a:spcBef>
                <a:spcPct val="20000"/>
              </a:spcBef>
              <a:buFontTx/>
              <a:buChar char="-"/>
            </a:pPr>
            <a:endParaRPr lang="en-GB" b="0" i="0" dirty="0">
              <a:latin typeface="Comic Sans MS" pitchFamily="66" charset="0"/>
            </a:endParaRPr>
          </a:p>
          <a:p>
            <a:pPr eaLnBrk="0" hangingPunct="0">
              <a:spcBef>
                <a:spcPct val="20000"/>
              </a:spcBef>
            </a:pPr>
            <a:r>
              <a:rPr lang="en-GB" b="0" i="0" dirty="0">
                <a:latin typeface="Comic Sans MS" pitchFamily="66" charset="0"/>
              </a:rPr>
              <a:t>E.g.</a:t>
            </a:r>
          </a:p>
          <a:p>
            <a:pPr marL="457200" indent="-457200" eaLnBrk="0" hangingPunct="0">
              <a:spcBef>
                <a:spcPct val="20000"/>
              </a:spcBef>
              <a:buFont typeface="Arial" panose="020B0604020202020204" pitchFamily="34" charset="0"/>
              <a:buChar char="•"/>
            </a:pPr>
            <a:r>
              <a:rPr lang="en-GB" b="0" i="0" dirty="0">
                <a:latin typeface="Comic Sans MS" pitchFamily="66" charset="0"/>
              </a:rPr>
              <a:t>Teachers, </a:t>
            </a:r>
          </a:p>
          <a:p>
            <a:pPr marL="457200" indent="-457200" eaLnBrk="0" hangingPunct="0">
              <a:spcBef>
                <a:spcPct val="20000"/>
              </a:spcBef>
              <a:buFont typeface="Arial" panose="020B0604020202020204" pitchFamily="34" charset="0"/>
              <a:buChar char="•"/>
            </a:pPr>
            <a:r>
              <a:rPr lang="en-GB" b="0" i="0" dirty="0">
                <a:latin typeface="Comic Sans MS" pitchFamily="66" charset="0"/>
              </a:rPr>
              <a:t>Teaching assistants, </a:t>
            </a:r>
          </a:p>
          <a:p>
            <a:pPr marL="457200" indent="-457200" eaLnBrk="0" hangingPunct="0">
              <a:spcBef>
                <a:spcPct val="20000"/>
              </a:spcBef>
              <a:buFont typeface="Arial" panose="020B0604020202020204" pitchFamily="34" charset="0"/>
              <a:buChar char="•"/>
            </a:pPr>
            <a:r>
              <a:rPr lang="en-GB" b="0" i="0" dirty="0">
                <a:latin typeface="Comic Sans MS" pitchFamily="66" charset="0"/>
              </a:rPr>
              <a:t>Parents/Carers etc.</a:t>
            </a:r>
          </a:p>
          <a:p>
            <a:pPr marL="342900" indent="-342900" eaLnBrk="0" hangingPunct="0">
              <a:spcBef>
                <a:spcPct val="20000"/>
              </a:spcBef>
              <a:buFontTx/>
              <a:buChar char="-"/>
            </a:pPr>
            <a:endParaRPr lang="en-GB" sz="3600" dirty="0">
              <a:solidFill>
                <a:srgbClr val="333333"/>
              </a:solidFill>
              <a:latin typeface="Arial" charset="0"/>
            </a:endParaRPr>
          </a:p>
        </p:txBody>
      </p:sp>
      <p:pic>
        <p:nvPicPr>
          <p:cNvPr id="12291" name="Picture 4" descr="C:\Program Files\Common Files\Microsoft Shared\Artgalry\Downloaded Clips\BD07671_.wmf"/>
          <p:cNvPicPr>
            <a:picLocks noChangeAspect="1" noChangeArrowheads="1"/>
          </p:cNvPicPr>
          <p:nvPr/>
        </p:nvPicPr>
        <p:blipFill>
          <a:blip r:embed="rId5"/>
          <a:srcRect/>
          <a:stretch>
            <a:fillRect/>
          </a:stretch>
        </p:blipFill>
        <p:spPr bwMode="auto">
          <a:xfrm>
            <a:off x="6012160" y="3933056"/>
            <a:ext cx="2428875" cy="2136775"/>
          </a:xfrm>
          <a:prstGeom prst="rect">
            <a:avLst/>
          </a:prstGeom>
          <a:noFill/>
          <a:ln w="9525">
            <a:noFill/>
            <a:miter lim="800000"/>
            <a:headEnd/>
            <a:tailEnd/>
          </a:ln>
        </p:spPr>
      </p:pic>
      <p:pic>
        <p:nvPicPr>
          <p:cNvPr id="2" name="Voice 006">
            <a:hlinkClick r:id="" action="ppaction://media"/>
            <a:extLst>
              <a:ext uri="{FF2B5EF4-FFF2-40B4-BE49-F238E27FC236}">
                <a16:creationId xmlns:a16="http://schemas.microsoft.com/office/drawing/2014/main" id="{C0B8C1A6-FFD2-8FE9-EF83-6E0EE0EDBA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616" y="39746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454025" y="1484313"/>
            <a:ext cx="7772400" cy="3862387"/>
          </a:xfrm>
        </p:spPr>
        <p:txBody>
          <a:bodyPr/>
          <a:lstStyle/>
          <a:p>
            <a:pPr marL="0" indent="0">
              <a:buFontTx/>
              <a:buNone/>
            </a:pPr>
            <a:endParaRPr lang="en-GB" dirty="0"/>
          </a:p>
          <a:p>
            <a:pPr marL="0" indent="0">
              <a:buFontTx/>
              <a:buNone/>
            </a:pPr>
            <a:endParaRPr lang="en-GB"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495" t="23111" r="16161" b="15677"/>
          <a:stretch/>
        </p:blipFill>
        <p:spPr bwMode="auto">
          <a:xfrm>
            <a:off x="179512" y="404664"/>
            <a:ext cx="8825347" cy="546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oice 007">
            <a:hlinkClick r:id="" action="ppaction://media"/>
            <a:extLst>
              <a:ext uri="{FF2B5EF4-FFF2-40B4-BE49-F238E27FC236}">
                <a16:creationId xmlns:a16="http://schemas.microsoft.com/office/drawing/2014/main" id="{56294BC1-48A4-CADD-267A-439E8D1C3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003" y="404664"/>
            <a:ext cx="406400" cy="406400"/>
          </a:xfrm>
          <a:prstGeom prst="rect">
            <a:avLst/>
          </a:prstGeom>
        </p:spPr>
      </p:pic>
    </p:spTree>
    <p:extLst>
      <p:ext uri="{BB962C8B-B14F-4D97-AF65-F5344CB8AC3E}">
        <p14:creationId xmlns:p14="http://schemas.microsoft.com/office/powerpoint/2010/main" val="11015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10" t="21980" r="19713" b="9237"/>
          <a:stretch/>
        </p:blipFill>
        <p:spPr bwMode="auto">
          <a:xfrm>
            <a:off x="554181" y="476672"/>
            <a:ext cx="8129429"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Voice 008">
            <a:hlinkClick r:id="" action="ppaction://media"/>
            <a:extLst>
              <a:ext uri="{FF2B5EF4-FFF2-40B4-BE49-F238E27FC236}">
                <a16:creationId xmlns:a16="http://schemas.microsoft.com/office/drawing/2014/main" id="{E890B18B-039F-5E3C-B511-D1762090AF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4767" y="70272"/>
            <a:ext cx="406400" cy="406400"/>
          </a:xfrm>
          <a:prstGeom prst="rect">
            <a:avLst/>
          </a:prstGeom>
        </p:spPr>
      </p:pic>
    </p:spTree>
    <p:extLst>
      <p:ext uri="{BB962C8B-B14F-4D97-AF65-F5344CB8AC3E}">
        <p14:creationId xmlns:p14="http://schemas.microsoft.com/office/powerpoint/2010/main" val="27033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p:cNvPicPr>
            <a:picLocks noChangeAspect="1" noChangeArrowheads="1"/>
          </p:cNvPicPr>
          <p:nvPr/>
        </p:nvPicPr>
        <p:blipFill>
          <a:blip r:embed="rId5"/>
          <a:srcRect/>
          <a:stretch>
            <a:fillRect/>
          </a:stretch>
        </p:blipFill>
        <p:spPr bwMode="auto">
          <a:xfrm>
            <a:off x="7807960" y="238122"/>
            <a:ext cx="1133474" cy="1330324"/>
          </a:xfrm>
          <a:prstGeom prst="rect">
            <a:avLst/>
          </a:prstGeom>
          <a:noFill/>
          <a:ln w="9525">
            <a:noFill/>
            <a:miter lim="800000"/>
            <a:headEnd/>
            <a:tailEnd/>
          </a:ln>
        </p:spPr>
      </p:pic>
      <p:pic>
        <p:nvPicPr>
          <p:cNvPr id="20482" name="Picture 5"/>
          <p:cNvPicPr>
            <a:picLocks noChangeAspect="1" noChangeArrowheads="1"/>
          </p:cNvPicPr>
          <p:nvPr/>
        </p:nvPicPr>
        <p:blipFill>
          <a:blip r:embed="rId6"/>
          <a:srcRect/>
          <a:stretch>
            <a:fillRect/>
          </a:stretch>
        </p:blipFill>
        <p:spPr bwMode="auto">
          <a:xfrm>
            <a:off x="6660232" y="180548"/>
            <a:ext cx="948105" cy="1445471"/>
          </a:xfrm>
          <a:prstGeom prst="rect">
            <a:avLst/>
          </a:prstGeom>
          <a:noFill/>
          <a:ln w="9525">
            <a:noFill/>
            <a:miter lim="800000"/>
            <a:headEnd/>
            <a:tailEnd/>
          </a:ln>
        </p:spPr>
      </p:pic>
      <p:sp>
        <p:nvSpPr>
          <p:cNvPr id="20484" name="Rectangle 3"/>
          <p:cNvSpPr txBox="1">
            <a:spLocks noChangeArrowheads="1"/>
          </p:cNvSpPr>
          <p:nvPr/>
        </p:nvSpPr>
        <p:spPr bwMode="auto">
          <a:xfrm>
            <a:off x="339940" y="692696"/>
            <a:ext cx="8208912" cy="3567543"/>
          </a:xfrm>
          <a:prstGeom prst="rect">
            <a:avLst/>
          </a:prstGeom>
          <a:noFill/>
          <a:ln w="9525">
            <a:noFill/>
            <a:miter lim="800000"/>
            <a:headEnd/>
            <a:tailEnd/>
          </a:ln>
        </p:spPr>
        <p:txBody>
          <a:bodyPr/>
          <a:lstStyle/>
          <a:p>
            <a:r>
              <a:rPr lang="en-GB" sz="2000" i="0" u="sng" dirty="0">
                <a:latin typeface="Comic Sans MS" pitchFamily="66" charset="0"/>
              </a:rPr>
              <a:t>Session 1</a:t>
            </a:r>
          </a:p>
          <a:p>
            <a:endParaRPr lang="en-GB" sz="2000" b="0" i="0" dirty="0">
              <a:latin typeface="Comic Sans MS" pitchFamily="66" charset="0"/>
            </a:endParaRPr>
          </a:p>
          <a:p>
            <a:pPr marL="457200" indent="-457200">
              <a:spcAft>
                <a:spcPts val="1200"/>
              </a:spcAft>
              <a:buFont typeface="+mj-lt"/>
              <a:buAutoNum type="arabicPeriod"/>
            </a:pPr>
            <a:r>
              <a:rPr lang="en-GB" sz="2000" b="0" i="0" dirty="0">
                <a:latin typeface="Comic Sans MS" pitchFamily="66" charset="0"/>
              </a:rPr>
              <a:t>Introduce the DOING sign: </a:t>
            </a:r>
          </a:p>
          <a:p>
            <a:pPr marL="457200" indent="-457200">
              <a:spcAft>
                <a:spcPts val="1200"/>
              </a:spcAft>
              <a:buFont typeface="+mj-lt"/>
              <a:buAutoNum type="arabicPeriod"/>
            </a:pPr>
            <a:r>
              <a:rPr lang="en-GB" sz="2000" b="0" i="0" dirty="0">
                <a:latin typeface="Comic Sans MS" pitchFamily="66" charset="0"/>
              </a:rPr>
              <a:t>Look at a range of pictures e.g. online, family/school pictures/photos/videos) of people doing    things </a:t>
            </a:r>
          </a:p>
          <a:p>
            <a:pPr marL="457200" indent="-457200">
              <a:spcAft>
                <a:spcPts val="1200"/>
              </a:spcAft>
              <a:buFont typeface="+mj-lt"/>
              <a:buAutoNum type="arabicPeriod"/>
            </a:pPr>
            <a:r>
              <a:rPr lang="en-GB" sz="2000" b="0" i="0" dirty="0">
                <a:latin typeface="Comic Sans MS" pitchFamily="66" charset="0"/>
              </a:rPr>
              <a:t>Introduce the (WHAT) DOING colour (Yellow) on to a sentence strip</a:t>
            </a:r>
          </a:p>
          <a:p>
            <a:pPr marL="457200" indent="-457200">
              <a:spcAft>
                <a:spcPts val="1200"/>
              </a:spcAft>
              <a:buFont typeface="+mj-lt"/>
              <a:buAutoNum type="arabicPeriod"/>
            </a:pPr>
            <a:r>
              <a:rPr lang="en-GB" sz="2000" b="0" i="0" dirty="0">
                <a:latin typeface="Comic Sans MS" pitchFamily="66" charset="0"/>
              </a:rPr>
              <a:t>Ask: What are they doing?</a:t>
            </a:r>
          </a:p>
          <a:p>
            <a:r>
              <a:rPr lang="en-GB" b="0" i="0" dirty="0">
                <a:latin typeface="Comic Sans MS" pitchFamily="66" charset="0"/>
              </a:rPr>
              <a:t> </a:t>
            </a:r>
            <a:endParaRPr lang="en-GB" sz="2400" b="0" i="0" dirty="0">
              <a:latin typeface="Comic Sans MS" pitchFamily="66" charset="0"/>
            </a:endParaRPr>
          </a:p>
        </p:txBody>
      </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3405" t="38544" r="22097" b="34177"/>
          <a:stretch/>
        </p:blipFill>
        <p:spPr bwMode="auto">
          <a:xfrm>
            <a:off x="706849" y="4077072"/>
            <a:ext cx="7475094" cy="233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28982" y="1352422"/>
            <a:ext cx="936104"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sp>
        <p:nvSpPr>
          <p:cNvPr id="9" name="Rectangle 8"/>
          <p:cNvSpPr/>
          <p:nvPr/>
        </p:nvSpPr>
        <p:spPr>
          <a:xfrm>
            <a:off x="4932040" y="2117320"/>
            <a:ext cx="936104"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sp>
        <p:nvSpPr>
          <p:cNvPr id="10" name="Rectangle 9"/>
          <p:cNvSpPr/>
          <p:nvPr/>
        </p:nvSpPr>
        <p:spPr>
          <a:xfrm>
            <a:off x="3275856" y="3284984"/>
            <a:ext cx="1168540"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latin typeface="Comic Sans MS" pitchFamily="66" charset="0"/>
              </a:rPr>
              <a:t>DOING?</a:t>
            </a:r>
            <a:endParaRPr lang="en-GB" sz="1600" dirty="0">
              <a:solidFill>
                <a:schemeClr val="tx1"/>
              </a:solidFill>
            </a:endParaRPr>
          </a:p>
        </p:txBody>
      </p:sp>
      <p:pic>
        <p:nvPicPr>
          <p:cNvPr id="3" name="Voice 009">
            <a:hlinkClick r:id="" action="ppaction://media"/>
            <a:extLst>
              <a:ext uri="{FF2B5EF4-FFF2-40B4-BE49-F238E27FC236}">
                <a16:creationId xmlns:a16="http://schemas.microsoft.com/office/drawing/2014/main" id="{4293B58D-C34A-7030-A3F6-42A2A6DDFB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2508" y="16326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5846</TotalTime>
  <Words>2148</Words>
  <Application>Microsoft Office PowerPoint</Application>
  <PresentationFormat>On-screen Show (4:3)</PresentationFormat>
  <Paragraphs>327</Paragraphs>
  <Slides>28</Slides>
  <Notes>28</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MS PGothic</vt:lpstr>
      <vt:lpstr>Arial</vt:lpstr>
      <vt:lpstr>Calibri</vt:lpstr>
      <vt:lpstr>Comic Sans MS</vt:lpstr>
      <vt:lpstr>Times</vt:lpstr>
      <vt:lpstr>Wingdings</vt:lpstr>
      <vt:lpstr>Office Theme</vt:lpstr>
      <vt:lpstr> Supporting children’s sentence structure and grammar through:  Colourful Sentences </vt:lpstr>
      <vt:lpstr>PowerPoint Presentation</vt:lpstr>
      <vt:lpstr>What is Colourful Sentences?</vt:lpstr>
      <vt:lpstr>Why use Colourful Sentences?</vt:lpstr>
      <vt:lpstr>Who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Generalising Skills Learnt</vt:lpstr>
      <vt:lpstr>Classroom example </vt:lpstr>
      <vt:lpstr>PowerPoint Presentation</vt:lpstr>
      <vt:lpstr>PowerPoint Presentation</vt:lpstr>
      <vt:lpstr>Have a picture of the week: e.g. photos of children in the class on a display board with sentence strip</vt:lpstr>
      <vt:lpstr>PowerPoint Presentation</vt:lpstr>
      <vt:lpstr>PowerPoint Presentation</vt:lpstr>
      <vt:lpstr>PowerPoint Presentation</vt:lpstr>
      <vt:lpstr>PowerPoint Presentation</vt:lpstr>
      <vt:lpstr>Worksheet with pictures and sentence strips, e.g. </vt:lpstr>
      <vt:lpstr>PowerPoint Presentation</vt:lpstr>
      <vt:lpstr> </vt:lpstr>
      <vt:lpstr>Don’t forget!  It’s a tool, not a constraint!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Kuper</dc:creator>
  <cp:lastModifiedBy>Slt</cp:lastModifiedBy>
  <cp:revision>469</cp:revision>
  <cp:lastPrinted>2017-12-13T08:16:18Z</cp:lastPrinted>
  <dcterms:created xsi:type="dcterms:W3CDTF">2013-09-17T16:14:36Z</dcterms:created>
  <dcterms:modified xsi:type="dcterms:W3CDTF">2024-05-28T11:53:44Z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47e1803d-2115-4d6f-aa32-9bf09ed0b01b</vt:lpwstr>
  </property>
</Properties>
</file>