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4"/>
  </p:notesMasterIdLst>
  <p:sldIdLst>
    <p:sldId id="256" r:id="rId2"/>
    <p:sldId id="257" r:id="rId3"/>
    <p:sldId id="258" r:id="rId4"/>
    <p:sldId id="259" r:id="rId5"/>
    <p:sldId id="263" r:id="rId6"/>
    <p:sldId id="260" r:id="rId7"/>
    <p:sldId id="261" r:id="rId8"/>
    <p:sldId id="262" r:id="rId9"/>
    <p:sldId id="264" r:id="rId10"/>
    <p:sldId id="266" r:id="rId11"/>
    <p:sldId id="265"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69501" autoAdjust="0"/>
  </p:normalViewPr>
  <p:slideViewPr>
    <p:cSldViewPr snapToGrid="0">
      <p:cViewPr varScale="1">
        <p:scale>
          <a:sx n="67" d="100"/>
          <a:sy n="67" d="100"/>
        </p:scale>
        <p:origin x="640"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BD0D8-6D62-435A-BCA7-141FB33938B0}" type="datetimeFigureOut">
              <a:rPr lang="en-GB" smtClean="0"/>
              <a:t>30/04/2024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3AD36-5718-4BCD-9E14-2613A7443B30}" type="slidenum">
              <a:rPr lang="en-GB" smtClean="0"/>
              <a:t>‹#›</a:t>
            </a:fld>
            <a:endParaRPr lang="en-GB"/>
          </a:p>
        </p:txBody>
      </p:sp>
    </p:spTree>
    <p:extLst>
      <p:ext uri="{BB962C8B-B14F-4D97-AF65-F5344CB8AC3E}">
        <p14:creationId xmlns:p14="http://schemas.microsoft.com/office/powerpoint/2010/main" val="1274669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Narrative Intervention is the next step after a child is able to form spoken sentences and has been designed to follow on from Colourful Semantics intervention or as a stand-alone therapy. It’s important to understand that we’ll be talking about developing spoken narrative skills rather than written narrative but the framework we use can be used to support written skills as well.</a:t>
            </a:r>
          </a:p>
        </p:txBody>
      </p:sp>
      <p:sp>
        <p:nvSpPr>
          <p:cNvPr id="4" name="Slide Number Placeholder 3"/>
          <p:cNvSpPr>
            <a:spLocks noGrp="1"/>
          </p:cNvSpPr>
          <p:nvPr>
            <p:ph type="sldNum" sz="quarter" idx="10"/>
          </p:nvPr>
        </p:nvSpPr>
        <p:spPr/>
        <p:txBody>
          <a:bodyPr/>
          <a:lstStyle/>
          <a:p>
            <a:fld id="{F253AD36-5718-4BCD-9E14-2613A7443B30}" type="slidenum">
              <a:rPr lang="en-GB" smtClean="0"/>
              <a:t>1</a:t>
            </a:fld>
            <a:endParaRPr lang="en-GB"/>
          </a:p>
        </p:txBody>
      </p:sp>
    </p:spTree>
    <p:extLst>
      <p:ext uri="{BB962C8B-B14F-4D97-AF65-F5344CB8AC3E}">
        <p14:creationId xmlns:p14="http://schemas.microsoft.com/office/powerpoint/2010/main" val="206023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we’d like you to have a go at making your own stories using the planner. (Assign a task to each table and provide resources as necessary. Groups are given 10 minutes to complete the task. Stories are reviewed at the end. SLT can suggest macro/micro areas that may be worked on to enhance narrative skills). </a:t>
            </a:r>
          </a:p>
        </p:txBody>
      </p:sp>
      <p:sp>
        <p:nvSpPr>
          <p:cNvPr id="4" name="Slide Number Placeholder 3"/>
          <p:cNvSpPr>
            <a:spLocks noGrp="1"/>
          </p:cNvSpPr>
          <p:nvPr>
            <p:ph type="sldNum" sz="quarter" idx="10"/>
          </p:nvPr>
        </p:nvSpPr>
        <p:spPr/>
        <p:txBody>
          <a:bodyPr/>
          <a:lstStyle/>
          <a:p>
            <a:fld id="{F253AD36-5718-4BCD-9E14-2613A7443B30}" type="slidenum">
              <a:rPr lang="en-GB" smtClean="0"/>
              <a:t>10</a:t>
            </a:fld>
            <a:endParaRPr lang="en-GB"/>
          </a:p>
        </p:txBody>
      </p:sp>
    </p:spTree>
    <p:extLst>
      <p:ext uri="{BB962C8B-B14F-4D97-AF65-F5344CB8AC3E}">
        <p14:creationId xmlns:p14="http://schemas.microsoft.com/office/powerpoint/2010/main" val="101688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with any skill, you will only see progress if you practice. This is the main reason that we ask for an adult to be present during the sessions as the recommendations and activities will differ for each child and they will need to practice consistently in order to improve their targeted skills and then generalise them. </a:t>
            </a:r>
          </a:p>
          <a:p>
            <a:endParaRPr lang="en-GB" dirty="0"/>
          </a:p>
          <a:p>
            <a:r>
              <a:rPr lang="en-GB" dirty="0"/>
              <a:t>Here are some of the strategies that we encourage to help the child practice and generalise these skills (on slide). If you can think of any other uses for the story planner that will help the child practice and generalise the skills being targeted, then please feel free to use them. The suggestions that are currently on the back of the story planner have mostly been offered by TAs and we are always happy to hear of new ways to make this intervention as functional for the child as possible. </a:t>
            </a:r>
          </a:p>
        </p:txBody>
      </p:sp>
      <p:sp>
        <p:nvSpPr>
          <p:cNvPr id="4" name="Slide Number Placeholder 3"/>
          <p:cNvSpPr>
            <a:spLocks noGrp="1"/>
          </p:cNvSpPr>
          <p:nvPr>
            <p:ph type="sldNum" sz="quarter" idx="10"/>
          </p:nvPr>
        </p:nvSpPr>
        <p:spPr/>
        <p:txBody>
          <a:bodyPr/>
          <a:lstStyle/>
          <a:p>
            <a:fld id="{F253AD36-5718-4BCD-9E14-2613A7443B30}" type="slidenum">
              <a:rPr lang="en-GB" smtClean="0"/>
              <a:t>11</a:t>
            </a:fld>
            <a:endParaRPr lang="en-GB"/>
          </a:p>
        </p:txBody>
      </p:sp>
    </p:spTree>
    <p:extLst>
      <p:ext uri="{BB962C8B-B14F-4D97-AF65-F5344CB8AC3E}">
        <p14:creationId xmlns:p14="http://schemas.microsoft.com/office/powerpoint/2010/main" val="146381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listening – if you have any question regarding this presentations or any of our other presentation please do contact your local therapy team or call the adviceline on 0333 321 9448</a:t>
            </a:r>
          </a:p>
        </p:txBody>
      </p:sp>
      <p:sp>
        <p:nvSpPr>
          <p:cNvPr id="4" name="Slide Number Placeholder 3"/>
          <p:cNvSpPr>
            <a:spLocks noGrp="1"/>
          </p:cNvSpPr>
          <p:nvPr>
            <p:ph type="sldNum" sz="quarter" idx="10"/>
          </p:nvPr>
        </p:nvSpPr>
        <p:spPr/>
        <p:txBody>
          <a:bodyPr/>
          <a:lstStyle/>
          <a:p>
            <a:fld id="{F253AD36-5718-4BCD-9E14-2613A7443B30}" type="slidenum">
              <a:rPr lang="en-GB" smtClean="0"/>
              <a:t>12</a:t>
            </a:fld>
            <a:endParaRPr lang="en-GB"/>
          </a:p>
        </p:txBody>
      </p:sp>
    </p:spTree>
    <p:extLst>
      <p:ext uri="{BB962C8B-B14F-4D97-AF65-F5344CB8AC3E}">
        <p14:creationId xmlns:p14="http://schemas.microsoft.com/office/powerpoint/2010/main" val="44235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work on narrative? Being able to create and retell a story is an important skill that we often take for granted. In fact, it is so ingrained in our lives that we don’t often realise that we’re using it. </a:t>
            </a:r>
          </a:p>
          <a:p>
            <a:endParaRPr lang="en-GB" dirty="0"/>
          </a:p>
          <a:p>
            <a:r>
              <a:rPr lang="en-GB" dirty="0"/>
              <a:t>Can anyone suggest times when we use our narrative skill throughout the day? Here are some that we found: (listed on slide). Looking at all the different situations where we use narrative, we can begin to see why it’s such an important skill to have.</a:t>
            </a:r>
          </a:p>
        </p:txBody>
      </p:sp>
      <p:sp>
        <p:nvSpPr>
          <p:cNvPr id="4" name="Slide Number Placeholder 3"/>
          <p:cNvSpPr>
            <a:spLocks noGrp="1"/>
          </p:cNvSpPr>
          <p:nvPr>
            <p:ph type="sldNum" sz="quarter" idx="10"/>
          </p:nvPr>
        </p:nvSpPr>
        <p:spPr/>
        <p:txBody>
          <a:bodyPr/>
          <a:lstStyle/>
          <a:p>
            <a:fld id="{F253AD36-5718-4BCD-9E14-2613A7443B30}" type="slidenum">
              <a:rPr lang="en-GB" smtClean="0"/>
              <a:t>2</a:t>
            </a:fld>
            <a:endParaRPr lang="en-GB"/>
          </a:p>
        </p:txBody>
      </p:sp>
    </p:spTree>
    <p:extLst>
      <p:ext uri="{BB962C8B-B14F-4D97-AF65-F5344CB8AC3E}">
        <p14:creationId xmlns:p14="http://schemas.microsoft.com/office/powerpoint/2010/main" val="1585007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holds developmental and academic importance as well. Research has shown that (first three points on slide). Narrative also provides us with a meaningful context to support the development of other aspects of language as well, such as the use of tense, use of pronouns and expanding vocabulary. </a:t>
            </a:r>
          </a:p>
          <a:p>
            <a:endParaRPr lang="en-GB" dirty="0"/>
          </a:p>
          <a:p>
            <a:r>
              <a:rPr lang="en-GB" dirty="0"/>
              <a:t>Language does not develop in a vacuum. We need context in order to understand when and how to use the different aspects of it and stories are a good way to provide that context.</a:t>
            </a:r>
          </a:p>
        </p:txBody>
      </p:sp>
      <p:sp>
        <p:nvSpPr>
          <p:cNvPr id="4" name="Slide Number Placeholder 3"/>
          <p:cNvSpPr>
            <a:spLocks noGrp="1"/>
          </p:cNvSpPr>
          <p:nvPr>
            <p:ph type="sldNum" sz="quarter" idx="10"/>
          </p:nvPr>
        </p:nvSpPr>
        <p:spPr/>
        <p:txBody>
          <a:bodyPr/>
          <a:lstStyle/>
          <a:p>
            <a:fld id="{F253AD36-5718-4BCD-9E14-2613A7443B30}" type="slidenum">
              <a:rPr lang="en-GB" smtClean="0"/>
              <a:t>3</a:t>
            </a:fld>
            <a:endParaRPr lang="en-GB"/>
          </a:p>
        </p:txBody>
      </p:sp>
    </p:spTree>
    <p:extLst>
      <p:ext uri="{BB962C8B-B14F-4D97-AF65-F5344CB8AC3E}">
        <p14:creationId xmlns:p14="http://schemas.microsoft.com/office/powerpoint/2010/main" val="2500264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can look at how to develop a child’s narrative skills, we first have to understand what narratives are are made of. What elements are needed to form a story? The parts of a story fall into two main categories. The macro elements are the overall structure and content of the story. </a:t>
            </a:r>
          </a:p>
          <a:p>
            <a:endParaRPr lang="en-GB" dirty="0"/>
          </a:p>
          <a:p>
            <a:r>
              <a:rPr lang="en-GB" dirty="0"/>
              <a:t>Does the story as a whole make sense? For example, does it have a start, middle and end and are these sequenced in an appropriate order? Is there a problem and is it resolved? Do we follow a character through the story or is this told as a sequence of events that they just happen to be in?</a:t>
            </a:r>
          </a:p>
        </p:txBody>
      </p:sp>
      <p:sp>
        <p:nvSpPr>
          <p:cNvPr id="4" name="Slide Number Placeholder 3"/>
          <p:cNvSpPr>
            <a:spLocks noGrp="1"/>
          </p:cNvSpPr>
          <p:nvPr>
            <p:ph type="sldNum" sz="quarter" idx="10"/>
          </p:nvPr>
        </p:nvSpPr>
        <p:spPr/>
        <p:txBody>
          <a:bodyPr/>
          <a:lstStyle/>
          <a:p>
            <a:fld id="{F253AD36-5718-4BCD-9E14-2613A7443B30}" type="slidenum">
              <a:rPr lang="en-GB" smtClean="0"/>
              <a:t>4</a:t>
            </a:fld>
            <a:endParaRPr lang="en-GB"/>
          </a:p>
        </p:txBody>
      </p:sp>
    </p:spTree>
    <p:extLst>
      <p:ext uri="{BB962C8B-B14F-4D97-AF65-F5344CB8AC3E}">
        <p14:creationId xmlns:p14="http://schemas.microsoft.com/office/powerpoint/2010/main" val="1536208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micro elements refer to the words and grammar of the story. Are the words used in an order that makes sense? Are they connecting sentences together? Do they use the right pronouns so that you know who is doing what? Is past or present tense used consistently? Are they using a range of words that you would expect them to for their age? </a:t>
            </a:r>
            <a:endParaRPr lang="en-GB" dirty="0">
              <a:solidFill>
                <a:srgbClr val="FF0000"/>
              </a:solidFill>
            </a:endParaRPr>
          </a:p>
        </p:txBody>
      </p:sp>
      <p:sp>
        <p:nvSpPr>
          <p:cNvPr id="4" name="Slide Number Placeholder 3"/>
          <p:cNvSpPr>
            <a:spLocks noGrp="1"/>
          </p:cNvSpPr>
          <p:nvPr>
            <p:ph type="sldNum" sz="quarter" idx="10"/>
          </p:nvPr>
        </p:nvSpPr>
        <p:spPr/>
        <p:txBody>
          <a:bodyPr/>
          <a:lstStyle/>
          <a:p>
            <a:fld id="{F253AD36-5718-4BCD-9E14-2613A7443B30}" type="slidenum">
              <a:rPr lang="en-GB" smtClean="0"/>
              <a:t>5</a:t>
            </a:fld>
            <a:endParaRPr lang="en-GB"/>
          </a:p>
        </p:txBody>
      </p:sp>
    </p:spTree>
    <p:extLst>
      <p:ext uri="{BB962C8B-B14F-4D97-AF65-F5344CB8AC3E}">
        <p14:creationId xmlns:p14="http://schemas.microsoft.com/office/powerpoint/2010/main" val="1874226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evaluate a child’s narrative skills using several assessments, including The Squirrel Story, Peter and the Cat narrative assessment or the Monkey story from the Assessment of Comprehension and Expression. During this assessment, the child is told a story with pictures and asked to retell it. Their retelling is recorded and the macro and micro elements mentioned previously are analysed based on the age-related expectations within these categories. </a:t>
            </a:r>
          </a:p>
          <a:p>
            <a:endParaRPr lang="en-GB" dirty="0"/>
          </a:p>
          <a:p>
            <a:r>
              <a:rPr lang="en-GB" dirty="0"/>
              <a:t>This allows us to decide whether the child is performing at an age-appropriate level across these areas.</a:t>
            </a:r>
          </a:p>
        </p:txBody>
      </p:sp>
      <p:sp>
        <p:nvSpPr>
          <p:cNvPr id="4" name="Slide Number Placeholder 3"/>
          <p:cNvSpPr>
            <a:spLocks noGrp="1"/>
          </p:cNvSpPr>
          <p:nvPr>
            <p:ph type="sldNum" sz="quarter" idx="10"/>
          </p:nvPr>
        </p:nvSpPr>
        <p:spPr/>
        <p:txBody>
          <a:bodyPr/>
          <a:lstStyle/>
          <a:p>
            <a:fld id="{F253AD36-5718-4BCD-9E14-2613A7443B30}" type="slidenum">
              <a:rPr lang="en-GB" smtClean="0"/>
              <a:t>6</a:t>
            </a:fld>
            <a:endParaRPr lang="en-GB"/>
          </a:p>
        </p:txBody>
      </p:sp>
    </p:spTree>
    <p:extLst>
      <p:ext uri="{BB962C8B-B14F-4D97-AF65-F5344CB8AC3E}">
        <p14:creationId xmlns:p14="http://schemas.microsoft.com/office/powerpoint/2010/main" val="3270613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Based on the results, we can decide whether it would be appropriate to offer narrative therapy. The child must typically be able to put together a sentence. Their sentences can have a few grammatical errors, however if they are finding it difficult to put more than 3-5 words together with the correct use of grammar, then a sentence-level approach, such as Colourful Sentences, will likely be more appropriate for them. </a:t>
            </a:r>
          </a:p>
          <a:p>
            <a:endParaRPr lang="en-GB" dirty="0"/>
          </a:p>
          <a:p>
            <a:r>
              <a:rPr lang="en-GB" dirty="0"/>
              <a:t>They need to demonstrate at least a Blanks Level 2 understanding of language. If they are unable to answer who/what/where questions about something they have recently experienced or actions/events in their immediate environment, then they will find it difficult to access the level of language in this intervention. It may also be inappropriate to offer therapy if their narrative skills are delayed but in line with their understanding of language. </a:t>
            </a:r>
          </a:p>
          <a:p>
            <a:endParaRPr lang="en-GB" dirty="0"/>
          </a:p>
          <a:p>
            <a:r>
              <a:rPr lang="en-GB" dirty="0"/>
              <a:t>Finally, the child has to demonstrate a difficulty with more than one macro or micro element. For example, if the child has a difficulty with just pronouns, this can be targeted with environmental support using specific strategies and pronoun-based resources. There can be other factors that are taken into account, for example the child’s ability to attend to the tasks, but these are the main criteria that need to be filled.</a:t>
            </a:r>
          </a:p>
        </p:txBody>
      </p:sp>
      <p:sp>
        <p:nvSpPr>
          <p:cNvPr id="4" name="Slide Number Placeholder 3"/>
          <p:cNvSpPr>
            <a:spLocks noGrp="1"/>
          </p:cNvSpPr>
          <p:nvPr>
            <p:ph type="sldNum" sz="quarter" idx="10"/>
          </p:nvPr>
        </p:nvSpPr>
        <p:spPr/>
        <p:txBody>
          <a:bodyPr/>
          <a:lstStyle/>
          <a:p>
            <a:fld id="{F253AD36-5718-4BCD-9E14-2613A7443B30}" type="slidenum">
              <a:rPr lang="en-GB" smtClean="0"/>
              <a:t>7</a:t>
            </a:fld>
            <a:endParaRPr lang="en-GB"/>
          </a:p>
        </p:txBody>
      </p:sp>
    </p:spTree>
    <p:extLst>
      <p:ext uri="{BB962C8B-B14F-4D97-AF65-F5344CB8AC3E}">
        <p14:creationId xmlns:p14="http://schemas.microsoft.com/office/powerpoint/2010/main" val="3660187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we’ve identified the areas for a child to work on, then we can provide therapy. We target these difficulties using a Story Planner adapted from the Blank Sheep narrative programmes. The type of story planner used with the child and the level of detail within it will depend on their targets and language levels. The colours used in this planner correlate with the Colourful Sentences colours to make it an easy transition for children who have previously received that intervention and to help them understand the type of information needed in each section. The Colourful Sentences pictures can also be used with this framework for children who need the extra visual support or just as a way of introducing or familiarising the child with the planner. </a:t>
            </a:r>
          </a:p>
          <a:p>
            <a:endParaRPr lang="en-GB" dirty="0"/>
          </a:p>
          <a:p>
            <a:r>
              <a:rPr lang="en-GB" dirty="0"/>
              <a:t>We’ve also included the Makaton signs for the questions to reinforce the abstract language with visual support. We know that not all stories will follow the structure outlined on the planner but this format provides the child with a basis for organising their thoughts and developing the macro and micro skills which can be generalised to other formats as they progress.</a:t>
            </a:r>
          </a:p>
        </p:txBody>
      </p:sp>
      <p:sp>
        <p:nvSpPr>
          <p:cNvPr id="4" name="Slide Number Placeholder 3"/>
          <p:cNvSpPr>
            <a:spLocks noGrp="1"/>
          </p:cNvSpPr>
          <p:nvPr>
            <p:ph type="sldNum" sz="quarter" idx="10"/>
          </p:nvPr>
        </p:nvSpPr>
        <p:spPr/>
        <p:txBody>
          <a:bodyPr/>
          <a:lstStyle/>
          <a:p>
            <a:fld id="{F253AD36-5718-4BCD-9E14-2613A7443B30}" type="slidenum">
              <a:rPr lang="en-GB" smtClean="0"/>
              <a:t>8</a:t>
            </a:fld>
            <a:endParaRPr lang="en-GB"/>
          </a:p>
        </p:txBody>
      </p:sp>
    </p:spTree>
    <p:extLst>
      <p:ext uri="{BB962C8B-B14F-4D97-AF65-F5344CB8AC3E}">
        <p14:creationId xmlns:p14="http://schemas.microsoft.com/office/powerpoint/2010/main" val="2910170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typically offer 3-6 sessions to implement the therapy and coach the TA and/or family member that will be supporting them and practicing with them outside of the sessions. </a:t>
            </a:r>
          </a:p>
          <a:p>
            <a:endParaRPr lang="en-GB" dirty="0"/>
          </a:p>
          <a:p>
            <a:r>
              <a:rPr lang="en-GB" dirty="0"/>
              <a:t>In a typical session, we start by familiarising the child with the planner – can they remember the questions, order and information that goes in each of them? Then, depending on the macro skills we are targeting, we might ask them to sequence a story from a set of pictures, make up a silly story, recall a story we tell them or create their own story using the planner. Again, we are mainly focussing on the child’s verbal skills. The child can write their answers down if they have good written skills. Alternatively, the adult can write their responses for them, the child can draw pictures, write key words or use the Colourful Sentences pictures to complete the story planner. </a:t>
            </a:r>
            <a:br>
              <a:rPr lang="en-GB" dirty="0"/>
            </a:br>
            <a:br>
              <a:rPr lang="en-GB" dirty="0"/>
            </a:br>
            <a:r>
              <a:rPr lang="en-GB" dirty="0"/>
              <a:t>Then, we would focus on a micro element activity, for example, if the child has difficulty with pronouns, we might do some ‘he/she’ sentence sorting where the adult reads a sentence with a ‘he/she’ in it and the child assigns it to the picture of the boy or girl. Then we would look at the story on the planner again, supporting the child to implement the micro element into it, such as encouraging them to use he/she instead of the character’s names when recalling what’s happened. </a:t>
            </a:r>
            <a:br>
              <a:rPr lang="en-GB" dirty="0"/>
            </a:br>
            <a:br>
              <a:rPr lang="en-GB" dirty="0"/>
            </a:br>
            <a:r>
              <a:rPr lang="en-GB" dirty="0"/>
              <a:t>Finally, the child is given homework to practice until the next session with resources provided by the SLT. They may be given more pictures to sequence and create a story from, a few Language for Thinking stories to listen to and recall or asked to use the planner to retell a story about their day/weekend. The SLT will give the TA or family member in the session any useful advice or strategies to support the child when practicing too, such as how to alter the task if the child finds it too easy or too hard. </a:t>
            </a:r>
          </a:p>
        </p:txBody>
      </p:sp>
      <p:sp>
        <p:nvSpPr>
          <p:cNvPr id="4" name="Slide Number Placeholder 3"/>
          <p:cNvSpPr>
            <a:spLocks noGrp="1"/>
          </p:cNvSpPr>
          <p:nvPr>
            <p:ph type="sldNum" sz="quarter" idx="10"/>
          </p:nvPr>
        </p:nvSpPr>
        <p:spPr/>
        <p:txBody>
          <a:bodyPr/>
          <a:lstStyle/>
          <a:p>
            <a:fld id="{F253AD36-5718-4BCD-9E14-2613A7443B30}" type="slidenum">
              <a:rPr lang="en-GB" smtClean="0"/>
              <a:t>9</a:t>
            </a:fld>
            <a:endParaRPr lang="en-GB"/>
          </a:p>
        </p:txBody>
      </p:sp>
    </p:spTree>
    <p:extLst>
      <p:ext uri="{BB962C8B-B14F-4D97-AF65-F5344CB8AC3E}">
        <p14:creationId xmlns:p14="http://schemas.microsoft.com/office/powerpoint/2010/main" val="2750435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4/30/2024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4/30/2024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4/30/2024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4/30/2024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4/30/2024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4/30/2024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4/30/2024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24C47-9408-4B93-BDBC-126719513B59}"/>
              </a:ext>
            </a:extLst>
          </p:cNvPr>
          <p:cNvSpPr>
            <a:spLocks noGrp="1"/>
          </p:cNvSpPr>
          <p:nvPr>
            <p:ph type="ctrTitle"/>
          </p:nvPr>
        </p:nvSpPr>
        <p:spPr/>
        <p:txBody>
          <a:bodyPr/>
          <a:lstStyle/>
          <a:p>
            <a:r>
              <a:rPr lang="en-GB" dirty="0"/>
              <a:t>Narrative Intervention</a:t>
            </a:r>
          </a:p>
        </p:txBody>
      </p:sp>
      <p:pic>
        <p:nvPicPr>
          <p:cNvPr id="6" name="Picture 5">
            <a:extLst>
              <a:ext uri="{FF2B5EF4-FFF2-40B4-BE49-F238E27FC236}">
                <a16:creationId xmlns:a16="http://schemas.microsoft.com/office/drawing/2014/main" id="{7FB514C7-F0E1-4647-9F90-9B2C135FFB48}"/>
              </a:ext>
            </a:extLst>
          </p:cNvPr>
          <p:cNvPicPr>
            <a:picLocks noChangeAspect="1"/>
          </p:cNvPicPr>
          <p:nvPr/>
        </p:nvPicPr>
        <p:blipFill rotWithShape="1">
          <a:blip r:embed="rId5">
            <a:extLst>
              <a:ext uri="{28A0092B-C50C-407E-A947-70E740481C1C}">
                <a14:useLocalDpi xmlns:a14="http://schemas.microsoft.com/office/drawing/2010/main" val="0"/>
              </a:ext>
            </a:extLst>
          </a:blip>
          <a:srcRect t="3676" b="10730"/>
          <a:stretch/>
        </p:blipFill>
        <p:spPr>
          <a:xfrm>
            <a:off x="10194878" y="18814"/>
            <a:ext cx="1997122" cy="746060"/>
          </a:xfrm>
          <a:prstGeom prst="rect">
            <a:avLst/>
          </a:prstGeom>
        </p:spPr>
      </p:pic>
      <p:pic>
        <p:nvPicPr>
          <p:cNvPr id="4" name="Voice 001">
            <a:hlinkClick r:id="" action="ppaction://media"/>
            <a:extLst>
              <a:ext uri="{FF2B5EF4-FFF2-40B4-BE49-F238E27FC236}">
                <a16:creationId xmlns:a16="http://schemas.microsoft.com/office/drawing/2014/main" id="{8249014F-3DB3-3ED0-C811-DCE1E6515D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1967" y="965200"/>
            <a:ext cx="666496" cy="666496"/>
          </a:xfrm>
          <a:prstGeom prst="rect">
            <a:avLst/>
          </a:prstGeom>
        </p:spPr>
      </p:pic>
    </p:spTree>
    <p:extLst>
      <p:ext uri="{BB962C8B-B14F-4D97-AF65-F5344CB8AC3E}">
        <p14:creationId xmlns:p14="http://schemas.microsoft.com/office/powerpoint/2010/main" val="171135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04D1-7974-4F7E-9DF5-8735698FBD35}"/>
              </a:ext>
            </a:extLst>
          </p:cNvPr>
          <p:cNvSpPr>
            <a:spLocks noGrp="1"/>
          </p:cNvSpPr>
          <p:nvPr>
            <p:ph type="title"/>
          </p:nvPr>
        </p:nvSpPr>
        <p:spPr/>
        <p:txBody>
          <a:bodyPr/>
          <a:lstStyle/>
          <a:p>
            <a:r>
              <a:rPr lang="en-GB" dirty="0"/>
              <a:t>Workshop</a:t>
            </a:r>
          </a:p>
        </p:txBody>
      </p:sp>
      <p:sp>
        <p:nvSpPr>
          <p:cNvPr id="3" name="Content Placeholder 2">
            <a:extLst>
              <a:ext uri="{FF2B5EF4-FFF2-40B4-BE49-F238E27FC236}">
                <a16:creationId xmlns:a16="http://schemas.microsoft.com/office/drawing/2014/main" id="{1513A547-6997-477F-9841-93347161DAF9}"/>
              </a:ext>
            </a:extLst>
          </p:cNvPr>
          <p:cNvSpPr>
            <a:spLocks noGrp="1"/>
          </p:cNvSpPr>
          <p:nvPr>
            <p:ph idx="1"/>
          </p:nvPr>
        </p:nvSpPr>
        <p:spPr/>
        <p:txBody>
          <a:bodyPr>
            <a:normAutofit lnSpcReduction="10000"/>
          </a:bodyPr>
          <a:lstStyle/>
          <a:p>
            <a:r>
              <a:rPr lang="en-GB" dirty="0"/>
              <a:t>Have a go at putting together a story using the Story Planner.</a:t>
            </a:r>
          </a:p>
          <a:p>
            <a:endParaRPr lang="en-GB" dirty="0"/>
          </a:p>
          <a:p>
            <a:r>
              <a:rPr lang="en-GB" dirty="0"/>
              <a:t>Create a silly story using the Colourful Sentences pictures.</a:t>
            </a:r>
          </a:p>
          <a:p>
            <a:endParaRPr lang="en-GB" dirty="0"/>
          </a:p>
          <a:p>
            <a:r>
              <a:rPr lang="en-GB" dirty="0"/>
              <a:t>One person read the Language For Thinking story and the rest of the table retell it by filling in the planner (key words/drawings/sentences).</a:t>
            </a:r>
          </a:p>
          <a:p>
            <a:endParaRPr lang="en-GB" dirty="0"/>
          </a:p>
          <a:p>
            <a:r>
              <a:rPr lang="en-GB" dirty="0"/>
              <a:t>One person tell a story about your weekend and the rest of the table retell it by filling in the planner (key words/drawings/sentences). </a:t>
            </a:r>
          </a:p>
          <a:p>
            <a:endParaRPr lang="en-GB" dirty="0"/>
          </a:p>
          <a:p>
            <a:r>
              <a:rPr lang="en-GB" dirty="0"/>
              <a:t>Sequence the pictures into the correct order and then create the story using the planner (key words/drawings/sentences).</a:t>
            </a:r>
          </a:p>
        </p:txBody>
      </p:sp>
      <p:pic>
        <p:nvPicPr>
          <p:cNvPr id="4" name="Voice 010">
            <a:hlinkClick r:id="" action="ppaction://media"/>
            <a:extLst>
              <a:ext uri="{FF2B5EF4-FFF2-40B4-BE49-F238E27FC236}">
                <a16:creationId xmlns:a16="http://schemas.microsoft.com/office/drawing/2014/main" id="{CEC724CF-4AA2-E49B-D589-DDA81A2CC9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1268" y="324104"/>
            <a:ext cx="406400" cy="406400"/>
          </a:xfrm>
          <a:prstGeom prst="rect">
            <a:avLst/>
          </a:prstGeom>
        </p:spPr>
      </p:pic>
    </p:spTree>
    <p:extLst>
      <p:ext uri="{BB962C8B-B14F-4D97-AF65-F5344CB8AC3E}">
        <p14:creationId xmlns:p14="http://schemas.microsoft.com/office/powerpoint/2010/main" val="109622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52A82-78D9-487A-BAEF-FE67EEE12010}"/>
              </a:ext>
            </a:extLst>
          </p:cNvPr>
          <p:cNvSpPr>
            <a:spLocks noGrp="1"/>
          </p:cNvSpPr>
          <p:nvPr>
            <p:ph type="title"/>
          </p:nvPr>
        </p:nvSpPr>
        <p:spPr/>
        <p:txBody>
          <a:bodyPr/>
          <a:lstStyle/>
          <a:p>
            <a:r>
              <a:rPr lang="en-GB" dirty="0"/>
              <a:t>Generalisation</a:t>
            </a:r>
          </a:p>
        </p:txBody>
      </p:sp>
      <p:sp>
        <p:nvSpPr>
          <p:cNvPr id="3" name="Content Placeholder 2">
            <a:extLst>
              <a:ext uri="{FF2B5EF4-FFF2-40B4-BE49-F238E27FC236}">
                <a16:creationId xmlns:a16="http://schemas.microsoft.com/office/drawing/2014/main" id="{9CAF7329-A291-4392-853B-F81B685C23FC}"/>
              </a:ext>
            </a:extLst>
          </p:cNvPr>
          <p:cNvSpPr>
            <a:spLocks noGrp="1"/>
          </p:cNvSpPr>
          <p:nvPr>
            <p:ph idx="1"/>
          </p:nvPr>
        </p:nvSpPr>
        <p:spPr/>
        <p:txBody>
          <a:bodyPr>
            <a:normAutofit lnSpcReduction="10000"/>
          </a:bodyPr>
          <a:lstStyle/>
          <a:p>
            <a:r>
              <a:rPr lang="en-GB" dirty="0"/>
              <a:t>Continue to practice with the child outside of therapy sessions.</a:t>
            </a:r>
          </a:p>
          <a:p>
            <a:endParaRPr lang="en-GB" dirty="0"/>
          </a:p>
          <a:p>
            <a:r>
              <a:rPr lang="en-GB" dirty="0"/>
              <a:t>Reduce dependency on visuals as appropriate – turn planner/pictures over when child is retelling story after filling it in. </a:t>
            </a:r>
          </a:p>
          <a:p>
            <a:endParaRPr lang="en-GB" dirty="0"/>
          </a:p>
          <a:p>
            <a:r>
              <a:rPr lang="en-GB" dirty="0"/>
              <a:t>Use planner outline to create/recall story without filling it in.</a:t>
            </a:r>
          </a:p>
          <a:p>
            <a:endParaRPr lang="en-GB" dirty="0"/>
          </a:p>
          <a:p>
            <a:r>
              <a:rPr lang="en-GB" dirty="0"/>
              <a:t>Prompt child to remember the planner when talking about their day in general conversation/in class.</a:t>
            </a:r>
          </a:p>
          <a:p>
            <a:endParaRPr lang="en-GB" dirty="0"/>
          </a:p>
          <a:p>
            <a:r>
              <a:rPr lang="en-GB" dirty="0"/>
              <a:t>Use planner to write a story.</a:t>
            </a:r>
          </a:p>
          <a:p>
            <a:endParaRPr lang="en-GB" dirty="0"/>
          </a:p>
          <a:p>
            <a:r>
              <a:rPr lang="en-GB" dirty="0"/>
              <a:t>Ask child to recall the story in their reading book.</a:t>
            </a:r>
          </a:p>
        </p:txBody>
      </p:sp>
      <p:pic>
        <p:nvPicPr>
          <p:cNvPr id="4" name="Voice 011">
            <a:hlinkClick r:id="" action="ppaction://media"/>
            <a:extLst>
              <a:ext uri="{FF2B5EF4-FFF2-40B4-BE49-F238E27FC236}">
                <a16:creationId xmlns:a16="http://schemas.microsoft.com/office/drawing/2014/main" id="{D1810093-E02E-3D50-A844-CBE809D284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4468" y="324104"/>
            <a:ext cx="406400" cy="406400"/>
          </a:xfrm>
          <a:prstGeom prst="rect">
            <a:avLst/>
          </a:prstGeom>
        </p:spPr>
      </p:pic>
    </p:spTree>
    <p:extLst>
      <p:ext uri="{BB962C8B-B14F-4D97-AF65-F5344CB8AC3E}">
        <p14:creationId xmlns:p14="http://schemas.microsoft.com/office/powerpoint/2010/main" val="249191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0BC2F-B9C1-45A5-9619-E5DB19A90D8E}"/>
              </a:ext>
            </a:extLst>
          </p:cNvPr>
          <p:cNvSpPr>
            <a:spLocks noGrp="1"/>
          </p:cNvSpPr>
          <p:nvPr>
            <p:ph type="title"/>
          </p:nvPr>
        </p:nvSpPr>
        <p:spPr/>
        <p:txBody>
          <a:bodyPr/>
          <a:lstStyle/>
          <a:p>
            <a:r>
              <a:rPr lang="en-GB" dirty="0"/>
              <a:t>Thank you!</a:t>
            </a:r>
          </a:p>
        </p:txBody>
      </p:sp>
      <p:pic>
        <p:nvPicPr>
          <p:cNvPr id="4" name="Picture 3">
            <a:extLst>
              <a:ext uri="{FF2B5EF4-FFF2-40B4-BE49-F238E27FC236}">
                <a16:creationId xmlns:a16="http://schemas.microsoft.com/office/drawing/2014/main" id="{0A6CB61E-11A7-448C-BA7F-AD830F607EF8}"/>
              </a:ext>
            </a:extLst>
          </p:cNvPr>
          <p:cNvPicPr>
            <a:picLocks noChangeAspect="1"/>
          </p:cNvPicPr>
          <p:nvPr/>
        </p:nvPicPr>
        <p:blipFill rotWithShape="1">
          <a:blip r:embed="rId5">
            <a:extLst>
              <a:ext uri="{28A0092B-C50C-407E-A947-70E740481C1C}">
                <a14:useLocalDpi xmlns:a14="http://schemas.microsoft.com/office/drawing/2010/main" val="0"/>
              </a:ext>
            </a:extLst>
          </a:blip>
          <a:srcRect t="3676" b="10730"/>
          <a:stretch/>
        </p:blipFill>
        <p:spPr>
          <a:xfrm>
            <a:off x="10185907" y="27296"/>
            <a:ext cx="1997122" cy="746060"/>
          </a:xfrm>
          <a:prstGeom prst="rect">
            <a:avLst/>
          </a:prstGeom>
        </p:spPr>
      </p:pic>
      <p:pic>
        <p:nvPicPr>
          <p:cNvPr id="5" name="Voice 012">
            <a:hlinkClick r:id="" action="ppaction://media"/>
            <a:extLst>
              <a:ext uri="{FF2B5EF4-FFF2-40B4-BE49-F238E27FC236}">
                <a16:creationId xmlns:a16="http://schemas.microsoft.com/office/drawing/2014/main" id="{E8A72C81-C28B-D241-EFAF-FD76C2A609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84690" y="1226128"/>
            <a:ext cx="743527" cy="743527"/>
          </a:xfrm>
          <a:prstGeom prst="rect">
            <a:avLst/>
          </a:prstGeom>
        </p:spPr>
      </p:pic>
    </p:spTree>
    <p:extLst>
      <p:ext uri="{BB962C8B-B14F-4D97-AF65-F5344CB8AC3E}">
        <p14:creationId xmlns:p14="http://schemas.microsoft.com/office/powerpoint/2010/main" val="314182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7CDD-AFF8-411B-A144-D12095168A59}"/>
              </a:ext>
            </a:extLst>
          </p:cNvPr>
          <p:cNvSpPr>
            <a:spLocks noGrp="1"/>
          </p:cNvSpPr>
          <p:nvPr>
            <p:ph type="title"/>
          </p:nvPr>
        </p:nvSpPr>
        <p:spPr>
          <a:xfrm>
            <a:off x="252918" y="1123837"/>
            <a:ext cx="3137981" cy="4601183"/>
          </a:xfrm>
        </p:spPr>
        <p:txBody>
          <a:bodyPr/>
          <a:lstStyle/>
          <a:p>
            <a:r>
              <a:rPr lang="en-GB" dirty="0"/>
              <a:t>Why is narrative important?</a:t>
            </a:r>
          </a:p>
        </p:txBody>
      </p:sp>
      <p:sp>
        <p:nvSpPr>
          <p:cNvPr id="3" name="Content Placeholder 2">
            <a:extLst>
              <a:ext uri="{FF2B5EF4-FFF2-40B4-BE49-F238E27FC236}">
                <a16:creationId xmlns:a16="http://schemas.microsoft.com/office/drawing/2014/main" id="{B746E76A-9054-472D-9B07-8E3C8127468C}"/>
              </a:ext>
            </a:extLst>
          </p:cNvPr>
          <p:cNvSpPr>
            <a:spLocks noGrp="1"/>
          </p:cNvSpPr>
          <p:nvPr>
            <p:ph idx="1"/>
          </p:nvPr>
        </p:nvSpPr>
        <p:spPr>
          <a:xfrm>
            <a:off x="3581400" y="942784"/>
            <a:ext cx="8379882" cy="6067615"/>
          </a:xfrm>
        </p:spPr>
        <p:txBody>
          <a:bodyPr numCol="2">
            <a:normAutofit fontScale="92500" lnSpcReduction="10000"/>
          </a:bodyPr>
          <a:lstStyle/>
          <a:p>
            <a:endParaRPr lang="en-GB" dirty="0"/>
          </a:p>
          <a:p>
            <a:r>
              <a:rPr lang="en-GB" dirty="0"/>
              <a:t>We use narrative when we:</a:t>
            </a:r>
          </a:p>
          <a:p>
            <a:endParaRPr lang="en-GB" dirty="0"/>
          </a:p>
          <a:p>
            <a:r>
              <a:rPr lang="en-GB" dirty="0"/>
              <a:t>Tell friends/family what happened at school/on the weekend</a:t>
            </a:r>
          </a:p>
          <a:p>
            <a:endParaRPr lang="en-GB" dirty="0"/>
          </a:p>
          <a:p>
            <a:r>
              <a:rPr lang="en-GB" dirty="0"/>
              <a:t>Teach a lesson/topic</a:t>
            </a:r>
          </a:p>
          <a:p>
            <a:endParaRPr lang="en-GB" dirty="0"/>
          </a:p>
          <a:p>
            <a:r>
              <a:rPr lang="en-GB" dirty="0"/>
              <a:t>Tell a doctor what’s wrong</a:t>
            </a:r>
          </a:p>
          <a:p>
            <a:endParaRPr lang="en-GB" dirty="0"/>
          </a:p>
          <a:p>
            <a:r>
              <a:rPr lang="en-GB" dirty="0"/>
              <a:t>Tell a teacher what happened on the playground</a:t>
            </a:r>
          </a:p>
          <a:p>
            <a:endParaRPr lang="en-GB" dirty="0"/>
          </a:p>
          <a:p>
            <a:endParaRPr lang="en-GB" dirty="0"/>
          </a:p>
          <a:p>
            <a:endParaRPr lang="en-GB" dirty="0"/>
          </a:p>
          <a:p>
            <a:endParaRPr lang="en-GB" dirty="0"/>
          </a:p>
          <a:p>
            <a:r>
              <a:rPr lang="en-GB" dirty="0"/>
              <a:t>Have a conversation</a:t>
            </a:r>
          </a:p>
          <a:p>
            <a:endParaRPr lang="en-GB" dirty="0"/>
          </a:p>
          <a:p>
            <a:r>
              <a:rPr lang="en-GB" dirty="0"/>
              <a:t>Discuss a film/TV show/book.</a:t>
            </a:r>
          </a:p>
          <a:p>
            <a:endParaRPr lang="en-GB" dirty="0"/>
          </a:p>
          <a:p>
            <a:r>
              <a:rPr lang="en-GB" dirty="0"/>
              <a:t>Make plans/predictions</a:t>
            </a:r>
          </a:p>
          <a:p>
            <a:endParaRPr lang="en-GB" dirty="0"/>
          </a:p>
          <a:p>
            <a:r>
              <a:rPr lang="en-GB" dirty="0"/>
              <a:t>Tell/listen to a joke</a:t>
            </a:r>
          </a:p>
          <a:p>
            <a:endParaRPr lang="en-GB" dirty="0"/>
          </a:p>
          <a:p>
            <a:r>
              <a:rPr lang="en-GB" dirty="0"/>
              <a:t>Build relationships and relate to other people</a:t>
            </a:r>
          </a:p>
          <a:p>
            <a:pPr marL="0" indent="0">
              <a:buNone/>
            </a:pPr>
            <a:endParaRPr lang="en-GB" dirty="0"/>
          </a:p>
          <a:p>
            <a:r>
              <a:rPr lang="en-GB" dirty="0"/>
              <a:t>Gossip!</a:t>
            </a:r>
          </a:p>
          <a:p>
            <a:endParaRPr lang="en-GB" dirty="0"/>
          </a:p>
          <a:p>
            <a:endParaRPr lang="en-GB" dirty="0"/>
          </a:p>
          <a:p>
            <a:endParaRPr lang="en-GB" dirty="0"/>
          </a:p>
        </p:txBody>
      </p:sp>
      <p:sp>
        <p:nvSpPr>
          <p:cNvPr id="4" name="TextBox 3">
            <a:extLst>
              <a:ext uri="{FF2B5EF4-FFF2-40B4-BE49-F238E27FC236}">
                <a16:creationId xmlns:a16="http://schemas.microsoft.com/office/drawing/2014/main" id="{42DEBFC0-4075-4DA2-8CC4-DBB2328290A9}"/>
              </a:ext>
            </a:extLst>
          </p:cNvPr>
          <p:cNvSpPr txBox="1"/>
          <p:nvPr/>
        </p:nvSpPr>
        <p:spPr>
          <a:xfrm>
            <a:off x="3581400" y="5725020"/>
            <a:ext cx="8020050" cy="923330"/>
          </a:xfrm>
          <a:prstGeom prst="rect">
            <a:avLst/>
          </a:prstGeom>
          <a:noFill/>
        </p:spPr>
        <p:txBody>
          <a:bodyPr wrap="square" rtlCol="0">
            <a:spAutoFit/>
          </a:bodyPr>
          <a:lstStyle/>
          <a:p>
            <a:r>
              <a:rPr lang="en-GB" dirty="0"/>
              <a:t>‘…we dream in narrative, daydream in narrative, remember, anticipate, hope, despair, believe, doubt, plan, revise, criticize, construct, gossip, learn, hate and love by narrative.’- Hardy (1978)</a:t>
            </a:r>
          </a:p>
        </p:txBody>
      </p:sp>
      <p:sp>
        <p:nvSpPr>
          <p:cNvPr id="5" name="TextBox 4">
            <a:extLst>
              <a:ext uri="{FF2B5EF4-FFF2-40B4-BE49-F238E27FC236}">
                <a16:creationId xmlns:a16="http://schemas.microsoft.com/office/drawing/2014/main" id="{48ACD298-4700-4480-9B69-B86F1A141D12}"/>
              </a:ext>
            </a:extLst>
          </p:cNvPr>
          <p:cNvSpPr txBox="1"/>
          <p:nvPr/>
        </p:nvSpPr>
        <p:spPr>
          <a:xfrm>
            <a:off x="3581400" y="467220"/>
            <a:ext cx="8020050" cy="646331"/>
          </a:xfrm>
          <a:prstGeom prst="rect">
            <a:avLst/>
          </a:prstGeom>
          <a:noFill/>
        </p:spPr>
        <p:txBody>
          <a:bodyPr wrap="square" rtlCol="0">
            <a:spAutoFit/>
          </a:bodyPr>
          <a:lstStyle/>
          <a:p>
            <a:r>
              <a:rPr lang="en-GB" dirty="0"/>
              <a:t>Narrative helps us ‘talk to each other, organise our thoughts about the world and establish memories’ – ASHA (2006)</a:t>
            </a:r>
          </a:p>
        </p:txBody>
      </p:sp>
      <p:pic>
        <p:nvPicPr>
          <p:cNvPr id="6" name="Voice 002">
            <a:hlinkClick r:id="" action="ppaction://media"/>
            <a:extLst>
              <a:ext uri="{FF2B5EF4-FFF2-40B4-BE49-F238E27FC236}">
                <a16:creationId xmlns:a16="http://schemas.microsoft.com/office/drawing/2014/main" id="{29B58A9F-9C06-66DF-06D6-4D747D11E7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1716" y="0"/>
            <a:ext cx="729566" cy="833135"/>
          </a:xfrm>
          <a:prstGeom prst="rect">
            <a:avLst/>
          </a:prstGeom>
        </p:spPr>
      </p:pic>
    </p:spTree>
    <p:extLst>
      <p:ext uri="{BB962C8B-B14F-4D97-AF65-F5344CB8AC3E}">
        <p14:creationId xmlns:p14="http://schemas.microsoft.com/office/powerpoint/2010/main" val="186080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B5AFD-FC89-49A4-87F9-416D8176D413}"/>
              </a:ext>
            </a:extLst>
          </p:cNvPr>
          <p:cNvSpPr>
            <a:spLocks noGrp="1"/>
          </p:cNvSpPr>
          <p:nvPr>
            <p:ph type="title"/>
          </p:nvPr>
        </p:nvSpPr>
        <p:spPr/>
        <p:txBody>
          <a:bodyPr/>
          <a:lstStyle/>
          <a:p>
            <a:r>
              <a:rPr lang="en-GB" dirty="0"/>
              <a:t>Why narrative is important?</a:t>
            </a:r>
          </a:p>
        </p:txBody>
      </p:sp>
      <p:sp>
        <p:nvSpPr>
          <p:cNvPr id="3" name="Content Placeholder 2">
            <a:extLst>
              <a:ext uri="{FF2B5EF4-FFF2-40B4-BE49-F238E27FC236}">
                <a16:creationId xmlns:a16="http://schemas.microsoft.com/office/drawing/2014/main" id="{F5F5E41F-7680-4E53-8E9C-D74E39855F6B}"/>
              </a:ext>
            </a:extLst>
          </p:cNvPr>
          <p:cNvSpPr>
            <a:spLocks noGrp="1"/>
          </p:cNvSpPr>
          <p:nvPr>
            <p:ph idx="1"/>
          </p:nvPr>
        </p:nvSpPr>
        <p:spPr/>
        <p:txBody>
          <a:bodyPr>
            <a:normAutofit fontScale="92500" lnSpcReduction="10000"/>
          </a:bodyPr>
          <a:lstStyle/>
          <a:p>
            <a:r>
              <a:rPr lang="en-GB" dirty="0"/>
              <a:t>Research has shown that:</a:t>
            </a:r>
          </a:p>
          <a:p>
            <a:endParaRPr lang="en-GB" dirty="0"/>
          </a:p>
          <a:p>
            <a:r>
              <a:rPr lang="en-GB" dirty="0"/>
              <a:t>The ability to retell a simple story is one of the best predictors of a child’s overall language skills in preschool (Bishop and Edmundson, 1987).</a:t>
            </a:r>
          </a:p>
          <a:p>
            <a:endParaRPr lang="en-GB" dirty="0"/>
          </a:p>
          <a:p>
            <a:r>
              <a:rPr lang="en-GB" dirty="0"/>
              <a:t>Narrative skills contribute to a child’s social and academic success (ASHA, 2006; Spencer and Slocum, 2010)</a:t>
            </a:r>
          </a:p>
          <a:p>
            <a:endParaRPr lang="en-GB" dirty="0"/>
          </a:p>
          <a:p>
            <a:r>
              <a:rPr lang="en-GB" dirty="0"/>
              <a:t>Children who develop their narrative skills have an improved ability in participating in and benefiting from mainstream classroom activities (Shanks and Davies, 2007)</a:t>
            </a:r>
          </a:p>
          <a:p>
            <a:endParaRPr lang="en-GB" dirty="0"/>
          </a:p>
          <a:p>
            <a:r>
              <a:rPr lang="en-GB" dirty="0"/>
              <a:t>Children make progress in other aspects of language, such as grammar and vocabulary development, while working on narrative (Petersen et al, 2010; Petersen et al, 2008; Davies et al, 2004)</a:t>
            </a:r>
          </a:p>
        </p:txBody>
      </p:sp>
      <p:pic>
        <p:nvPicPr>
          <p:cNvPr id="4" name="Voice 003">
            <a:hlinkClick r:id="" action="ppaction://media"/>
            <a:extLst>
              <a:ext uri="{FF2B5EF4-FFF2-40B4-BE49-F238E27FC236}">
                <a16:creationId xmlns:a16="http://schemas.microsoft.com/office/drawing/2014/main" id="{60BE48DC-8EEB-E66F-A658-223DD8EFFC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8068" y="287528"/>
            <a:ext cx="576580" cy="576580"/>
          </a:xfrm>
          <a:prstGeom prst="rect">
            <a:avLst/>
          </a:prstGeom>
        </p:spPr>
      </p:pic>
    </p:spTree>
    <p:extLst>
      <p:ext uri="{BB962C8B-B14F-4D97-AF65-F5344CB8AC3E}">
        <p14:creationId xmlns:p14="http://schemas.microsoft.com/office/powerpoint/2010/main" val="167893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F264D-9E31-49A6-B507-EF3B3824C269}"/>
              </a:ext>
            </a:extLst>
          </p:cNvPr>
          <p:cNvSpPr>
            <a:spLocks noGrp="1"/>
          </p:cNvSpPr>
          <p:nvPr>
            <p:ph type="title"/>
          </p:nvPr>
        </p:nvSpPr>
        <p:spPr/>
        <p:txBody>
          <a:bodyPr/>
          <a:lstStyle/>
          <a:p>
            <a:r>
              <a:rPr lang="en-GB" dirty="0"/>
              <a:t>Elements of a story</a:t>
            </a:r>
          </a:p>
        </p:txBody>
      </p:sp>
      <p:sp>
        <p:nvSpPr>
          <p:cNvPr id="3" name="Content Placeholder 2">
            <a:extLst>
              <a:ext uri="{FF2B5EF4-FFF2-40B4-BE49-F238E27FC236}">
                <a16:creationId xmlns:a16="http://schemas.microsoft.com/office/drawing/2014/main" id="{45F28C6B-9302-4A48-9A64-B2535A4BD0C2}"/>
              </a:ext>
            </a:extLst>
          </p:cNvPr>
          <p:cNvSpPr>
            <a:spLocks noGrp="1"/>
          </p:cNvSpPr>
          <p:nvPr>
            <p:ph idx="1"/>
          </p:nvPr>
        </p:nvSpPr>
        <p:spPr>
          <a:xfrm>
            <a:off x="3869268" y="1123837"/>
            <a:ext cx="7315200" cy="2125980"/>
          </a:xfrm>
        </p:spPr>
        <p:txBody>
          <a:bodyPr/>
          <a:lstStyle/>
          <a:p>
            <a:r>
              <a:rPr lang="en-GB" dirty="0"/>
              <a:t>The parts of a story can be separated into two main categories:</a:t>
            </a:r>
          </a:p>
          <a:p>
            <a:pPr marL="0" indent="0">
              <a:buNone/>
            </a:pPr>
            <a:r>
              <a:rPr lang="en-GB" dirty="0"/>
              <a:t> </a:t>
            </a:r>
          </a:p>
        </p:txBody>
      </p:sp>
      <p:graphicFrame>
        <p:nvGraphicFramePr>
          <p:cNvPr id="5" name="Table 4">
            <a:extLst>
              <a:ext uri="{FF2B5EF4-FFF2-40B4-BE49-F238E27FC236}">
                <a16:creationId xmlns:a16="http://schemas.microsoft.com/office/drawing/2014/main" id="{E5FDC482-B752-4AEF-8E5B-F1FAD5D71941}"/>
              </a:ext>
            </a:extLst>
          </p:cNvPr>
          <p:cNvGraphicFramePr>
            <a:graphicFrameLocks noGrp="1"/>
          </p:cNvGraphicFramePr>
          <p:nvPr>
            <p:extLst>
              <p:ext uri="{D42A27DB-BD31-4B8C-83A1-F6EECF244321}">
                <p14:modId xmlns:p14="http://schemas.microsoft.com/office/powerpoint/2010/main" val="647334634"/>
              </p:ext>
            </p:extLst>
          </p:nvPr>
        </p:nvGraphicFramePr>
        <p:xfrm>
          <a:off x="3462868" y="2361044"/>
          <a:ext cx="8128000" cy="24942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940431714"/>
                    </a:ext>
                  </a:extLst>
                </a:gridCol>
                <a:gridCol w="4064000">
                  <a:extLst>
                    <a:ext uri="{9D8B030D-6E8A-4147-A177-3AD203B41FA5}">
                      <a16:colId xmlns:a16="http://schemas.microsoft.com/office/drawing/2014/main" val="3381105319"/>
                    </a:ext>
                  </a:extLst>
                </a:gridCol>
              </a:tblGrid>
              <a:tr h="370840">
                <a:tc gridSpan="2">
                  <a:txBody>
                    <a:bodyPr/>
                    <a:lstStyle/>
                    <a:p>
                      <a:pPr algn="ctr"/>
                      <a:r>
                        <a:rPr lang="en-GB" dirty="0"/>
                        <a:t>Macro</a:t>
                      </a:r>
                    </a:p>
                  </a:txBody>
                  <a:tcPr/>
                </a:tc>
                <a:tc hMerge="1">
                  <a:txBody>
                    <a:bodyPr/>
                    <a:lstStyle/>
                    <a:p>
                      <a:pPr algn="ctr"/>
                      <a:endParaRPr lang="en-GB" dirty="0"/>
                    </a:p>
                  </a:txBody>
                  <a:tcPr/>
                </a:tc>
                <a:extLst>
                  <a:ext uri="{0D108BD9-81ED-4DB2-BD59-A6C34878D82A}">
                    <a16:rowId xmlns:a16="http://schemas.microsoft.com/office/drawing/2014/main" val="1351988800"/>
                  </a:ext>
                </a:extLst>
              </a:tr>
              <a:tr h="370840">
                <a:tc>
                  <a:txBody>
                    <a:bodyPr/>
                    <a:lstStyle/>
                    <a:p>
                      <a:r>
                        <a:rPr lang="en-GB" dirty="0"/>
                        <a:t>Story Structure</a:t>
                      </a:r>
                    </a:p>
                  </a:txBody>
                  <a:tcPr/>
                </a:tc>
                <a:tc>
                  <a:txBody>
                    <a:bodyPr/>
                    <a:lstStyle/>
                    <a:p>
                      <a:r>
                        <a:rPr lang="en-GB" dirty="0"/>
                        <a:t>Sequencing </a:t>
                      </a:r>
                    </a:p>
                  </a:txBody>
                  <a:tcPr/>
                </a:tc>
                <a:extLst>
                  <a:ext uri="{0D108BD9-81ED-4DB2-BD59-A6C34878D82A}">
                    <a16:rowId xmlns:a16="http://schemas.microsoft.com/office/drawing/2014/main" val="1400887751"/>
                  </a:ext>
                </a:extLst>
              </a:tr>
              <a:tr h="370840">
                <a:tc>
                  <a:txBody>
                    <a:bodyPr/>
                    <a:lstStyle/>
                    <a:p>
                      <a:endParaRPr lang="en-GB" dirty="0"/>
                    </a:p>
                  </a:txBody>
                  <a:tcPr/>
                </a:tc>
                <a:tc>
                  <a:txBody>
                    <a:bodyPr/>
                    <a:lstStyle/>
                    <a:p>
                      <a:r>
                        <a:rPr lang="en-GB" dirty="0"/>
                        <a:t>Start -&gt; Middle -&gt; End</a:t>
                      </a:r>
                    </a:p>
                  </a:txBody>
                  <a:tcPr/>
                </a:tc>
                <a:extLst>
                  <a:ext uri="{0D108BD9-81ED-4DB2-BD59-A6C34878D82A}">
                    <a16:rowId xmlns:a16="http://schemas.microsoft.com/office/drawing/2014/main" val="36173475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Story Content</a:t>
                      </a:r>
                    </a:p>
                  </a:txBody>
                  <a:tcPr/>
                </a:tc>
                <a:tc>
                  <a:txBody>
                    <a:bodyPr/>
                    <a:lstStyle/>
                    <a:p>
                      <a:r>
                        <a:rPr lang="en-GB" dirty="0"/>
                        <a:t>Cause and Effect Relationship</a:t>
                      </a:r>
                    </a:p>
                  </a:txBody>
                  <a:tcPr/>
                </a:tc>
                <a:extLst>
                  <a:ext uri="{0D108BD9-81ED-4DB2-BD59-A6C34878D82A}">
                    <a16:rowId xmlns:a16="http://schemas.microsoft.com/office/drawing/2014/main" val="31883629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txBody>
                  <a:tcPr/>
                </a:tc>
                <a:tc>
                  <a:txBody>
                    <a:bodyPr/>
                    <a:lstStyle/>
                    <a:p>
                      <a:r>
                        <a:rPr lang="en-GB" dirty="0"/>
                        <a:t>Introduction, Problem, Solution</a:t>
                      </a:r>
                    </a:p>
                  </a:txBody>
                  <a:tcPr/>
                </a:tc>
                <a:extLst>
                  <a:ext uri="{0D108BD9-81ED-4DB2-BD59-A6C34878D82A}">
                    <a16:rowId xmlns:a16="http://schemas.microsoft.com/office/drawing/2014/main" val="2218480931"/>
                  </a:ext>
                </a:extLst>
              </a:tr>
              <a:tr h="370840">
                <a:tc>
                  <a:txBody>
                    <a:bodyPr/>
                    <a:lstStyle/>
                    <a:p>
                      <a:endParaRPr lang="en-GB"/>
                    </a:p>
                  </a:txBody>
                  <a:tcPr/>
                </a:tc>
                <a:tc>
                  <a:txBody>
                    <a:bodyPr/>
                    <a:lstStyle/>
                    <a:p>
                      <a:r>
                        <a:rPr lang="en-GB" dirty="0"/>
                        <a:t>Character Actions,  Speech, Thoughts and Feelings</a:t>
                      </a:r>
                    </a:p>
                  </a:txBody>
                  <a:tcPr/>
                </a:tc>
                <a:extLst>
                  <a:ext uri="{0D108BD9-81ED-4DB2-BD59-A6C34878D82A}">
                    <a16:rowId xmlns:a16="http://schemas.microsoft.com/office/drawing/2014/main" val="2013038957"/>
                  </a:ext>
                </a:extLst>
              </a:tr>
            </a:tbl>
          </a:graphicData>
        </a:graphic>
      </p:graphicFrame>
      <p:pic>
        <p:nvPicPr>
          <p:cNvPr id="4" name="Voice 004">
            <a:hlinkClick r:id="" action="ppaction://media"/>
            <a:extLst>
              <a:ext uri="{FF2B5EF4-FFF2-40B4-BE49-F238E27FC236}">
                <a16:creationId xmlns:a16="http://schemas.microsoft.com/office/drawing/2014/main" id="{FEFC83EA-A9EE-7236-F368-0B2AFA1300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52608" y="245138"/>
            <a:ext cx="520192" cy="520192"/>
          </a:xfrm>
          <a:prstGeom prst="rect">
            <a:avLst/>
          </a:prstGeom>
        </p:spPr>
      </p:pic>
    </p:spTree>
    <p:extLst>
      <p:ext uri="{BB962C8B-B14F-4D97-AF65-F5344CB8AC3E}">
        <p14:creationId xmlns:p14="http://schemas.microsoft.com/office/powerpoint/2010/main" val="251707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03744-373B-49DD-A538-F5F6739515B1}"/>
              </a:ext>
            </a:extLst>
          </p:cNvPr>
          <p:cNvSpPr>
            <a:spLocks noGrp="1"/>
          </p:cNvSpPr>
          <p:nvPr>
            <p:ph type="title"/>
          </p:nvPr>
        </p:nvSpPr>
        <p:spPr/>
        <p:txBody>
          <a:bodyPr/>
          <a:lstStyle/>
          <a:p>
            <a:r>
              <a:rPr lang="en-GB" dirty="0"/>
              <a:t>Elements of a story</a:t>
            </a:r>
          </a:p>
        </p:txBody>
      </p:sp>
      <p:graphicFrame>
        <p:nvGraphicFramePr>
          <p:cNvPr id="4" name="Content Placeholder 3">
            <a:extLst>
              <a:ext uri="{FF2B5EF4-FFF2-40B4-BE49-F238E27FC236}">
                <a16:creationId xmlns:a16="http://schemas.microsoft.com/office/drawing/2014/main" id="{4E3B70E4-D70A-4201-8809-5CCB47256D75}"/>
              </a:ext>
            </a:extLst>
          </p:cNvPr>
          <p:cNvGraphicFramePr>
            <a:graphicFrameLocks noGrp="1"/>
          </p:cNvGraphicFramePr>
          <p:nvPr>
            <p:ph idx="1"/>
            <p:extLst>
              <p:ext uri="{D42A27DB-BD31-4B8C-83A1-F6EECF244321}">
                <p14:modId xmlns:p14="http://schemas.microsoft.com/office/powerpoint/2010/main" val="55200818"/>
              </p:ext>
            </p:extLst>
          </p:nvPr>
        </p:nvGraphicFramePr>
        <p:xfrm>
          <a:off x="3845878" y="2497328"/>
          <a:ext cx="7315200" cy="212344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840857751"/>
                    </a:ext>
                  </a:extLst>
                </a:gridCol>
                <a:gridCol w="3657600">
                  <a:extLst>
                    <a:ext uri="{9D8B030D-6E8A-4147-A177-3AD203B41FA5}">
                      <a16:colId xmlns:a16="http://schemas.microsoft.com/office/drawing/2014/main" val="3577372628"/>
                    </a:ext>
                  </a:extLst>
                </a:gridCol>
              </a:tblGrid>
              <a:tr h="370840">
                <a:tc gridSpan="2">
                  <a:txBody>
                    <a:bodyPr/>
                    <a:lstStyle/>
                    <a:p>
                      <a:pPr algn="ctr"/>
                      <a:r>
                        <a:rPr lang="en-GB" dirty="0"/>
                        <a:t>Micro</a:t>
                      </a:r>
                    </a:p>
                  </a:txBody>
                  <a:tcPr/>
                </a:tc>
                <a:tc hMerge="1">
                  <a:txBody>
                    <a:bodyPr/>
                    <a:lstStyle/>
                    <a:p>
                      <a:endParaRPr lang="en-GB" dirty="0"/>
                    </a:p>
                  </a:txBody>
                  <a:tcPr/>
                </a:tc>
                <a:extLst>
                  <a:ext uri="{0D108BD9-81ED-4DB2-BD59-A6C34878D82A}">
                    <a16:rowId xmlns:a16="http://schemas.microsoft.com/office/drawing/2014/main" val="3779839748"/>
                  </a:ext>
                </a:extLst>
              </a:tr>
              <a:tr h="370840">
                <a:tc>
                  <a:txBody>
                    <a:bodyPr/>
                    <a:lstStyle/>
                    <a:p>
                      <a:r>
                        <a:rPr lang="en-GB" dirty="0"/>
                        <a:t>Sentence Structure</a:t>
                      </a:r>
                    </a:p>
                  </a:txBody>
                  <a:tcPr/>
                </a:tc>
                <a:tc>
                  <a:txBody>
                    <a:bodyPr/>
                    <a:lstStyle/>
                    <a:p>
                      <a:r>
                        <a:rPr lang="en-GB" dirty="0"/>
                        <a:t>‘</a:t>
                      </a:r>
                      <a:r>
                        <a:rPr lang="en-GB" u="sng" dirty="0"/>
                        <a:t>The boy</a:t>
                      </a:r>
                      <a:r>
                        <a:rPr lang="en-GB" dirty="0"/>
                        <a:t> </a:t>
                      </a:r>
                      <a:r>
                        <a:rPr lang="en-GB" u="sng" dirty="0"/>
                        <a:t>walked</a:t>
                      </a:r>
                      <a:r>
                        <a:rPr lang="en-GB" dirty="0"/>
                        <a:t> </a:t>
                      </a:r>
                      <a:r>
                        <a:rPr lang="en-GB" u="sng" dirty="0"/>
                        <a:t>to the park</a:t>
                      </a:r>
                      <a:r>
                        <a:rPr lang="en-GB" dirty="0"/>
                        <a:t>’</a:t>
                      </a:r>
                    </a:p>
                  </a:txBody>
                  <a:tcPr/>
                </a:tc>
                <a:extLst>
                  <a:ext uri="{0D108BD9-81ED-4DB2-BD59-A6C34878D82A}">
                    <a16:rowId xmlns:a16="http://schemas.microsoft.com/office/drawing/2014/main" val="3276812499"/>
                  </a:ext>
                </a:extLst>
              </a:tr>
              <a:tr h="370840">
                <a:tc>
                  <a:txBody>
                    <a:bodyPr/>
                    <a:lstStyle/>
                    <a:p>
                      <a:r>
                        <a:rPr lang="en-GB" dirty="0"/>
                        <a:t>Vocabulary</a:t>
                      </a:r>
                    </a:p>
                  </a:txBody>
                  <a:tcPr/>
                </a:tc>
                <a:tc>
                  <a:txBody>
                    <a:bodyPr/>
                    <a:lstStyle/>
                    <a:p>
                      <a:r>
                        <a:rPr lang="en-GB" dirty="0"/>
                        <a:t>Nouns, Verbs, Adjectives, Adverbs, Connectives</a:t>
                      </a:r>
                    </a:p>
                  </a:txBody>
                  <a:tcPr/>
                </a:tc>
                <a:extLst>
                  <a:ext uri="{0D108BD9-81ED-4DB2-BD59-A6C34878D82A}">
                    <a16:rowId xmlns:a16="http://schemas.microsoft.com/office/drawing/2014/main" val="3858000387"/>
                  </a:ext>
                </a:extLst>
              </a:tr>
              <a:tr h="370840">
                <a:tc>
                  <a:txBody>
                    <a:bodyPr/>
                    <a:lstStyle/>
                    <a:p>
                      <a:r>
                        <a:rPr lang="en-GB" dirty="0"/>
                        <a:t>Pronouns </a:t>
                      </a:r>
                    </a:p>
                  </a:txBody>
                  <a:tcPr/>
                </a:tc>
                <a:tc>
                  <a:txBody>
                    <a:bodyPr/>
                    <a:lstStyle/>
                    <a:p>
                      <a:r>
                        <a:rPr lang="en-GB" dirty="0" err="1"/>
                        <a:t>He/She</a:t>
                      </a:r>
                      <a:r>
                        <a:rPr lang="en-GB" dirty="0"/>
                        <a:t> - </a:t>
                      </a:r>
                      <a:r>
                        <a:rPr lang="en-GB" dirty="0" err="1"/>
                        <a:t>Him/Her</a:t>
                      </a:r>
                      <a:r>
                        <a:rPr lang="en-GB" dirty="0"/>
                        <a:t> - </a:t>
                      </a:r>
                      <a:r>
                        <a:rPr lang="en-GB" dirty="0" err="1"/>
                        <a:t>His/Her</a:t>
                      </a:r>
                      <a:endParaRPr lang="en-GB" dirty="0"/>
                    </a:p>
                  </a:txBody>
                  <a:tcPr/>
                </a:tc>
                <a:extLst>
                  <a:ext uri="{0D108BD9-81ED-4DB2-BD59-A6C34878D82A}">
                    <a16:rowId xmlns:a16="http://schemas.microsoft.com/office/drawing/2014/main" val="733439769"/>
                  </a:ext>
                </a:extLst>
              </a:tr>
              <a:tr h="370840">
                <a:tc>
                  <a:txBody>
                    <a:bodyPr/>
                    <a:lstStyle/>
                    <a:p>
                      <a:r>
                        <a:rPr lang="en-GB" dirty="0"/>
                        <a:t>Tense</a:t>
                      </a:r>
                    </a:p>
                  </a:txBody>
                  <a:tcPr/>
                </a:tc>
                <a:tc>
                  <a:txBody>
                    <a:bodyPr/>
                    <a:lstStyle/>
                    <a:p>
                      <a:r>
                        <a:rPr lang="en-GB" dirty="0"/>
                        <a:t>Walk - Walking - Walked</a:t>
                      </a:r>
                    </a:p>
                  </a:txBody>
                  <a:tcPr/>
                </a:tc>
                <a:extLst>
                  <a:ext uri="{0D108BD9-81ED-4DB2-BD59-A6C34878D82A}">
                    <a16:rowId xmlns:a16="http://schemas.microsoft.com/office/drawing/2014/main" val="2960149516"/>
                  </a:ext>
                </a:extLst>
              </a:tr>
            </a:tbl>
          </a:graphicData>
        </a:graphic>
      </p:graphicFrame>
      <p:sp>
        <p:nvSpPr>
          <p:cNvPr id="6" name="Content Placeholder 2">
            <a:extLst>
              <a:ext uri="{FF2B5EF4-FFF2-40B4-BE49-F238E27FC236}">
                <a16:creationId xmlns:a16="http://schemas.microsoft.com/office/drawing/2014/main" id="{2C220008-1BEE-493E-866E-105FA7806D68}"/>
              </a:ext>
            </a:extLst>
          </p:cNvPr>
          <p:cNvSpPr txBox="1">
            <a:spLocks/>
          </p:cNvSpPr>
          <p:nvPr/>
        </p:nvSpPr>
        <p:spPr>
          <a:xfrm>
            <a:off x="3869268" y="1123837"/>
            <a:ext cx="7315200" cy="212598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GB" dirty="0"/>
              <a:t>The parts of a story can be separated into two main categories:</a:t>
            </a:r>
          </a:p>
          <a:p>
            <a:pPr marL="0" indent="0">
              <a:buFont typeface="Wingdings 2" pitchFamily="18" charset="2"/>
              <a:buNone/>
            </a:pPr>
            <a:r>
              <a:rPr lang="en-GB" dirty="0"/>
              <a:t> </a:t>
            </a:r>
          </a:p>
        </p:txBody>
      </p:sp>
      <p:pic>
        <p:nvPicPr>
          <p:cNvPr id="3" name="Voice 005">
            <a:hlinkClick r:id="" action="ppaction://media"/>
            <a:extLst>
              <a:ext uri="{FF2B5EF4-FFF2-40B4-BE49-F238E27FC236}">
                <a16:creationId xmlns:a16="http://schemas.microsoft.com/office/drawing/2014/main" id="{F0CA91ED-5B14-8FA1-A35E-3987642B92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15508" y="307848"/>
            <a:ext cx="568960" cy="568960"/>
          </a:xfrm>
          <a:prstGeom prst="rect">
            <a:avLst/>
          </a:prstGeom>
        </p:spPr>
      </p:pic>
    </p:spTree>
    <p:extLst>
      <p:ext uri="{BB962C8B-B14F-4D97-AF65-F5344CB8AC3E}">
        <p14:creationId xmlns:p14="http://schemas.microsoft.com/office/powerpoint/2010/main" val="391603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01123-B905-49C0-88D9-C9CDF9070FC4}"/>
              </a:ext>
            </a:extLst>
          </p:cNvPr>
          <p:cNvSpPr>
            <a:spLocks noGrp="1"/>
          </p:cNvSpPr>
          <p:nvPr>
            <p:ph type="title"/>
          </p:nvPr>
        </p:nvSpPr>
        <p:spPr/>
        <p:txBody>
          <a:bodyPr/>
          <a:lstStyle/>
          <a:p>
            <a:r>
              <a:rPr lang="en-GB" dirty="0"/>
              <a:t>Assessing narrative skills</a:t>
            </a:r>
          </a:p>
        </p:txBody>
      </p:sp>
      <p:pic>
        <p:nvPicPr>
          <p:cNvPr id="4" name="Content Placeholder 3">
            <a:extLst>
              <a:ext uri="{FF2B5EF4-FFF2-40B4-BE49-F238E27FC236}">
                <a16:creationId xmlns:a16="http://schemas.microsoft.com/office/drawing/2014/main" id="{832065AC-C57B-46F4-A898-74340D42A166}"/>
              </a:ext>
            </a:extLst>
          </p:cNvPr>
          <p:cNvPicPr>
            <a:picLocks noGrp="1" noChangeAspect="1"/>
          </p:cNvPicPr>
          <p:nvPr>
            <p:ph idx="1"/>
          </p:nvPr>
        </p:nvPicPr>
        <p:blipFill rotWithShape="1">
          <a:blip r:embed="rId5"/>
          <a:srcRect b="11075"/>
          <a:stretch/>
        </p:blipFill>
        <p:spPr>
          <a:xfrm>
            <a:off x="5866676" y="2134398"/>
            <a:ext cx="2404621" cy="3021531"/>
          </a:xfrm>
          <a:prstGeom prst="rect">
            <a:avLst/>
          </a:prstGeom>
        </p:spPr>
      </p:pic>
      <p:pic>
        <p:nvPicPr>
          <p:cNvPr id="1026" name="Picture 2" descr="Image result for squirrel story black sheep press">
            <a:extLst>
              <a:ext uri="{FF2B5EF4-FFF2-40B4-BE49-F238E27FC236}">
                <a16:creationId xmlns:a16="http://schemas.microsoft.com/office/drawing/2014/main" id="{67E83CAB-8F08-4843-BCD1-0D8B64D5AA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6886" y="225948"/>
            <a:ext cx="2503397" cy="25033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76250C7-357C-42C2-8E63-F92D6EF7945A}"/>
              </a:ext>
            </a:extLst>
          </p:cNvPr>
          <p:cNvSpPr txBox="1"/>
          <p:nvPr/>
        </p:nvSpPr>
        <p:spPr>
          <a:xfrm>
            <a:off x="4285755" y="2884207"/>
            <a:ext cx="1291428" cy="400110"/>
          </a:xfrm>
          <a:prstGeom prst="rect">
            <a:avLst/>
          </a:prstGeom>
          <a:noFill/>
        </p:spPr>
        <p:txBody>
          <a:bodyPr wrap="square" rtlCol="0">
            <a:spAutoFit/>
          </a:bodyPr>
          <a:lstStyle/>
          <a:p>
            <a:r>
              <a:rPr lang="en-GB" sz="2000" dirty="0"/>
              <a:t>Ages 3 - 5</a:t>
            </a:r>
          </a:p>
        </p:txBody>
      </p:sp>
      <p:pic>
        <p:nvPicPr>
          <p:cNvPr id="5" name="Picture 4">
            <a:extLst>
              <a:ext uri="{FF2B5EF4-FFF2-40B4-BE49-F238E27FC236}">
                <a16:creationId xmlns:a16="http://schemas.microsoft.com/office/drawing/2014/main" id="{12105758-BE57-8813-1B9C-306F32373A73}"/>
              </a:ext>
            </a:extLst>
          </p:cNvPr>
          <p:cNvPicPr>
            <a:picLocks noChangeAspect="1"/>
          </p:cNvPicPr>
          <p:nvPr/>
        </p:nvPicPr>
        <p:blipFill rotWithShape="1">
          <a:blip r:embed="rId7"/>
          <a:srcRect l="25454" t="28889" r="31932" b="14344"/>
          <a:stretch/>
        </p:blipFill>
        <p:spPr>
          <a:xfrm>
            <a:off x="8188167" y="3582223"/>
            <a:ext cx="3524364" cy="2640923"/>
          </a:xfrm>
          <a:prstGeom prst="rect">
            <a:avLst/>
          </a:prstGeom>
        </p:spPr>
      </p:pic>
      <p:sp>
        <p:nvSpPr>
          <p:cNvPr id="6" name="TextBox 5">
            <a:extLst>
              <a:ext uri="{FF2B5EF4-FFF2-40B4-BE49-F238E27FC236}">
                <a16:creationId xmlns:a16="http://schemas.microsoft.com/office/drawing/2014/main" id="{C84B6DE9-99DD-9F9E-28D0-776EBCE16F0A}"/>
              </a:ext>
            </a:extLst>
          </p:cNvPr>
          <p:cNvSpPr txBox="1"/>
          <p:nvPr/>
        </p:nvSpPr>
        <p:spPr>
          <a:xfrm>
            <a:off x="6539345" y="5402518"/>
            <a:ext cx="1291428" cy="400110"/>
          </a:xfrm>
          <a:prstGeom prst="rect">
            <a:avLst/>
          </a:prstGeom>
          <a:noFill/>
        </p:spPr>
        <p:txBody>
          <a:bodyPr wrap="square" rtlCol="0">
            <a:spAutoFit/>
          </a:bodyPr>
          <a:lstStyle/>
          <a:p>
            <a:r>
              <a:rPr lang="en-GB" sz="2000" dirty="0"/>
              <a:t>Ages 5 - 9</a:t>
            </a:r>
          </a:p>
        </p:txBody>
      </p:sp>
      <p:sp>
        <p:nvSpPr>
          <p:cNvPr id="8" name="TextBox 7">
            <a:extLst>
              <a:ext uri="{FF2B5EF4-FFF2-40B4-BE49-F238E27FC236}">
                <a16:creationId xmlns:a16="http://schemas.microsoft.com/office/drawing/2014/main" id="{9AF81F6D-8FCC-3F95-55AA-0E41FE3F7F29}"/>
              </a:ext>
            </a:extLst>
          </p:cNvPr>
          <p:cNvSpPr txBox="1"/>
          <p:nvPr/>
        </p:nvSpPr>
        <p:spPr>
          <a:xfrm>
            <a:off x="9365672" y="6275360"/>
            <a:ext cx="1360701" cy="400110"/>
          </a:xfrm>
          <a:prstGeom prst="rect">
            <a:avLst/>
          </a:prstGeom>
          <a:noFill/>
        </p:spPr>
        <p:txBody>
          <a:bodyPr wrap="square" rtlCol="0">
            <a:spAutoFit/>
          </a:bodyPr>
          <a:lstStyle/>
          <a:p>
            <a:r>
              <a:rPr lang="en-GB" sz="2000" dirty="0"/>
              <a:t>Ages 6 - 11</a:t>
            </a:r>
          </a:p>
        </p:txBody>
      </p:sp>
      <p:pic>
        <p:nvPicPr>
          <p:cNvPr id="3" name="Voice 006">
            <a:hlinkClick r:id="" action="ppaction://media"/>
            <a:extLst>
              <a:ext uri="{FF2B5EF4-FFF2-40B4-BE49-F238E27FC236}">
                <a16:creationId xmlns:a16="http://schemas.microsoft.com/office/drawing/2014/main" id="{50530827-00B4-FB07-25E1-56F63A9D2E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26373" y="225948"/>
            <a:ext cx="437896" cy="437896"/>
          </a:xfrm>
          <a:prstGeom prst="rect">
            <a:avLst/>
          </a:prstGeom>
        </p:spPr>
      </p:pic>
    </p:spTree>
    <p:extLst>
      <p:ext uri="{BB962C8B-B14F-4D97-AF65-F5344CB8AC3E}">
        <p14:creationId xmlns:p14="http://schemas.microsoft.com/office/powerpoint/2010/main" val="290531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92BE9-4C17-4F4D-95A5-2912654522D9}"/>
              </a:ext>
            </a:extLst>
          </p:cNvPr>
          <p:cNvSpPr>
            <a:spLocks noGrp="1"/>
          </p:cNvSpPr>
          <p:nvPr>
            <p:ph type="title"/>
          </p:nvPr>
        </p:nvSpPr>
        <p:spPr/>
        <p:txBody>
          <a:bodyPr/>
          <a:lstStyle/>
          <a:p>
            <a:r>
              <a:rPr lang="en-GB" dirty="0"/>
              <a:t>When is narrative therapy appropriate?</a:t>
            </a:r>
          </a:p>
        </p:txBody>
      </p:sp>
      <p:sp>
        <p:nvSpPr>
          <p:cNvPr id="3" name="Content Placeholder 2">
            <a:extLst>
              <a:ext uri="{FF2B5EF4-FFF2-40B4-BE49-F238E27FC236}">
                <a16:creationId xmlns:a16="http://schemas.microsoft.com/office/drawing/2014/main" id="{4AF5CD6F-667D-4220-8B56-3A243DC43166}"/>
              </a:ext>
            </a:extLst>
          </p:cNvPr>
          <p:cNvSpPr>
            <a:spLocks noGrp="1"/>
          </p:cNvSpPr>
          <p:nvPr>
            <p:ph idx="1"/>
          </p:nvPr>
        </p:nvSpPr>
        <p:spPr/>
        <p:txBody>
          <a:bodyPr/>
          <a:lstStyle/>
          <a:p>
            <a:r>
              <a:rPr lang="en-GB" dirty="0"/>
              <a:t>The child must:</a:t>
            </a:r>
          </a:p>
          <a:p>
            <a:endParaRPr lang="en-GB" dirty="0"/>
          </a:p>
          <a:p>
            <a:r>
              <a:rPr lang="en-GB" dirty="0"/>
              <a:t>Be able to form a sentence,</a:t>
            </a:r>
          </a:p>
          <a:p>
            <a:endParaRPr lang="en-GB" dirty="0"/>
          </a:p>
          <a:p>
            <a:r>
              <a:rPr lang="en-GB" dirty="0"/>
              <a:t>Have an understanding of language at Blanks Level 2 or higher,</a:t>
            </a:r>
          </a:p>
          <a:p>
            <a:endParaRPr lang="en-GB" dirty="0"/>
          </a:p>
          <a:p>
            <a:r>
              <a:rPr lang="en-GB" dirty="0"/>
              <a:t>Have a difficulty with more than one macro or micro element.</a:t>
            </a:r>
          </a:p>
        </p:txBody>
      </p:sp>
      <p:pic>
        <p:nvPicPr>
          <p:cNvPr id="4" name="Voice 007">
            <a:hlinkClick r:id="" action="ppaction://media"/>
            <a:extLst>
              <a:ext uri="{FF2B5EF4-FFF2-40B4-BE49-F238E27FC236}">
                <a16:creationId xmlns:a16="http://schemas.microsoft.com/office/drawing/2014/main" id="{12294AFC-D1F3-C2B6-043C-FDD81F18E1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8068" y="457708"/>
            <a:ext cx="415544" cy="415544"/>
          </a:xfrm>
          <a:prstGeom prst="rect">
            <a:avLst/>
          </a:prstGeom>
        </p:spPr>
      </p:pic>
    </p:spTree>
    <p:extLst>
      <p:ext uri="{BB962C8B-B14F-4D97-AF65-F5344CB8AC3E}">
        <p14:creationId xmlns:p14="http://schemas.microsoft.com/office/powerpoint/2010/main" val="365119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402B2-1866-4A27-A35B-DB1870EA13F3}"/>
              </a:ext>
            </a:extLst>
          </p:cNvPr>
          <p:cNvSpPr>
            <a:spLocks noGrp="1"/>
          </p:cNvSpPr>
          <p:nvPr>
            <p:ph type="title"/>
          </p:nvPr>
        </p:nvSpPr>
        <p:spPr/>
        <p:txBody>
          <a:bodyPr/>
          <a:lstStyle/>
          <a:p>
            <a:r>
              <a:rPr lang="en-GB"/>
              <a:t>Therapy Framework</a:t>
            </a:r>
            <a:endParaRPr lang="en-GB" dirty="0"/>
          </a:p>
        </p:txBody>
      </p:sp>
      <p:pic>
        <p:nvPicPr>
          <p:cNvPr id="5" name="Picture 4"/>
          <p:cNvPicPr/>
          <p:nvPr/>
        </p:nvPicPr>
        <p:blipFill rotWithShape="1">
          <a:blip r:embed="rId5">
            <a:extLst>
              <a:ext uri="{28A0092B-C50C-407E-A947-70E740481C1C}">
                <a14:useLocalDpi xmlns:a14="http://schemas.microsoft.com/office/drawing/2010/main" val="0"/>
              </a:ext>
            </a:extLst>
          </a:blip>
          <a:srcRect l="3524" r="6743" b="3711"/>
          <a:stretch/>
        </p:blipFill>
        <p:spPr bwMode="auto">
          <a:xfrm>
            <a:off x="3519051" y="346365"/>
            <a:ext cx="3934697" cy="6186053"/>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BE0E6647-BBFD-C27D-7C00-3B7BABFEC4CC}"/>
              </a:ext>
            </a:extLst>
          </p:cNvPr>
          <p:cNvPicPr>
            <a:picLocks noChangeAspect="1"/>
          </p:cNvPicPr>
          <p:nvPr/>
        </p:nvPicPr>
        <p:blipFill rotWithShape="1">
          <a:blip r:embed="rId6">
            <a:extLst>
              <a:ext uri="{28A0092B-C50C-407E-A947-70E740481C1C}">
                <a14:useLocalDpi xmlns:a14="http://schemas.microsoft.com/office/drawing/2010/main" val="0"/>
              </a:ext>
            </a:extLst>
          </a:blip>
          <a:srcRect l="33032" t="17727" r="37847" b="6442"/>
          <a:stretch/>
        </p:blipFill>
        <p:spPr bwMode="auto">
          <a:xfrm>
            <a:off x="7495302" y="325581"/>
            <a:ext cx="4237636" cy="6206837"/>
          </a:xfrm>
          <a:prstGeom prst="rect">
            <a:avLst/>
          </a:prstGeom>
          <a:ln>
            <a:noFill/>
          </a:ln>
          <a:extLst>
            <a:ext uri="{53640926-AAD7-44D8-BBD7-CCE9431645EC}">
              <a14:shadowObscured xmlns:a14="http://schemas.microsoft.com/office/drawing/2010/main"/>
            </a:ext>
          </a:extLst>
        </p:spPr>
      </p:pic>
      <p:pic>
        <p:nvPicPr>
          <p:cNvPr id="4" name="Voice 008">
            <a:hlinkClick r:id="" action="ppaction://media"/>
            <a:extLst>
              <a:ext uri="{FF2B5EF4-FFF2-40B4-BE49-F238E27FC236}">
                <a16:creationId xmlns:a16="http://schemas.microsoft.com/office/drawing/2014/main" id="{9A0E791B-9B3D-6F6C-9703-84A808B9AB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40416" y="17689"/>
            <a:ext cx="559584" cy="657352"/>
          </a:xfrm>
          <a:prstGeom prst="rect">
            <a:avLst/>
          </a:prstGeom>
        </p:spPr>
      </p:pic>
    </p:spTree>
    <p:extLst>
      <p:ext uri="{BB962C8B-B14F-4D97-AF65-F5344CB8AC3E}">
        <p14:creationId xmlns:p14="http://schemas.microsoft.com/office/powerpoint/2010/main" val="184831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E74DB-9A92-4B6D-83B0-8E4A6389675A}"/>
              </a:ext>
            </a:extLst>
          </p:cNvPr>
          <p:cNvSpPr>
            <a:spLocks noGrp="1"/>
          </p:cNvSpPr>
          <p:nvPr>
            <p:ph type="title"/>
          </p:nvPr>
        </p:nvSpPr>
        <p:spPr/>
        <p:txBody>
          <a:bodyPr/>
          <a:lstStyle/>
          <a:p>
            <a:r>
              <a:rPr lang="en-GB" dirty="0"/>
              <a:t>Narrative Approach to Therapy</a:t>
            </a:r>
          </a:p>
        </p:txBody>
      </p:sp>
      <p:graphicFrame>
        <p:nvGraphicFramePr>
          <p:cNvPr id="6" name="Content Placeholder 5">
            <a:extLst>
              <a:ext uri="{FF2B5EF4-FFF2-40B4-BE49-F238E27FC236}">
                <a16:creationId xmlns:a16="http://schemas.microsoft.com/office/drawing/2014/main" id="{2030A1A7-CE75-47DD-BEC8-552303F22905}"/>
              </a:ext>
            </a:extLst>
          </p:cNvPr>
          <p:cNvGraphicFramePr>
            <a:graphicFrameLocks noGrp="1"/>
          </p:cNvGraphicFramePr>
          <p:nvPr>
            <p:ph idx="1"/>
            <p:extLst>
              <p:ext uri="{D42A27DB-BD31-4B8C-83A1-F6EECF244321}">
                <p14:modId xmlns:p14="http://schemas.microsoft.com/office/powerpoint/2010/main" val="4126020532"/>
              </p:ext>
            </p:extLst>
          </p:nvPr>
        </p:nvGraphicFramePr>
        <p:xfrm>
          <a:off x="3891598" y="1123837"/>
          <a:ext cx="7315200" cy="5077856"/>
        </p:xfrm>
        <a:graphic>
          <a:graphicData uri="http://schemas.openxmlformats.org/drawingml/2006/table">
            <a:tbl>
              <a:tblPr firstRow="1" bandRow="1">
                <a:tableStyleId>{69CF1AB2-1976-4502-BF36-3FF5EA218861}</a:tableStyleId>
              </a:tblPr>
              <a:tblGrid>
                <a:gridCol w="1754822">
                  <a:extLst>
                    <a:ext uri="{9D8B030D-6E8A-4147-A177-3AD203B41FA5}">
                      <a16:colId xmlns:a16="http://schemas.microsoft.com/office/drawing/2014/main" val="4020940089"/>
                    </a:ext>
                  </a:extLst>
                </a:gridCol>
                <a:gridCol w="5560378">
                  <a:extLst>
                    <a:ext uri="{9D8B030D-6E8A-4147-A177-3AD203B41FA5}">
                      <a16:colId xmlns:a16="http://schemas.microsoft.com/office/drawing/2014/main" val="79272640"/>
                    </a:ext>
                  </a:extLst>
                </a:gridCol>
              </a:tblGrid>
              <a:tr h="972284">
                <a:tc>
                  <a:txBody>
                    <a:bodyPr/>
                    <a:lstStyle/>
                    <a:p>
                      <a:r>
                        <a:rPr lang="en-GB" b="1" dirty="0"/>
                        <a:t>1</a:t>
                      </a:r>
                    </a:p>
                    <a:p>
                      <a:r>
                        <a:rPr lang="en-GB" b="1" dirty="0"/>
                        <a:t>Introduction</a:t>
                      </a:r>
                    </a:p>
                  </a:txBody>
                  <a:tcPr/>
                </a:tc>
                <a:tc>
                  <a:txBody>
                    <a:bodyPr/>
                    <a:lstStyle/>
                    <a:p>
                      <a:pPr marL="285750" indent="-285750">
                        <a:buFontTx/>
                        <a:buChar char="-"/>
                      </a:pPr>
                      <a:r>
                        <a:rPr lang="en-GB" b="0" dirty="0"/>
                        <a:t>Familiarise child with questions on story planner, order and meaning</a:t>
                      </a:r>
                    </a:p>
                  </a:txBody>
                  <a:tcPr/>
                </a:tc>
                <a:extLst>
                  <a:ext uri="{0D108BD9-81ED-4DB2-BD59-A6C34878D82A}">
                    <a16:rowId xmlns:a16="http://schemas.microsoft.com/office/drawing/2014/main" val="3494041726"/>
                  </a:ext>
                </a:extLst>
              </a:tr>
              <a:tr h="972284">
                <a:tc>
                  <a:txBody>
                    <a:bodyPr/>
                    <a:lstStyle/>
                    <a:p>
                      <a:r>
                        <a:rPr lang="en-GB" b="1" dirty="0"/>
                        <a:t>2</a:t>
                      </a:r>
                    </a:p>
                    <a:p>
                      <a:r>
                        <a:rPr lang="en-GB" b="1" dirty="0"/>
                        <a:t>Story</a:t>
                      </a:r>
                    </a:p>
                  </a:txBody>
                  <a:tcPr/>
                </a:tc>
                <a:tc>
                  <a:txBody>
                    <a:bodyPr/>
                    <a:lstStyle/>
                    <a:p>
                      <a:pPr marL="285750" indent="-285750">
                        <a:buFontTx/>
                        <a:buChar char="-"/>
                      </a:pPr>
                      <a:r>
                        <a:rPr lang="en-GB" dirty="0"/>
                        <a:t>Create silly story</a:t>
                      </a:r>
                    </a:p>
                    <a:p>
                      <a:pPr marL="285750" indent="-285750">
                        <a:buFontTx/>
                        <a:buChar char="-"/>
                      </a:pPr>
                      <a:r>
                        <a:rPr lang="en-GB" dirty="0"/>
                        <a:t>Recall story (prepared or made up by adult)</a:t>
                      </a:r>
                    </a:p>
                    <a:p>
                      <a:pPr marL="285750" indent="-285750">
                        <a:buFontTx/>
                        <a:buChar char="-"/>
                      </a:pPr>
                      <a:r>
                        <a:rPr lang="en-GB" dirty="0"/>
                        <a:t>Sequence pictures to make a story</a:t>
                      </a:r>
                    </a:p>
                    <a:p>
                      <a:pPr marL="285750" indent="-285750">
                        <a:buFontTx/>
                        <a:buChar char="-"/>
                      </a:pPr>
                      <a:r>
                        <a:rPr lang="en-GB" dirty="0"/>
                        <a:t>Create own story (real or made up)</a:t>
                      </a:r>
                    </a:p>
                  </a:txBody>
                  <a:tcPr/>
                </a:tc>
                <a:extLst>
                  <a:ext uri="{0D108BD9-81ED-4DB2-BD59-A6C34878D82A}">
                    <a16:rowId xmlns:a16="http://schemas.microsoft.com/office/drawing/2014/main" val="171170857"/>
                  </a:ext>
                </a:extLst>
              </a:tr>
              <a:tr h="972284">
                <a:tc>
                  <a:txBody>
                    <a:bodyPr/>
                    <a:lstStyle/>
                    <a:p>
                      <a:r>
                        <a:rPr lang="en-GB" b="1" dirty="0"/>
                        <a:t>3</a:t>
                      </a:r>
                    </a:p>
                    <a:p>
                      <a:r>
                        <a:rPr lang="en-GB" b="1" dirty="0"/>
                        <a:t>Micro</a:t>
                      </a:r>
                    </a:p>
                  </a:txBody>
                  <a:tcPr/>
                </a:tc>
                <a:tc>
                  <a:txBody>
                    <a:bodyPr/>
                    <a:lstStyle/>
                    <a:p>
                      <a:pPr marL="285750" indent="-285750">
                        <a:buFontTx/>
                        <a:buChar char="-"/>
                      </a:pPr>
                      <a:r>
                        <a:rPr lang="en-GB" dirty="0"/>
                        <a:t>Activity to target  regular and irregular tense, pronouns, verbs, word-finding, etc</a:t>
                      </a:r>
                    </a:p>
                    <a:p>
                      <a:pPr marL="0" indent="0">
                        <a:buFontTx/>
                        <a:buNone/>
                      </a:pPr>
                      <a:endParaRPr lang="en-GB" dirty="0"/>
                    </a:p>
                  </a:txBody>
                  <a:tcPr/>
                </a:tc>
                <a:extLst>
                  <a:ext uri="{0D108BD9-81ED-4DB2-BD59-A6C34878D82A}">
                    <a16:rowId xmlns:a16="http://schemas.microsoft.com/office/drawing/2014/main" val="982594085"/>
                  </a:ext>
                </a:extLst>
              </a:tr>
              <a:tr h="972284">
                <a:tc>
                  <a:txBody>
                    <a:bodyPr/>
                    <a:lstStyle/>
                    <a:p>
                      <a:r>
                        <a:rPr lang="en-GB" b="1" dirty="0"/>
                        <a:t>4</a:t>
                      </a:r>
                    </a:p>
                    <a:p>
                      <a:r>
                        <a:rPr lang="en-GB" b="1" dirty="0"/>
                        <a:t>Story Review</a:t>
                      </a:r>
                    </a:p>
                  </a:txBody>
                  <a:tcPr/>
                </a:tc>
                <a:tc>
                  <a:txBody>
                    <a:bodyPr/>
                    <a:lstStyle/>
                    <a:p>
                      <a:pPr marL="285750" indent="-285750">
                        <a:buFontTx/>
                        <a:buChar char="-"/>
                      </a:pPr>
                      <a:r>
                        <a:rPr lang="en-GB" dirty="0"/>
                        <a:t>Support child to amend story to incorporate grammar/vocabulary being targeted</a:t>
                      </a:r>
                    </a:p>
                    <a:p>
                      <a:pPr marL="285750" indent="-285750">
                        <a:buFontTx/>
                        <a:buChar char="-"/>
                      </a:pPr>
                      <a:r>
                        <a:rPr lang="en-GB" dirty="0"/>
                        <a:t>Child retells story again</a:t>
                      </a:r>
                    </a:p>
                  </a:txBody>
                  <a:tcPr/>
                </a:tc>
                <a:extLst>
                  <a:ext uri="{0D108BD9-81ED-4DB2-BD59-A6C34878D82A}">
                    <a16:rowId xmlns:a16="http://schemas.microsoft.com/office/drawing/2014/main" val="882815512"/>
                  </a:ext>
                </a:extLst>
              </a:tr>
              <a:tr h="972284">
                <a:tc>
                  <a:txBody>
                    <a:bodyPr/>
                    <a:lstStyle/>
                    <a:p>
                      <a:r>
                        <a:rPr lang="en-GB" b="1" dirty="0"/>
                        <a:t>5</a:t>
                      </a:r>
                    </a:p>
                    <a:p>
                      <a:r>
                        <a:rPr lang="en-GB" b="1" dirty="0"/>
                        <a:t>Homework</a:t>
                      </a:r>
                    </a:p>
                  </a:txBody>
                  <a:tcPr/>
                </a:tc>
                <a:tc>
                  <a:txBody>
                    <a:bodyPr/>
                    <a:lstStyle/>
                    <a:p>
                      <a:pPr marL="285750" indent="-285750">
                        <a:buFontTx/>
                        <a:buChar char="-"/>
                      </a:pPr>
                      <a:r>
                        <a:rPr lang="en-GB" dirty="0"/>
                        <a:t>Further resources are given for the child to practice their macro and micro skills outside of session</a:t>
                      </a:r>
                    </a:p>
                    <a:p>
                      <a:pPr marL="285750" indent="-285750">
                        <a:buFontTx/>
                        <a:buChar char="-"/>
                      </a:pPr>
                      <a:r>
                        <a:rPr lang="en-GB" dirty="0"/>
                        <a:t>Advice and strategies given to adult as needed</a:t>
                      </a:r>
                    </a:p>
                  </a:txBody>
                  <a:tcPr/>
                </a:tc>
                <a:extLst>
                  <a:ext uri="{0D108BD9-81ED-4DB2-BD59-A6C34878D82A}">
                    <a16:rowId xmlns:a16="http://schemas.microsoft.com/office/drawing/2014/main" val="2357141251"/>
                  </a:ext>
                </a:extLst>
              </a:tr>
            </a:tbl>
          </a:graphicData>
        </a:graphic>
      </p:graphicFrame>
      <p:sp>
        <p:nvSpPr>
          <p:cNvPr id="7" name="TextBox 6">
            <a:extLst>
              <a:ext uri="{FF2B5EF4-FFF2-40B4-BE49-F238E27FC236}">
                <a16:creationId xmlns:a16="http://schemas.microsoft.com/office/drawing/2014/main" id="{D6145351-2247-44CC-99E5-AB540E990604}"/>
              </a:ext>
            </a:extLst>
          </p:cNvPr>
          <p:cNvSpPr txBox="1"/>
          <p:nvPr/>
        </p:nvSpPr>
        <p:spPr>
          <a:xfrm>
            <a:off x="3817620" y="640080"/>
            <a:ext cx="7269480" cy="369332"/>
          </a:xfrm>
          <a:prstGeom prst="rect">
            <a:avLst/>
          </a:prstGeom>
          <a:noFill/>
        </p:spPr>
        <p:txBody>
          <a:bodyPr wrap="square" rtlCol="0">
            <a:spAutoFit/>
          </a:bodyPr>
          <a:lstStyle/>
          <a:p>
            <a:r>
              <a:rPr lang="en-GB" dirty="0"/>
              <a:t>Each session consists of:</a:t>
            </a:r>
          </a:p>
        </p:txBody>
      </p:sp>
      <p:pic>
        <p:nvPicPr>
          <p:cNvPr id="3" name="Voice 009">
            <a:hlinkClick r:id="" action="ppaction://media"/>
            <a:extLst>
              <a:ext uri="{FF2B5EF4-FFF2-40B4-BE49-F238E27FC236}">
                <a16:creationId xmlns:a16="http://schemas.microsoft.com/office/drawing/2014/main" id="{EC516597-7519-2A51-FDFD-C938284585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9676" y="266384"/>
            <a:ext cx="434848" cy="632968"/>
          </a:xfrm>
          <a:prstGeom prst="rect">
            <a:avLst/>
          </a:prstGeom>
        </p:spPr>
      </p:pic>
    </p:spTree>
    <p:extLst>
      <p:ext uri="{BB962C8B-B14F-4D97-AF65-F5344CB8AC3E}">
        <p14:creationId xmlns:p14="http://schemas.microsoft.com/office/powerpoint/2010/main" val="205343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4996</TotalTime>
  <Words>2344</Words>
  <Application>Microsoft Office PowerPoint</Application>
  <PresentationFormat>Widescreen</PresentationFormat>
  <Paragraphs>163</Paragraphs>
  <Slides>12</Slides>
  <Notes>12</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Corbel</vt:lpstr>
      <vt:lpstr>Wingdings 2</vt:lpstr>
      <vt:lpstr>Frame</vt:lpstr>
      <vt:lpstr>Narrative Intervention</vt:lpstr>
      <vt:lpstr>Why is narrative important?</vt:lpstr>
      <vt:lpstr>Why narrative is important?</vt:lpstr>
      <vt:lpstr>Elements of a story</vt:lpstr>
      <vt:lpstr>Elements of a story</vt:lpstr>
      <vt:lpstr>Assessing narrative skills</vt:lpstr>
      <vt:lpstr>When is narrative therapy appropriate?</vt:lpstr>
      <vt:lpstr>Therapy Framework</vt:lpstr>
      <vt:lpstr>Narrative Approach to Therapy</vt:lpstr>
      <vt:lpstr>Workshop</vt:lpstr>
      <vt:lpstr>Generalisation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Narrative Intervention</dc:title>
  <dc:creator>Charlotte Vaughan</dc:creator>
  <cp:lastModifiedBy>Slt</cp:lastModifiedBy>
  <cp:revision>77</cp:revision>
  <dcterms:created xsi:type="dcterms:W3CDTF">2018-10-01T16:06:44Z</dcterms:created>
  <dcterms:modified xsi:type="dcterms:W3CDTF">2024-04-30T13:55:06Z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nDIP File ID">
    <vt:lpwstr>c6bd9971-4d42-4105-8215-bc626182474c</vt:lpwstr>
  </property>
</Properties>
</file>