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65" r:id="rId2"/>
    <p:sldId id="257" r:id="rId3"/>
    <p:sldId id="258" r:id="rId4"/>
    <p:sldId id="260" r:id="rId5"/>
    <p:sldId id="263" r:id="rId6"/>
    <p:sldId id="264" r:id="rId7"/>
    <p:sldId id="261" r:id="rId8"/>
    <p:sldId id="262" r:id="rId9"/>
    <p:sldId id="267" r:id="rId10"/>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0824" autoAdjust="0"/>
  </p:normalViewPr>
  <p:slideViewPr>
    <p:cSldViewPr snapToGrid="0">
      <p:cViewPr varScale="1">
        <p:scale>
          <a:sx n="61" d="100"/>
          <a:sy n="61" d="100"/>
        </p:scale>
        <p:origin x="8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29BBF62-114A-4A5C-AA42-189197051118}" type="datetimeFigureOut">
              <a:rPr lang="en-GB" smtClean="0"/>
              <a:t>20/05/2024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02E927DB-5B26-450B-989E-CB23C112333B}" type="slidenum">
              <a:rPr lang="en-GB" smtClean="0"/>
              <a:t>‹#›</a:t>
            </a:fld>
            <a:endParaRPr lang="en-GB"/>
          </a:p>
        </p:txBody>
      </p:sp>
    </p:spTree>
    <p:extLst>
      <p:ext uri="{BB962C8B-B14F-4D97-AF65-F5344CB8AC3E}">
        <p14:creationId xmlns:p14="http://schemas.microsoft.com/office/powerpoint/2010/main" val="733774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4000" dirty="0"/>
              <a:t>Welcome to the speech development series, session 1</a:t>
            </a:r>
          </a:p>
          <a:p>
            <a:endParaRPr lang="en-GB" sz="4000" dirty="0"/>
          </a:p>
          <a:p>
            <a:r>
              <a:rPr lang="en-GB" sz="4000" dirty="0"/>
              <a:t>My name is Eve. </a:t>
            </a:r>
          </a:p>
          <a:p>
            <a:endParaRPr lang="en-GB" sz="4000" dirty="0"/>
          </a:p>
          <a:p>
            <a:r>
              <a:rPr lang="en-GB" sz="4000" dirty="0"/>
              <a:t>Adults, you should have already watched the information video. If not, go back and watch this now.</a:t>
            </a:r>
          </a:p>
          <a:p>
            <a:endParaRPr lang="en-GB" sz="4000" dirty="0"/>
          </a:p>
          <a:p>
            <a:r>
              <a:rPr lang="en-GB" sz="4000" dirty="0"/>
              <a:t>For this session you will need, a musical instrument, or anything to make a noise with.</a:t>
            </a:r>
          </a:p>
          <a:p>
            <a:endParaRPr lang="en-GB" sz="4000" dirty="0"/>
          </a:p>
          <a:p>
            <a:r>
              <a:rPr lang="en-GB" sz="4000" dirty="0"/>
              <a:t>You will also need your loud and quiet and long and short sound pictures. These can be found on our website for you to print off. Or we will show the pictures on the screen throughout the video. </a:t>
            </a:r>
          </a:p>
          <a:p>
            <a:endParaRPr lang="en-GB" sz="4000" dirty="0"/>
          </a:p>
          <a:p>
            <a:r>
              <a:rPr lang="en-GB" sz="4000" dirty="0"/>
              <a:t>If you need to, pause the video now to get what you need. </a:t>
            </a:r>
          </a:p>
          <a:p>
            <a:endParaRPr lang="en-GB" dirty="0"/>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625372D8-95C1-40BB-B404-FA3F72925ECC}" type="slidenum">
              <a:rPr lang="en-GB" smtClean="0"/>
              <a:t>1</a:t>
            </a:fld>
            <a:endParaRPr lang="en-GB"/>
          </a:p>
        </p:txBody>
      </p:sp>
    </p:spTree>
    <p:extLst>
      <p:ext uri="{BB962C8B-B14F-4D97-AF65-F5344CB8AC3E}">
        <p14:creationId xmlns:p14="http://schemas.microsoft.com/office/powerpoint/2010/main" val="4083392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Hello song is finished,</a:t>
            </a:r>
          </a:p>
          <a:p>
            <a:endParaRPr lang="en-GB" dirty="0"/>
          </a:p>
          <a:p>
            <a:r>
              <a:rPr lang="en-GB" dirty="0"/>
              <a:t>Now it’s time to play our musical instruments. We’ll learn about loud and quiet sounds. First, you listen.</a:t>
            </a:r>
          </a:p>
          <a:p>
            <a:r>
              <a:rPr lang="en-GB" dirty="0"/>
              <a:t>This is a loud sound. When I say go you make a loud sound, ready? Go….STOP. Go…….STOP. </a:t>
            </a:r>
          </a:p>
          <a:p>
            <a:r>
              <a:rPr lang="en-GB" dirty="0"/>
              <a:t>This is a quiet sound. When I say go you make a quiet sound, ready? Go….STOP. Go…….STOP. </a:t>
            </a:r>
          </a:p>
          <a:p>
            <a:endParaRPr lang="en-GB" dirty="0"/>
          </a:p>
          <a:p>
            <a:r>
              <a:rPr lang="en-GB" dirty="0"/>
              <a:t>Good now listen. Can you make a loud sound? GO…..STOP.</a:t>
            </a:r>
          </a:p>
          <a:p>
            <a:r>
              <a:rPr lang="en-GB" dirty="0"/>
              <a:t>Now make a quiet sound. Go…..STOP. Good listening. If you want to practice this more, pause the video now. </a:t>
            </a:r>
          </a:p>
          <a:p>
            <a:endParaRPr lang="en-GB" dirty="0"/>
          </a:p>
          <a:p>
            <a:r>
              <a:rPr lang="en-GB" dirty="0"/>
              <a:t>Now we’re going to learn about long and short sounds. </a:t>
            </a:r>
          </a:p>
          <a:p>
            <a:r>
              <a:rPr lang="en-GB" dirty="0"/>
              <a:t>This is a long sound. When I say go you make a long sound, ready? Go….STOP. Go…….STOP. </a:t>
            </a:r>
          </a:p>
          <a:p>
            <a:r>
              <a:rPr lang="en-GB" dirty="0"/>
              <a:t>This is a short sound. When I say go you make a short sound, ready? Go….STOP. Go…….STOP. </a:t>
            </a:r>
          </a:p>
          <a:p>
            <a:endParaRPr lang="en-GB" dirty="0"/>
          </a:p>
          <a:p>
            <a:r>
              <a:rPr lang="en-GB" dirty="0"/>
              <a:t>Can you make a long sound again? GO….STOP.</a:t>
            </a:r>
          </a:p>
          <a:p>
            <a:r>
              <a:rPr lang="en-GB" dirty="0"/>
              <a:t>Now make another short sound. GO…STOP. Good job. Pause the video now, and practice making loud, quiet, long and short sound. </a:t>
            </a:r>
          </a:p>
          <a:p>
            <a:endParaRPr lang="en-GB" dirty="0"/>
          </a:p>
          <a:p>
            <a:endParaRPr lang="en-GB" dirty="0"/>
          </a:p>
        </p:txBody>
      </p:sp>
      <p:sp>
        <p:nvSpPr>
          <p:cNvPr id="4" name="Slide Number Placeholder 3"/>
          <p:cNvSpPr>
            <a:spLocks noGrp="1"/>
          </p:cNvSpPr>
          <p:nvPr>
            <p:ph type="sldNum" sz="quarter" idx="5"/>
          </p:nvPr>
        </p:nvSpPr>
        <p:spPr/>
        <p:txBody>
          <a:bodyPr/>
          <a:lstStyle/>
          <a:p>
            <a:fld id="{02E927DB-5B26-450B-989E-CB23C112333B}" type="slidenum">
              <a:rPr lang="en-GB" smtClean="0"/>
              <a:t>4</a:t>
            </a:fld>
            <a:endParaRPr lang="en-GB"/>
          </a:p>
        </p:txBody>
      </p:sp>
    </p:spTree>
    <p:extLst>
      <p:ext uri="{BB962C8B-B14F-4D97-AF65-F5344CB8AC3E}">
        <p14:creationId xmlns:p14="http://schemas.microsoft.com/office/powerpoint/2010/main" val="1395634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Musical instruments have finished, now it’s time to do some clapping. </a:t>
            </a:r>
          </a:p>
          <a:p>
            <a:endParaRPr lang="en-GB" dirty="0"/>
          </a:p>
          <a:p>
            <a:r>
              <a:rPr lang="en-GB" dirty="0"/>
              <a:t>First, let’s practice clapping our names. We clap the beats. My name is Eve. Eve. That’s one clap for Eve. </a:t>
            </a:r>
          </a:p>
          <a:p>
            <a:endParaRPr lang="en-GB" dirty="0"/>
          </a:p>
          <a:p>
            <a:r>
              <a:rPr lang="en-GB" dirty="0"/>
              <a:t>My friend’s name is Billy. Lets clap Billy. How many claps for Billy? 2 claps. Now pause the video and practice clapping your names. </a:t>
            </a:r>
          </a:p>
          <a:p>
            <a:endParaRPr lang="en-GB" dirty="0"/>
          </a:p>
          <a:p>
            <a:r>
              <a:rPr lang="en-GB" dirty="0"/>
              <a:t>Now it’s time for a story and we will clap some of the words in the story.</a:t>
            </a:r>
          </a:p>
          <a:p>
            <a:endParaRPr lang="en-GB" dirty="0"/>
          </a:p>
          <a:p>
            <a:r>
              <a:rPr lang="en-GB" dirty="0"/>
              <a:t>You can practice this using any story you like. </a:t>
            </a:r>
          </a:p>
        </p:txBody>
      </p:sp>
      <p:sp>
        <p:nvSpPr>
          <p:cNvPr id="4" name="Slide Number Placeholder 3"/>
          <p:cNvSpPr>
            <a:spLocks noGrp="1"/>
          </p:cNvSpPr>
          <p:nvPr>
            <p:ph type="sldNum" sz="quarter" idx="5"/>
          </p:nvPr>
        </p:nvSpPr>
        <p:spPr/>
        <p:txBody>
          <a:bodyPr/>
          <a:lstStyle/>
          <a:p>
            <a:fld id="{02E927DB-5B26-450B-989E-CB23C112333B}" type="slidenum">
              <a:rPr lang="en-GB" smtClean="0"/>
              <a:t>7</a:t>
            </a:fld>
            <a:endParaRPr lang="en-GB"/>
          </a:p>
        </p:txBody>
      </p:sp>
    </p:spTree>
    <p:extLst>
      <p:ext uri="{BB962C8B-B14F-4D97-AF65-F5344CB8AC3E}">
        <p14:creationId xmlns:p14="http://schemas.microsoft.com/office/powerpoint/2010/main" val="2040582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Clapping has finished, now it’s time to say goodbye!</a:t>
            </a:r>
          </a:p>
          <a:p>
            <a:r>
              <a:rPr lang="en-GB" dirty="0"/>
              <a:t>Goodbye song. </a:t>
            </a:r>
          </a:p>
          <a:p>
            <a:endParaRPr lang="en-GB" dirty="0"/>
          </a:p>
        </p:txBody>
      </p:sp>
      <p:sp>
        <p:nvSpPr>
          <p:cNvPr id="4" name="Slide Number Placeholder 3"/>
          <p:cNvSpPr>
            <a:spLocks noGrp="1"/>
          </p:cNvSpPr>
          <p:nvPr>
            <p:ph type="sldNum" sz="quarter" idx="5"/>
          </p:nvPr>
        </p:nvSpPr>
        <p:spPr/>
        <p:txBody>
          <a:bodyPr/>
          <a:lstStyle/>
          <a:p>
            <a:fld id="{02E927DB-5B26-450B-989E-CB23C112333B}" type="slidenum">
              <a:rPr lang="en-GB" smtClean="0"/>
              <a:t>8</a:t>
            </a:fld>
            <a:endParaRPr lang="en-GB"/>
          </a:p>
        </p:txBody>
      </p:sp>
    </p:spTree>
    <p:extLst>
      <p:ext uri="{BB962C8B-B14F-4D97-AF65-F5344CB8AC3E}">
        <p14:creationId xmlns:p14="http://schemas.microsoft.com/office/powerpoint/2010/main" val="854138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2E927DB-5B26-450B-989E-CB23C112333B}" type="slidenum">
              <a:rPr lang="en-GB" smtClean="0"/>
              <a:t>9</a:t>
            </a:fld>
            <a:endParaRPr lang="en-GB"/>
          </a:p>
        </p:txBody>
      </p:sp>
    </p:spTree>
    <p:extLst>
      <p:ext uri="{BB962C8B-B14F-4D97-AF65-F5344CB8AC3E}">
        <p14:creationId xmlns:p14="http://schemas.microsoft.com/office/powerpoint/2010/main" val="1182102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A188A5-CB7D-48A5-AA79-EB4CF5E7D813}" type="datetimeFigureOut">
              <a:rPr lang="en-GB" smtClean="0"/>
              <a:t>20/05/2024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7ADA7B-CA43-4984-A425-FC64F06B6BEC}"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9769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A188A5-CB7D-48A5-AA79-EB4CF5E7D813}" type="datetimeFigureOut">
              <a:rPr lang="en-GB" smtClean="0"/>
              <a:t>20/05/2024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7ADA7B-CA43-4984-A425-FC64F06B6BEC}" type="slidenum">
              <a:rPr lang="en-GB" smtClean="0"/>
              <a:t>‹#›</a:t>
            </a:fld>
            <a:endParaRPr lang="en-GB"/>
          </a:p>
        </p:txBody>
      </p:sp>
    </p:spTree>
    <p:extLst>
      <p:ext uri="{BB962C8B-B14F-4D97-AF65-F5344CB8AC3E}">
        <p14:creationId xmlns:p14="http://schemas.microsoft.com/office/powerpoint/2010/main" val="4252858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A188A5-CB7D-48A5-AA79-EB4CF5E7D813}" type="datetimeFigureOut">
              <a:rPr lang="en-GB" smtClean="0"/>
              <a:t>20/05/2024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7ADA7B-CA43-4984-A425-FC64F06B6BEC}" type="slidenum">
              <a:rPr lang="en-GB" smtClean="0"/>
              <a:t>‹#›</a:t>
            </a:fld>
            <a:endParaRPr lang="en-GB"/>
          </a:p>
        </p:txBody>
      </p:sp>
    </p:spTree>
    <p:extLst>
      <p:ext uri="{BB962C8B-B14F-4D97-AF65-F5344CB8AC3E}">
        <p14:creationId xmlns:p14="http://schemas.microsoft.com/office/powerpoint/2010/main" val="752687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A188A5-CB7D-48A5-AA79-EB4CF5E7D813}" type="datetimeFigureOut">
              <a:rPr lang="en-GB" smtClean="0"/>
              <a:t>20/05/2024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7ADA7B-CA43-4984-A425-FC64F06B6BEC}" type="slidenum">
              <a:rPr lang="en-GB" smtClean="0"/>
              <a:t>‹#›</a:t>
            </a:fld>
            <a:endParaRPr lang="en-GB"/>
          </a:p>
        </p:txBody>
      </p:sp>
    </p:spTree>
    <p:extLst>
      <p:ext uri="{BB962C8B-B14F-4D97-AF65-F5344CB8AC3E}">
        <p14:creationId xmlns:p14="http://schemas.microsoft.com/office/powerpoint/2010/main" val="2082326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A188A5-CB7D-48A5-AA79-EB4CF5E7D813}" type="datetimeFigureOut">
              <a:rPr lang="en-GB" smtClean="0"/>
              <a:t>20/05/2024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7ADA7B-CA43-4984-A425-FC64F06B6BEC}"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0011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A188A5-CB7D-48A5-AA79-EB4CF5E7D813}" type="datetimeFigureOut">
              <a:rPr lang="en-GB" smtClean="0"/>
              <a:t>20/05/2024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7ADA7B-CA43-4984-A425-FC64F06B6BEC}" type="slidenum">
              <a:rPr lang="en-GB" smtClean="0"/>
              <a:t>‹#›</a:t>
            </a:fld>
            <a:endParaRPr lang="en-GB"/>
          </a:p>
        </p:txBody>
      </p:sp>
    </p:spTree>
    <p:extLst>
      <p:ext uri="{BB962C8B-B14F-4D97-AF65-F5344CB8AC3E}">
        <p14:creationId xmlns:p14="http://schemas.microsoft.com/office/powerpoint/2010/main" val="1216990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A188A5-CB7D-48A5-AA79-EB4CF5E7D813}" type="datetimeFigureOut">
              <a:rPr lang="en-GB" smtClean="0"/>
              <a:t>20/05/2024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D7ADA7B-CA43-4984-A425-FC64F06B6BEC}" type="slidenum">
              <a:rPr lang="en-GB" smtClean="0"/>
              <a:t>‹#›</a:t>
            </a:fld>
            <a:endParaRPr lang="en-GB"/>
          </a:p>
        </p:txBody>
      </p:sp>
    </p:spTree>
    <p:extLst>
      <p:ext uri="{BB962C8B-B14F-4D97-AF65-F5344CB8AC3E}">
        <p14:creationId xmlns:p14="http://schemas.microsoft.com/office/powerpoint/2010/main" val="4278261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A188A5-CB7D-48A5-AA79-EB4CF5E7D813}" type="datetimeFigureOut">
              <a:rPr lang="en-GB" smtClean="0"/>
              <a:t>20/05/2024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D7ADA7B-CA43-4984-A425-FC64F06B6BEC}" type="slidenum">
              <a:rPr lang="en-GB" smtClean="0"/>
              <a:t>‹#›</a:t>
            </a:fld>
            <a:endParaRPr lang="en-GB"/>
          </a:p>
        </p:txBody>
      </p:sp>
    </p:spTree>
    <p:extLst>
      <p:ext uri="{BB962C8B-B14F-4D97-AF65-F5344CB8AC3E}">
        <p14:creationId xmlns:p14="http://schemas.microsoft.com/office/powerpoint/2010/main" val="647459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0A188A5-CB7D-48A5-AA79-EB4CF5E7D813}" type="datetimeFigureOut">
              <a:rPr lang="en-GB" smtClean="0"/>
              <a:t>20/05/2024</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2D7ADA7B-CA43-4984-A425-FC64F06B6BEC}" type="slidenum">
              <a:rPr lang="en-GB" smtClean="0"/>
              <a:t>‹#›</a:t>
            </a:fld>
            <a:endParaRPr lang="en-GB"/>
          </a:p>
        </p:txBody>
      </p:sp>
    </p:spTree>
    <p:extLst>
      <p:ext uri="{BB962C8B-B14F-4D97-AF65-F5344CB8AC3E}">
        <p14:creationId xmlns:p14="http://schemas.microsoft.com/office/powerpoint/2010/main" val="344925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0A188A5-CB7D-48A5-AA79-EB4CF5E7D813}" type="datetimeFigureOut">
              <a:rPr lang="en-GB" smtClean="0"/>
              <a:t>20/05/2024</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D7ADA7B-CA43-4984-A425-FC64F06B6BEC}" type="slidenum">
              <a:rPr lang="en-GB" smtClean="0"/>
              <a:t>‹#›</a:t>
            </a:fld>
            <a:endParaRPr lang="en-GB"/>
          </a:p>
        </p:txBody>
      </p:sp>
    </p:spTree>
    <p:extLst>
      <p:ext uri="{BB962C8B-B14F-4D97-AF65-F5344CB8AC3E}">
        <p14:creationId xmlns:p14="http://schemas.microsoft.com/office/powerpoint/2010/main" val="2922884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0A188A5-CB7D-48A5-AA79-EB4CF5E7D813}" type="datetimeFigureOut">
              <a:rPr lang="en-GB" smtClean="0"/>
              <a:t>20/05/2024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7ADA7B-CA43-4984-A425-FC64F06B6BEC}" type="slidenum">
              <a:rPr lang="en-GB" smtClean="0"/>
              <a:t>‹#›</a:t>
            </a:fld>
            <a:endParaRPr lang="en-GB"/>
          </a:p>
        </p:txBody>
      </p:sp>
    </p:spTree>
    <p:extLst>
      <p:ext uri="{BB962C8B-B14F-4D97-AF65-F5344CB8AC3E}">
        <p14:creationId xmlns:p14="http://schemas.microsoft.com/office/powerpoint/2010/main" val="68077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0A188A5-CB7D-48A5-AA79-EB4CF5E7D813}" type="datetimeFigureOut">
              <a:rPr lang="en-GB" smtClean="0"/>
              <a:t>20/05/2024</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D7ADA7B-CA43-4984-A425-FC64F06B6BEC}"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47852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pixabay.com/en/maracas-percussions-instrument-155440/" TargetMode="Externa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pixabay.com/en/maracas-percussions-instrument-155440/" TargetMode="External"/><Relationship Id="rId7" Type="http://schemas.openxmlformats.org/officeDocument/2006/relationships/hyperlink" Target="https://pixabay.com/fr/train-dessin-anim%C3%A9-jouets-moteur-312107/" TargetMode="Externa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pixabay.com/fr/train-dessin-anim%C3%A9-jouets-moteur-312107/" TargetMode="External"/><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872DF-60C8-4471-8E34-E3B9EFD453C2}"/>
              </a:ext>
            </a:extLst>
          </p:cNvPr>
          <p:cNvSpPr>
            <a:spLocks noGrp="1"/>
          </p:cNvSpPr>
          <p:nvPr>
            <p:ph type="ctrTitle" idx="4294967295"/>
          </p:nvPr>
        </p:nvSpPr>
        <p:spPr>
          <a:xfrm>
            <a:off x="1370880" y="2894927"/>
            <a:ext cx="9088438" cy="2387600"/>
          </a:xfrm>
        </p:spPr>
        <p:txBody>
          <a:bodyPr>
            <a:noAutofit/>
          </a:bodyPr>
          <a:lstStyle/>
          <a:p>
            <a:pPr algn="ctr"/>
            <a:br>
              <a:rPr lang="en-GB" sz="5400" dirty="0"/>
            </a:br>
            <a:r>
              <a:rPr lang="en-GB" sz="5400" dirty="0"/>
              <a:t>Speech development series </a:t>
            </a:r>
            <a:br>
              <a:rPr lang="en-GB" sz="5400" dirty="0"/>
            </a:br>
            <a:br>
              <a:rPr lang="en-GB" sz="5400" dirty="0"/>
            </a:br>
            <a:r>
              <a:rPr lang="en-GB" sz="5400" dirty="0"/>
              <a:t>Session 1 </a:t>
            </a:r>
            <a:br>
              <a:rPr lang="en-GB" sz="5400" dirty="0"/>
            </a:br>
            <a:br>
              <a:rPr lang="en-GB" sz="5400" dirty="0"/>
            </a:br>
            <a:endParaRPr lang="en-GB" sz="5400" dirty="0"/>
          </a:p>
        </p:txBody>
      </p:sp>
      <p:pic>
        <p:nvPicPr>
          <p:cNvPr id="4" name="Picture 3">
            <a:extLst>
              <a:ext uri="{FF2B5EF4-FFF2-40B4-BE49-F238E27FC236}">
                <a16:creationId xmlns:a16="http://schemas.microsoft.com/office/drawing/2014/main" id="{0D4D8EE1-E40A-4F72-B23A-B28C59CADBC4}"/>
              </a:ext>
            </a:extLst>
          </p:cNvPr>
          <p:cNvPicPr>
            <a:picLocks noChangeAspect="1"/>
          </p:cNvPicPr>
          <p:nvPr/>
        </p:nvPicPr>
        <p:blipFill>
          <a:blip r:embed="rId3"/>
          <a:stretch>
            <a:fillRect/>
          </a:stretch>
        </p:blipFill>
        <p:spPr>
          <a:xfrm>
            <a:off x="272541" y="5282527"/>
            <a:ext cx="2171015" cy="1115128"/>
          </a:xfrm>
          <a:prstGeom prst="rect">
            <a:avLst/>
          </a:prstGeom>
        </p:spPr>
      </p:pic>
      <p:pic>
        <p:nvPicPr>
          <p:cNvPr id="5" name="Picture 4">
            <a:extLst>
              <a:ext uri="{FF2B5EF4-FFF2-40B4-BE49-F238E27FC236}">
                <a16:creationId xmlns:a16="http://schemas.microsoft.com/office/drawing/2014/main" id="{7C03F131-37AB-4E16-BF83-7C5BB21E00E8}"/>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9856416" y="5385614"/>
            <a:ext cx="1584176" cy="654174"/>
          </a:xfrm>
          <a:prstGeom prst="rect">
            <a:avLst/>
          </a:prstGeom>
        </p:spPr>
      </p:pic>
      <p:pic>
        <p:nvPicPr>
          <p:cNvPr id="6" name="Picture 5">
            <a:extLst>
              <a:ext uri="{FF2B5EF4-FFF2-40B4-BE49-F238E27FC236}">
                <a16:creationId xmlns:a16="http://schemas.microsoft.com/office/drawing/2014/main" id="{2A7D4D46-F8BA-437E-80B6-23632E19A0F6}"/>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8867388" y="3144389"/>
            <a:ext cx="1591930" cy="1806446"/>
          </a:xfrm>
          <a:prstGeom prst="rect">
            <a:avLst/>
          </a:prstGeom>
        </p:spPr>
      </p:pic>
    </p:spTree>
    <p:extLst>
      <p:ext uri="{BB962C8B-B14F-4D97-AF65-F5344CB8AC3E}">
        <p14:creationId xmlns:p14="http://schemas.microsoft.com/office/powerpoint/2010/main" val="2837321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930DB-46FC-41B4-A8A8-22BBAFF6B88E}"/>
              </a:ext>
            </a:extLst>
          </p:cNvPr>
          <p:cNvSpPr>
            <a:spLocks noGrp="1"/>
          </p:cNvSpPr>
          <p:nvPr>
            <p:ph type="title" idx="4294967295"/>
          </p:nvPr>
        </p:nvSpPr>
        <p:spPr>
          <a:xfrm>
            <a:off x="548064" y="117818"/>
            <a:ext cx="10058400" cy="1449387"/>
          </a:xfrm>
        </p:spPr>
        <p:txBody>
          <a:bodyPr/>
          <a:lstStyle/>
          <a:p>
            <a:r>
              <a:rPr lang="en-GB" dirty="0"/>
              <a:t>You will need:</a:t>
            </a:r>
          </a:p>
        </p:txBody>
      </p:sp>
      <p:sp>
        <p:nvSpPr>
          <p:cNvPr id="3" name="Content Placeholder 2">
            <a:extLst>
              <a:ext uri="{FF2B5EF4-FFF2-40B4-BE49-F238E27FC236}">
                <a16:creationId xmlns:a16="http://schemas.microsoft.com/office/drawing/2014/main" id="{BA224200-B067-4FD0-921B-5381B4337C8A}"/>
              </a:ext>
            </a:extLst>
          </p:cNvPr>
          <p:cNvSpPr>
            <a:spLocks noGrp="1"/>
          </p:cNvSpPr>
          <p:nvPr>
            <p:ph idx="4294967295"/>
          </p:nvPr>
        </p:nvSpPr>
        <p:spPr>
          <a:xfrm>
            <a:off x="987973" y="1734665"/>
            <a:ext cx="10058400" cy="4022725"/>
          </a:xfrm>
        </p:spPr>
        <p:txBody>
          <a:bodyPr/>
          <a:lstStyle/>
          <a:p>
            <a:r>
              <a:rPr lang="en-GB" dirty="0"/>
              <a:t>Musical instrument</a:t>
            </a:r>
          </a:p>
          <a:p>
            <a:pPr marL="0" indent="0">
              <a:buNone/>
            </a:pPr>
            <a:endParaRPr lang="en-GB" dirty="0"/>
          </a:p>
          <a:p>
            <a:r>
              <a:rPr lang="en-GB" dirty="0"/>
              <a:t>(loud/quiet and long/short pictures)</a:t>
            </a:r>
          </a:p>
        </p:txBody>
      </p:sp>
      <p:pic>
        <p:nvPicPr>
          <p:cNvPr id="7" name="Picture 6">
            <a:extLst>
              <a:ext uri="{FF2B5EF4-FFF2-40B4-BE49-F238E27FC236}">
                <a16:creationId xmlns:a16="http://schemas.microsoft.com/office/drawing/2014/main" id="{20721580-818A-4CA4-A1AB-80622C6D87F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461728" y="1468193"/>
            <a:ext cx="926523" cy="1051374"/>
          </a:xfrm>
          <a:prstGeom prst="rect">
            <a:avLst/>
          </a:prstGeom>
        </p:spPr>
      </p:pic>
      <p:pic>
        <p:nvPicPr>
          <p:cNvPr id="8" name="Picture 2" descr="C:\Users\mepsd99\AppData\Local\Microsoft\Windows\Temporary Internet Files\Content.IE5\XGHSDIMC\noise[1].jpg">
            <a:extLst>
              <a:ext uri="{FF2B5EF4-FFF2-40B4-BE49-F238E27FC236}">
                <a16:creationId xmlns:a16="http://schemas.microsoft.com/office/drawing/2014/main" id="{155CD0AB-DF7F-4EB0-A3E5-3DD013838E7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6200000">
            <a:off x="5749885" y="2409635"/>
            <a:ext cx="1325563" cy="132556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A cartoon face with finger on mouth&#10;&#10;Description automatically generated">
            <a:extLst>
              <a:ext uri="{FF2B5EF4-FFF2-40B4-BE49-F238E27FC236}">
                <a16:creationId xmlns:a16="http://schemas.microsoft.com/office/drawing/2014/main" id="{2EA43200-5C45-4DED-A229-EC57D155629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373" y="2624624"/>
            <a:ext cx="1038129" cy="110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Content Placeholder 7">
            <a:extLst>
              <a:ext uri="{FF2B5EF4-FFF2-40B4-BE49-F238E27FC236}">
                <a16:creationId xmlns:a16="http://schemas.microsoft.com/office/drawing/2014/main" id="{AE844D68-BA99-42BD-9F71-8239BED249E4}"/>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5847519" y="3354787"/>
            <a:ext cx="3043708" cy="1521854"/>
          </a:xfrm>
          <a:prstGeom prst="rect">
            <a:avLst/>
          </a:prstGeom>
        </p:spPr>
      </p:pic>
      <p:pic>
        <p:nvPicPr>
          <p:cNvPr id="13" name="Picture 12">
            <a:extLst>
              <a:ext uri="{FF2B5EF4-FFF2-40B4-BE49-F238E27FC236}">
                <a16:creationId xmlns:a16="http://schemas.microsoft.com/office/drawing/2014/main" id="{679F489E-6E0A-4B06-BF80-014BC6307815}"/>
              </a:ext>
            </a:extLst>
          </p:cNvPr>
          <p:cNvPicPr>
            <a:picLocks noChangeAspect="1"/>
          </p:cNvPicPr>
          <p:nvPr/>
        </p:nvPicPr>
        <p:blipFill>
          <a:blip r:embed="rId8"/>
          <a:stretch>
            <a:fillRect/>
          </a:stretch>
        </p:blipFill>
        <p:spPr>
          <a:xfrm>
            <a:off x="8870575" y="3672147"/>
            <a:ext cx="1712725" cy="858816"/>
          </a:xfrm>
          <a:prstGeom prst="rect">
            <a:avLst/>
          </a:prstGeom>
        </p:spPr>
      </p:pic>
      <p:pic>
        <p:nvPicPr>
          <p:cNvPr id="14" name="Picture 13">
            <a:extLst>
              <a:ext uri="{FF2B5EF4-FFF2-40B4-BE49-F238E27FC236}">
                <a16:creationId xmlns:a16="http://schemas.microsoft.com/office/drawing/2014/main" id="{EBD83F18-EF4D-419B-8C3A-C6E87682DA9E}"/>
              </a:ext>
            </a:extLst>
          </p:cNvPr>
          <p:cNvPicPr>
            <a:picLocks noChangeAspect="1"/>
          </p:cNvPicPr>
          <p:nvPr/>
        </p:nvPicPr>
        <p:blipFill>
          <a:blip r:embed="rId9"/>
          <a:stretch>
            <a:fillRect/>
          </a:stretch>
        </p:blipFill>
        <p:spPr>
          <a:xfrm>
            <a:off x="5915418" y="4741395"/>
            <a:ext cx="1599852" cy="888261"/>
          </a:xfrm>
          <a:prstGeom prst="rect">
            <a:avLst/>
          </a:prstGeom>
        </p:spPr>
      </p:pic>
    </p:spTree>
    <p:extLst>
      <p:ext uri="{BB962C8B-B14F-4D97-AF65-F5344CB8AC3E}">
        <p14:creationId xmlns:p14="http://schemas.microsoft.com/office/powerpoint/2010/main" val="389055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2E831E5-DC1F-43DA-A54E-C90D5A4F39C1}"/>
              </a:ext>
            </a:extLst>
          </p:cNvPr>
          <p:cNvSpPr txBox="1"/>
          <p:nvPr/>
        </p:nvSpPr>
        <p:spPr>
          <a:xfrm>
            <a:off x="810705" y="2149311"/>
            <a:ext cx="1762812" cy="2559378"/>
          </a:xfrm>
          <a:prstGeom prst="rect">
            <a:avLst/>
          </a:prstGeom>
          <a:noFill/>
        </p:spPr>
        <p:txBody>
          <a:bodyPr wrap="square" rtlCol="0">
            <a:spAutoFit/>
          </a:bodyPr>
          <a:lstStyle/>
          <a:p>
            <a:endParaRPr lang="en-GB" dirty="0"/>
          </a:p>
        </p:txBody>
      </p:sp>
      <p:pic>
        <p:nvPicPr>
          <p:cNvPr id="10" name="Picture 9">
            <a:extLst>
              <a:ext uri="{FF2B5EF4-FFF2-40B4-BE49-F238E27FC236}">
                <a16:creationId xmlns:a16="http://schemas.microsoft.com/office/drawing/2014/main" id="{37B39E67-8208-4508-B45A-9FA0CD87E3D4}"/>
              </a:ext>
            </a:extLst>
          </p:cNvPr>
          <p:cNvPicPr>
            <a:picLocks noChangeAspect="1"/>
          </p:cNvPicPr>
          <p:nvPr/>
        </p:nvPicPr>
        <p:blipFill>
          <a:blip r:embed="rId2"/>
          <a:stretch>
            <a:fillRect/>
          </a:stretch>
        </p:blipFill>
        <p:spPr>
          <a:xfrm>
            <a:off x="762589" y="2192026"/>
            <a:ext cx="2476500" cy="2533650"/>
          </a:xfrm>
          <a:prstGeom prst="rect">
            <a:avLst/>
          </a:prstGeom>
        </p:spPr>
      </p:pic>
      <p:pic>
        <p:nvPicPr>
          <p:cNvPr id="13" name="Picture 12">
            <a:extLst>
              <a:ext uri="{FF2B5EF4-FFF2-40B4-BE49-F238E27FC236}">
                <a16:creationId xmlns:a16="http://schemas.microsoft.com/office/drawing/2014/main" id="{24363EA5-A3BC-44CC-9B6D-CFB59F8A9EF1}"/>
              </a:ext>
            </a:extLst>
          </p:cNvPr>
          <p:cNvPicPr>
            <a:picLocks noChangeAspect="1"/>
          </p:cNvPicPr>
          <p:nvPr/>
        </p:nvPicPr>
        <p:blipFill>
          <a:blip r:embed="rId3"/>
          <a:stretch>
            <a:fillRect/>
          </a:stretch>
        </p:blipFill>
        <p:spPr>
          <a:xfrm>
            <a:off x="5854731" y="2177738"/>
            <a:ext cx="2447925" cy="2562225"/>
          </a:xfrm>
          <a:prstGeom prst="rect">
            <a:avLst/>
          </a:prstGeom>
        </p:spPr>
      </p:pic>
      <p:pic>
        <p:nvPicPr>
          <p:cNvPr id="14" name="Picture 13">
            <a:extLst>
              <a:ext uri="{FF2B5EF4-FFF2-40B4-BE49-F238E27FC236}">
                <a16:creationId xmlns:a16="http://schemas.microsoft.com/office/drawing/2014/main" id="{D1072A91-8D20-43EB-856E-8712314E29B0}"/>
              </a:ext>
            </a:extLst>
          </p:cNvPr>
          <p:cNvPicPr>
            <a:picLocks noChangeAspect="1"/>
          </p:cNvPicPr>
          <p:nvPr/>
        </p:nvPicPr>
        <p:blipFill>
          <a:blip r:embed="rId4"/>
          <a:stretch>
            <a:fillRect/>
          </a:stretch>
        </p:blipFill>
        <p:spPr>
          <a:xfrm>
            <a:off x="3280085" y="2202091"/>
            <a:ext cx="2533650" cy="2524125"/>
          </a:xfrm>
          <a:prstGeom prst="rect">
            <a:avLst/>
          </a:prstGeom>
        </p:spPr>
      </p:pic>
      <p:pic>
        <p:nvPicPr>
          <p:cNvPr id="15" name="Picture 14">
            <a:extLst>
              <a:ext uri="{FF2B5EF4-FFF2-40B4-BE49-F238E27FC236}">
                <a16:creationId xmlns:a16="http://schemas.microsoft.com/office/drawing/2014/main" id="{F2A41D52-BF63-4286-B6ED-DFA427A20C4D}"/>
              </a:ext>
            </a:extLst>
          </p:cNvPr>
          <p:cNvPicPr>
            <a:picLocks noChangeAspect="1"/>
          </p:cNvPicPr>
          <p:nvPr/>
        </p:nvPicPr>
        <p:blipFill>
          <a:blip r:embed="rId5"/>
          <a:stretch>
            <a:fillRect/>
          </a:stretch>
        </p:blipFill>
        <p:spPr>
          <a:xfrm>
            <a:off x="8343652" y="2177738"/>
            <a:ext cx="2447925" cy="2514600"/>
          </a:xfrm>
          <a:prstGeom prst="rect">
            <a:avLst/>
          </a:prstGeom>
        </p:spPr>
      </p:pic>
    </p:spTree>
    <p:extLst>
      <p:ext uri="{BB962C8B-B14F-4D97-AF65-F5344CB8AC3E}">
        <p14:creationId xmlns:p14="http://schemas.microsoft.com/office/powerpoint/2010/main" val="4220701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2E831E5-DC1F-43DA-A54E-C90D5A4F39C1}"/>
              </a:ext>
            </a:extLst>
          </p:cNvPr>
          <p:cNvSpPr txBox="1"/>
          <p:nvPr/>
        </p:nvSpPr>
        <p:spPr>
          <a:xfrm>
            <a:off x="810705" y="2149311"/>
            <a:ext cx="1762812" cy="2559378"/>
          </a:xfrm>
          <a:prstGeom prst="rect">
            <a:avLst/>
          </a:prstGeom>
          <a:noFill/>
        </p:spPr>
        <p:txBody>
          <a:bodyPr wrap="square" rtlCol="0">
            <a:spAutoFit/>
          </a:bodyPr>
          <a:lstStyle/>
          <a:p>
            <a:endParaRPr lang="en-GB" dirty="0"/>
          </a:p>
        </p:txBody>
      </p:sp>
      <p:pic>
        <p:nvPicPr>
          <p:cNvPr id="13" name="Picture 12">
            <a:extLst>
              <a:ext uri="{FF2B5EF4-FFF2-40B4-BE49-F238E27FC236}">
                <a16:creationId xmlns:a16="http://schemas.microsoft.com/office/drawing/2014/main" id="{24363EA5-A3BC-44CC-9B6D-CFB59F8A9EF1}"/>
              </a:ext>
            </a:extLst>
          </p:cNvPr>
          <p:cNvPicPr>
            <a:picLocks noChangeAspect="1"/>
          </p:cNvPicPr>
          <p:nvPr/>
        </p:nvPicPr>
        <p:blipFill>
          <a:blip r:embed="rId3"/>
          <a:stretch>
            <a:fillRect/>
          </a:stretch>
        </p:blipFill>
        <p:spPr>
          <a:xfrm>
            <a:off x="5854731" y="2177738"/>
            <a:ext cx="2447925" cy="2562225"/>
          </a:xfrm>
          <a:prstGeom prst="rect">
            <a:avLst/>
          </a:prstGeom>
        </p:spPr>
      </p:pic>
      <p:pic>
        <p:nvPicPr>
          <p:cNvPr id="14" name="Picture 13">
            <a:extLst>
              <a:ext uri="{FF2B5EF4-FFF2-40B4-BE49-F238E27FC236}">
                <a16:creationId xmlns:a16="http://schemas.microsoft.com/office/drawing/2014/main" id="{D1072A91-8D20-43EB-856E-8712314E29B0}"/>
              </a:ext>
            </a:extLst>
          </p:cNvPr>
          <p:cNvPicPr>
            <a:picLocks noChangeAspect="1"/>
          </p:cNvPicPr>
          <p:nvPr/>
        </p:nvPicPr>
        <p:blipFill>
          <a:blip r:embed="rId4"/>
          <a:stretch>
            <a:fillRect/>
          </a:stretch>
        </p:blipFill>
        <p:spPr>
          <a:xfrm>
            <a:off x="3280085" y="2202091"/>
            <a:ext cx="2533650" cy="2524125"/>
          </a:xfrm>
          <a:prstGeom prst="rect">
            <a:avLst/>
          </a:prstGeom>
        </p:spPr>
      </p:pic>
      <p:pic>
        <p:nvPicPr>
          <p:cNvPr id="15" name="Picture 14">
            <a:extLst>
              <a:ext uri="{FF2B5EF4-FFF2-40B4-BE49-F238E27FC236}">
                <a16:creationId xmlns:a16="http://schemas.microsoft.com/office/drawing/2014/main" id="{F2A41D52-BF63-4286-B6ED-DFA427A20C4D}"/>
              </a:ext>
            </a:extLst>
          </p:cNvPr>
          <p:cNvPicPr>
            <a:picLocks noChangeAspect="1"/>
          </p:cNvPicPr>
          <p:nvPr/>
        </p:nvPicPr>
        <p:blipFill>
          <a:blip r:embed="rId5"/>
          <a:stretch>
            <a:fillRect/>
          </a:stretch>
        </p:blipFill>
        <p:spPr>
          <a:xfrm>
            <a:off x="8343652" y="2177738"/>
            <a:ext cx="2447925" cy="2514600"/>
          </a:xfrm>
          <a:prstGeom prst="rect">
            <a:avLst/>
          </a:prstGeom>
        </p:spPr>
      </p:pic>
    </p:spTree>
    <p:extLst>
      <p:ext uri="{BB962C8B-B14F-4D97-AF65-F5344CB8AC3E}">
        <p14:creationId xmlns:p14="http://schemas.microsoft.com/office/powerpoint/2010/main" val="2603397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epsd99\AppData\Local\Microsoft\Windows\Temporary Internet Files\Content.IE5\XGHSDIMC\noise[1].jpg">
            <a:extLst>
              <a:ext uri="{FF2B5EF4-FFF2-40B4-BE49-F238E27FC236}">
                <a16:creationId xmlns:a16="http://schemas.microsoft.com/office/drawing/2014/main" id="{992C7755-43ED-42D5-924E-CABB409A98EE}"/>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rot="16200000">
            <a:off x="1282262" y="834037"/>
            <a:ext cx="4999038" cy="49990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2" descr="A cartoon face with finger on mouth&#10;&#10;Description automatically generated">
            <a:extLst>
              <a:ext uri="{FF2B5EF4-FFF2-40B4-BE49-F238E27FC236}">
                <a16:creationId xmlns:a16="http://schemas.microsoft.com/office/drawing/2014/main" id="{8AE56EC7-E677-4ADD-9193-1C80D7EDF4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0113" y="1597863"/>
            <a:ext cx="3914718" cy="4169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9106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EDE100CD-EA23-4B3C-8C08-42F099D10732}"/>
              </a:ext>
            </a:extLst>
          </p:cNvPr>
          <p:cNvPicPr>
            <a:picLocks noGrp="1" noChangeAspect="1"/>
          </p:cNvPicPr>
          <p:nvPr>
            <p:ph idx="4294967295"/>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103586" y="824788"/>
            <a:ext cx="5907088" cy="2954337"/>
          </a:xfrm>
        </p:spPr>
      </p:pic>
      <p:pic>
        <p:nvPicPr>
          <p:cNvPr id="9" name="Picture 8">
            <a:extLst>
              <a:ext uri="{FF2B5EF4-FFF2-40B4-BE49-F238E27FC236}">
                <a16:creationId xmlns:a16="http://schemas.microsoft.com/office/drawing/2014/main" id="{8FA6B40B-FE9B-4578-8664-2AE291131FAD}"/>
              </a:ext>
            </a:extLst>
          </p:cNvPr>
          <p:cNvPicPr>
            <a:picLocks noChangeAspect="1"/>
          </p:cNvPicPr>
          <p:nvPr/>
        </p:nvPicPr>
        <p:blipFill>
          <a:blip r:embed="rId4"/>
          <a:stretch>
            <a:fillRect/>
          </a:stretch>
        </p:blipFill>
        <p:spPr>
          <a:xfrm>
            <a:off x="7010674" y="1468518"/>
            <a:ext cx="3324225" cy="1666875"/>
          </a:xfrm>
          <a:prstGeom prst="rect">
            <a:avLst/>
          </a:prstGeom>
        </p:spPr>
      </p:pic>
      <p:pic>
        <p:nvPicPr>
          <p:cNvPr id="10" name="Picture 9">
            <a:extLst>
              <a:ext uri="{FF2B5EF4-FFF2-40B4-BE49-F238E27FC236}">
                <a16:creationId xmlns:a16="http://schemas.microsoft.com/office/drawing/2014/main" id="{434E79F3-1AEB-43D8-8F2E-152546ECB5AD}"/>
              </a:ext>
            </a:extLst>
          </p:cNvPr>
          <p:cNvPicPr>
            <a:picLocks noChangeAspect="1"/>
          </p:cNvPicPr>
          <p:nvPr/>
        </p:nvPicPr>
        <p:blipFill>
          <a:blip r:embed="rId5"/>
          <a:stretch>
            <a:fillRect/>
          </a:stretch>
        </p:blipFill>
        <p:spPr>
          <a:xfrm>
            <a:off x="951980" y="4309187"/>
            <a:ext cx="3105150" cy="1724025"/>
          </a:xfrm>
          <a:prstGeom prst="rect">
            <a:avLst/>
          </a:prstGeom>
        </p:spPr>
      </p:pic>
    </p:spTree>
    <p:extLst>
      <p:ext uri="{BB962C8B-B14F-4D97-AF65-F5344CB8AC3E}">
        <p14:creationId xmlns:p14="http://schemas.microsoft.com/office/powerpoint/2010/main" val="931289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0379A70-67B3-4EE9-9730-6C9A91DF05D7}"/>
              </a:ext>
            </a:extLst>
          </p:cNvPr>
          <p:cNvPicPr>
            <a:picLocks noChangeAspect="1"/>
          </p:cNvPicPr>
          <p:nvPr/>
        </p:nvPicPr>
        <p:blipFill>
          <a:blip r:embed="rId3"/>
          <a:stretch>
            <a:fillRect/>
          </a:stretch>
        </p:blipFill>
        <p:spPr>
          <a:xfrm>
            <a:off x="5854731" y="2177738"/>
            <a:ext cx="2447925" cy="2562225"/>
          </a:xfrm>
          <a:prstGeom prst="rect">
            <a:avLst/>
          </a:prstGeom>
        </p:spPr>
      </p:pic>
      <p:pic>
        <p:nvPicPr>
          <p:cNvPr id="7" name="Picture 6">
            <a:extLst>
              <a:ext uri="{FF2B5EF4-FFF2-40B4-BE49-F238E27FC236}">
                <a16:creationId xmlns:a16="http://schemas.microsoft.com/office/drawing/2014/main" id="{BC67D20D-D16C-4154-9954-AB2D7C808E28}"/>
              </a:ext>
            </a:extLst>
          </p:cNvPr>
          <p:cNvPicPr>
            <a:picLocks noChangeAspect="1"/>
          </p:cNvPicPr>
          <p:nvPr/>
        </p:nvPicPr>
        <p:blipFill>
          <a:blip r:embed="rId4"/>
          <a:stretch>
            <a:fillRect/>
          </a:stretch>
        </p:blipFill>
        <p:spPr>
          <a:xfrm>
            <a:off x="8343652" y="2177738"/>
            <a:ext cx="2447925" cy="2514600"/>
          </a:xfrm>
          <a:prstGeom prst="rect">
            <a:avLst/>
          </a:prstGeom>
        </p:spPr>
      </p:pic>
    </p:spTree>
    <p:extLst>
      <p:ext uri="{BB962C8B-B14F-4D97-AF65-F5344CB8AC3E}">
        <p14:creationId xmlns:p14="http://schemas.microsoft.com/office/powerpoint/2010/main" val="632595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5B478F3-B753-4012-ABDB-544DC0C930FE}"/>
              </a:ext>
            </a:extLst>
          </p:cNvPr>
          <p:cNvPicPr>
            <a:picLocks noChangeAspect="1"/>
          </p:cNvPicPr>
          <p:nvPr/>
        </p:nvPicPr>
        <p:blipFill>
          <a:blip r:embed="rId3"/>
          <a:stretch>
            <a:fillRect/>
          </a:stretch>
        </p:blipFill>
        <p:spPr>
          <a:xfrm>
            <a:off x="8343652" y="2177738"/>
            <a:ext cx="2447925" cy="2514600"/>
          </a:xfrm>
          <a:prstGeom prst="rect">
            <a:avLst/>
          </a:prstGeom>
        </p:spPr>
      </p:pic>
    </p:spTree>
    <p:extLst>
      <p:ext uri="{BB962C8B-B14F-4D97-AF65-F5344CB8AC3E}">
        <p14:creationId xmlns:p14="http://schemas.microsoft.com/office/powerpoint/2010/main" val="3111361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8EE92-403C-4B3D-B7E0-7CB114699A27}"/>
              </a:ext>
            </a:extLst>
          </p:cNvPr>
          <p:cNvSpPr>
            <a:spLocks noGrp="1"/>
          </p:cNvSpPr>
          <p:nvPr>
            <p:ph type="title" idx="4294967295"/>
          </p:nvPr>
        </p:nvSpPr>
        <p:spPr>
          <a:xfrm>
            <a:off x="903889" y="264318"/>
            <a:ext cx="10058400" cy="1449387"/>
          </a:xfrm>
        </p:spPr>
        <p:txBody>
          <a:bodyPr/>
          <a:lstStyle/>
          <a:p>
            <a:r>
              <a:rPr lang="en-GB" dirty="0"/>
              <a:t>Thank you for watching!</a:t>
            </a:r>
          </a:p>
        </p:txBody>
      </p:sp>
      <p:sp>
        <p:nvSpPr>
          <p:cNvPr id="3" name="Content Placeholder 2">
            <a:extLst>
              <a:ext uri="{FF2B5EF4-FFF2-40B4-BE49-F238E27FC236}">
                <a16:creationId xmlns:a16="http://schemas.microsoft.com/office/drawing/2014/main" id="{76F835E3-8099-4A6C-9710-AD01EA515F03}"/>
              </a:ext>
            </a:extLst>
          </p:cNvPr>
          <p:cNvSpPr>
            <a:spLocks noGrp="1"/>
          </p:cNvSpPr>
          <p:nvPr>
            <p:ph idx="4294967295"/>
          </p:nvPr>
        </p:nvSpPr>
        <p:spPr>
          <a:xfrm>
            <a:off x="903889" y="1846263"/>
            <a:ext cx="10058400" cy="4022725"/>
          </a:xfrm>
        </p:spPr>
        <p:txBody>
          <a:bodyPr>
            <a:normAutofit/>
          </a:bodyPr>
          <a:lstStyle/>
          <a:p>
            <a:pPr marL="0" indent="0">
              <a:buNone/>
            </a:pPr>
            <a:r>
              <a:rPr lang="en-GB" sz="3200" dirty="0"/>
              <a:t>Practice these activities regularly (around 3 times a week for 5-10 minutes)</a:t>
            </a:r>
          </a:p>
          <a:p>
            <a:pPr marL="0" indent="0">
              <a:buNone/>
            </a:pPr>
            <a:endParaRPr lang="en-GB" sz="3200" dirty="0"/>
          </a:p>
          <a:p>
            <a:pPr marL="0" indent="0">
              <a:buNone/>
            </a:pPr>
            <a:r>
              <a:rPr lang="en-GB" sz="3200" dirty="0"/>
              <a:t>Additional homework activities can be found on the website.</a:t>
            </a:r>
          </a:p>
          <a:p>
            <a:pPr marL="0" indent="0">
              <a:buNone/>
            </a:pPr>
            <a:endParaRPr lang="en-GB" sz="3200" dirty="0"/>
          </a:p>
          <a:p>
            <a:pPr marL="0" indent="0">
              <a:buNone/>
            </a:pPr>
            <a:r>
              <a:rPr lang="en-GB" sz="3200" dirty="0"/>
              <a:t>Practice for 2 weeks. Then, when you’re ready, click on the next video in the series! </a:t>
            </a:r>
          </a:p>
        </p:txBody>
      </p:sp>
    </p:spTree>
    <p:extLst>
      <p:ext uri="{BB962C8B-B14F-4D97-AF65-F5344CB8AC3E}">
        <p14:creationId xmlns:p14="http://schemas.microsoft.com/office/powerpoint/2010/main" val="179969730"/>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332</TotalTime>
  <Words>525</Words>
  <Application>Microsoft Office PowerPoint</Application>
  <PresentationFormat>Widescreen</PresentationFormat>
  <Paragraphs>56</Paragraphs>
  <Slides>9</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Calibri</vt:lpstr>
      <vt:lpstr>Calibri Light</vt:lpstr>
      <vt:lpstr>Retrospect</vt:lpstr>
      <vt:lpstr> Speech development series   Session 1   </vt:lpstr>
      <vt:lpstr>You will need:</vt:lpstr>
      <vt:lpstr>PowerPoint Presentation</vt:lpstr>
      <vt:lpstr>PowerPoint Presentation</vt:lpstr>
      <vt:lpstr>PowerPoint Presentation</vt:lpstr>
      <vt:lpstr>PowerPoint Presentation</vt:lpstr>
      <vt:lpstr>PowerPoint Presentation</vt:lpstr>
      <vt:lpstr>PowerPoint Presentation</vt:lpstr>
      <vt:lpstr>Thank you for watching!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Potter Eve (Royal Devon and Exeter Foundation Trust)</dc:creator>
  <cp:lastModifiedBy>Potter Eve (Royal Devon and Exeter Foundation Trust)</cp:lastModifiedBy>
  <cp:revision>15</cp:revision>
  <cp:lastPrinted>2024-05-17T06:10:23Z</cp:lastPrinted>
  <dcterms:created xsi:type="dcterms:W3CDTF">2024-05-03T13:26:04Z</dcterms:created>
  <dcterms:modified xsi:type="dcterms:W3CDTF">2024-05-20T07:59:39Z</dcterms:modified>
</cp:coreProperties>
</file>